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7" r:id="rId4"/>
    <p:sldId id="264" r:id="rId5"/>
    <p:sldId id="265" r:id="rId6"/>
    <p:sldId id="266" r:id="rId7"/>
    <p:sldId id="259" r:id="rId8"/>
    <p:sldId id="269" r:id="rId9"/>
    <p:sldId id="260" r:id="rId10"/>
    <p:sldId id="271" r:id="rId11"/>
    <p:sldId id="272" r:id="rId12"/>
    <p:sldId id="273" r:id="rId13"/>
    <p:sldId id="261" r:id="rId14"/>
    <p:sldId id="262" r:id="rId15"/>
    <p:sldId id="270" r:id="rId16"/>
    <p:sldId id="263" r:id="rId17"/>
    <p:sldId id="268" r:id="rId18"/>
    <p:sldId id="267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54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1519CB1-9A9E-43B2-8BA1-9C41DDD89566}" type="datetimeFigureOut">
              <a:rPr lang="uk-UA" smtClean="0"/>
              <a:pPr/>
              <a:t>21.09.2023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5AC02A-D00B-47B1-988D-4AC0C87492E3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908720"/>
            <a:ext cx="7921590" cy="1728192"/>
          </a:xfrm>
        </p:spPr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54F33"/>
                </a:solidFill>
              </a:rPr>
              <a:t>Легенди індіанців ковичан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54F33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3571876"/>
            <a:ext cx="8066180" cy="1585316"/>
          </a:xfrm>
        </p:spPr>
        <p:txBody>
          <a:bodyPr>
            <a:noAutofit/>
          </a:bodyPr>
          <a:lstStyle/>
          <a:p>
            <a:pPr algn="l"/>
            <a:r>
              <a:rPr lang="uk-UA" sz="4400" b="1" dirty="0" smtClean="0">
                <a:ln>
                  <a:solidFill>
                    <a:srgbClr val="C00000"/>
                  </a:solidFill>
                </a:ln>
                <a:solidFill>
                  <a:srgbClr val="FF3300"/>
                </a:solidFill>
              </a:rPr>
              <a:t>“ПОХОДЖЕННЯ ВОГНЮ”</a:t>
            </a:r>
            <a:endParaRPr lang="uk-UA" sz="4400" b="1" dirty="0">
              <a:ln>
                <a:solidFill>
                  <a:srgbClr val="C00000"/>
                </a:solidFill>
              </a:ln>
              <a:solidFill>
                <a:srgbClr val="FF3300"/>
              </a:solidFill>
            </a:endParaRPr>
          </a:p>
        </p:txBody>
      </p:sp>
      <p:sp>
        <p:nvSpPr>
          <p:cNvPr id="23554" name="AutoShape 2" descr="Легенда о происхождении огня в племени индейцев ковичан - Совместные  покупки Город друзей Воронеж - цены как для друга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56" name="AutoShape 4" descr="Легенда о происхождении огня в племени индейцев ковичан - Совместные  покупки Город друзей Воронеж - цены как для друга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 descr="Бібліогалявина: Бережи книгу – вона твій дру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2015078" cy="2428889"/>
          </a:xfrm>
          <a:prstGeom prst="rect">
            <a:avLst/>
          </a:prstGeom>
          <a:noFill/>
        </p:spPr>
      </p:pic>
      <p:pic>
        <p:nvPicPr>
          <p:cNvPr id="12290" name="Picture 2" descr="Цікаві факти про вогонь | Цікаво і корисно знати кожном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286256"/>
            <a:ext cx="3843318" cy="2164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00042"/>
            <a:ext cx="8183880" cy="4218262"/>
          </a:xfrm>
        </p:spPr>
        <p:txBody>
          <a:bodyPr/>
          <a:lstStyle/>
          <a:p>
            <a:r>
              <a:rPr lang="uk-UA" dirty="0" smtClean="0"/>
              <a:t>Слово </a:t>
            </a:r>
            <a:r>
              <a:rPr lang="uk-UA" b="1" dirty="0" err="1" smtClean="0"/>
              <a:t>“легенда”</a:t>
            </a:r>
            <a:r>
              <a:rPr lang="uk-UA" b="1" dirty="0" smtClean="0"/>
              <a:t> </a:t>
            </a:r>
            <a:r>
              <a:rPr lang="uk-UA" dirty="0" smtClean="0"/>
              <a:t>прийшло до нас із латинської мови.</a:t>
            </a:r>
          </a:p>
          <a:p>
            <a:pPr>
              <a:buNone/>
            </a:pPr>
            <a:endParaRPr lang="uk-UA" sz="1000" dirty="0" smtClean="0"/>
          </a:p>
          <a:p>
            <a:r>
              <a:rPr lang="uk-UA" dirty="0" smtClean="0"/>
              <a:t>Його первісне значення – </a:t>
            </a:r>
            <a:r>
              <a:rPr lang="uk-UA" b="1" dirty="0" err="1" smtClean="0"/>
              <a:t>“те</a:t>
            </a:r>
            <a:r>
              <a:rPr lang="uk-UA" b="1" dirty="0" smtClean="0"/>
              <a:t>, що належить </a:t>
            </a:r>
            <a:r>
              <a:rPr lang="uk-UA" b="1" dirty="0" err="1" smtClean="0"/>
              <a:t>прочитати”</a:t>
            </a:r>
            <a:endParaRPr lang="uk-UA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2857496"/>
            <a:ext cx="2240597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Книга Міфи та легенди народів світу купити книгу в Києві, Україна | ціни,  опис, фото | на AudioBooks.ua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 rot="220652">
            <a:off x="6173015" y="2996647"/>
            <a:ext cx="2214578" cy="3214710"/>
          </a:xfrm>
          <a:prstGeom prst="rect">
            <a:avLst/>
          </a:prstGeom>
          <a:noFill/>
        </p:spPr>
      </p:pic>
      <p:pic>
        <p:nvPicPr>
          <p:cNvPr id="1034" name="Picture 10" descr="ᐉ Книга Эллина Белик «Легенди та міфи Давньої Греції» 978-617-08-0185-2 •  Купить в Киеве, Украине • Лучшая цена в Эпицентр К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t="2124" r="2787"/>
          <a:stretch>
            <a:fillRect/>
          </a:stretch>
        </p:blipFill>
        <p:spPr bwMode="auto">
          <a:xfrm rot="21354406">
            <a:off x="754706" y="3006986"/>
            <a:ext cx="2301791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428604"/>
            <a:ext cx="8003232" cy="285752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600" b="1" dirty="0" smtClean="0">
                <a:solidFill>
                  <a:srgbClr val="FF0000"/>
                </a:solidFill>
              </a:rPr>
              <a:t>	</a:t>
            </a:r>
            <a:r>
              <a:rPr lang="vi-VN" sz="3600" b="1" dirty="0" smtClean="0">
                <a:solidFill>
                  <a:srgbClr val="FF0000"/>
                </a:solidFill>
              </a:rPr>
              <a:t>ЛЕГЕ́НДА</a:t>
            </a:r>
            <a:r>
              <a:rPr lang="vi-VN" sz="3600" dirty="0" smtClean="0"/>
              <a:t> – </a:t>
            </a:r>
            <a:r>
              <a:rPr lang="uk-UA" sz="3600" dirty="0" smtClean="0"/>
              <a:t>народне сказання або оповідання про якісь події чи життя людей, оповите казковістю, фантастикою; міф, фантазія, вигадка, повір'я.</a:t>
            </a:r>
            <a:r>
              <a:rPr lang="uk-UA" dirty="0" smtClean="0"/>
              <a:t> </a:t>
            </a:r>
            <a:endParaRPr lang="uk-UA" dirty="0"/>
          </a:p>
        </p:txBody>
      </p:sp>
      <p:pic>
        <p:nvPicPr>
          <p:cNvPr id="27653" name="Picture 5" descr="Легенда — Вікіпедія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71472" y="3214686"/>
            <a:ext cx="2333195" cy="3143673"/>
          </a:xfrm>
          <a:prstGeom prst="rect">
            <a:avLst/>
          </a:prstGeom>
          <a:noFill/>
        </p:spPr>
      </p:pic>
      <p:pic>
        <p:nvPicPr>
          <p:cNvPr id="12290" name="Picture 2" descr="Легенда — Вікіпедія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 l="3093" t="2273" r="9085"/>
          <a:stretch>
            <a:fillRect/>
          </a:stretch>
        </p:blipFill>
        <p:spPr bwMode="auto">
          <a:xfrm>
            <a:off x="6357950" y="3214686"/>
            <a:ext cx="2214578" cy="3177759"/>
          </a:xfrm>
          <a:prstGeom prst="rect">
            <a:avLst/>
          </a:prstGeom>
          <a:noFill/>
        </p:spPr>
      </p:pic>
      <p:pic>
        <p:nvPicPr>
          <p:cNvPr id="12292" name="Picture 4" descr="Золота легенда — Вікіпедія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3071802" y="3500438"/>
            <a:ext cx="3143272" cy="24584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476672"/>
            <a:ext cx="80335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Невідомо, коли наші пращури вперше почали користуватися вогнем. Це сталося багато тисяч років тому, коли первісні люди ще жили в печерах, вдягалися в шкури звірів і їли те, що вдавалося назбирати або вполювати. У ті часи вони навіть гадки не мали про гарячу їжу.</a:t>
            </a:r>
            <a:endParaRPr lang="uk-UA" sz="2800" dirty="0"/>
          </a:p>
        </p:txBody>
      </p:sp>
      <p:pic>
        <p:nvPicPr>
          <p:cNvPr id="6" name="Picture 4" descr="Учений пояснив приборкання вогню людиною - Korrespondent.net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411760" y="3573016"/>
            <a:ext cx="4326172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476672"/>
            <a:ext cx="76037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Ніхто не знає, як люди познайомилися з вогнем. Можливо, блискавка вдарила в сухе дерево, чи вулканічна лава запалила рослини на схилі вулкана, чи трапилося щось інше.</a:t>
            </a:r>
            <a:endParaRPr lang="uk-UA" sz="2800" dirty="0"/>
          </a:p>
        </p:txBody>
      </p:sp>
      <p:sp>
        <p:nvSpPr>
          <p:cNvPr id="34818" name="AutoShape 2" descr="Як людина навчилася добувати вогонь та як це відбувалос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4820" name="AutoShape 4" descr="Як людина навчилася добувати вогонь та як це відбувалос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4822" name="Picture 6" descr="✓Вогонь - роль вогню в житті людини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267744" y="2708920"/>
            <a:ext cx="5039122" cy="3465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28604"/>
            <a:ext cx="83192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/>
              <a:t>Первісні люди швидко зрозуміли: вогонь — чудовий подарунок, завдяки якому можна грітися біля багаття та споживати гарячу їжу. Але добувати вогонь </a:t>
            </a:r>
            <a:r>
              <a:rPr lang="uk-UA" sz="2800" dirty="0" smtClean="0"/>
              <a:t>тоді </a:t>
            </a:r>
            <a:r>
              <a:rPr lang="uk-UA" sz="2800" dirty="0"/>
              <a:t>ще не вміли. Дуже довго люди могли лише підтримувати </a:t>
            </a:r>
            <a:r>
              <a:rPr lang="uk-UA" sz="2800" dirty="0" smtClean="0"/>
              <a:t>вогонь. </a:t>
            </a:r>
            <a:r>
              <a:rPr lang="uk-UA" sz="2800" dirty="0"/>
              <a:t>Зазвичай це робили жінки, які стежили, щоб полум'я не згасало, вчасно підкладаючи дрова у багаття.</a:t>
            </a:r>
          </a:p>
        </p:txBody>
      </p:sp>
      <p:pic>
        <p:nvPicPr>
          <p:cNvPr id="35842" name="Picture 2" descr="Картинки для срисовки Стіч: кольорові та легкі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18906" r="7187"/>
          <a:stretch>
            <a:fillRect/>
          </a:stretch>
        </p:blipFill>
        <p:spPr bwMode="auto">
          <a:xfrm>
            <a:off x="4143372" y="4286256"/>
            <a:ext cx="16508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s://jmil.com.ua/articles/2015-5/images/fire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b="2778"/>
          <a:stretch>
            <a:fillRect/>
          </a:stretch>
        </p:blipFill>
        <p:spPr bwMode="auto">
          <a:xfrm>
            <a:off x="5857884" y="3929067"/>
            <a:ext cx="2714644" cy="2500329"/>
          </a:xfrm>
          <a:prstGeom prst="rect">
            <a:avLst/>
          </a:prstGeom>
          <a:noFill/>
        </p:spPr>
      </p:pic>
      <p:pic>
        <p:nvPicPr>
          <p:cNvPr id="8194" name="Picture 2" descr="Значення вогню в житті людини. Вогонь - роль вогню в житті людини Роль  вогню в розвитку людин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000504"/>
            <a:ext cx="3322697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404664"/>
            <a:ext cx="8183880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solidFill>
                  <a:srgbClr val="FF0000"/>
                </a:solidFill>
              </a:rPr>
              <a:t>Вчимося читати правильно</a:t>
            </a:r>
          </a:p>
          <a:p>
            <a:pPr algn="ctr">
              <a:buNone/>
            </a:pPr>
            <a:endParaRPr lang="uk-UA" sz="9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uk-UA" b="1" dirty="0" smtClean="0"/>
              <a:t>він</a:t>
            </a:r>
          </a:p>
          <a:p>
            <a:pPr algn="ctr">
              <a:buNone/>
            </a:pPr>
            <a:r>
              <a:rPr lang="uk-UA" b="1" dirty="0" smtClean="0"/>
              <a:t>бік</a:t>
            </a:r>
          </a:p>
          <a:p>
            <a:pPr algn="ctr">
              <a:buNone/>
            </a:pPr>
            <a:r>
              <a:rPr lang="uk-UA" b="1" dirty="0" smtClean="0"/>
              <a:t>їли</a:t>
            </a:r>
          </a:p>
          <a:p>
            <a:pPr algn="ctr">
              <a:buNone/>
            </a:pPr>
            <a:r>
              <a:rPr lang="uk-UA" b="1" dirty="0" smtClean="0"/>
              <a:t>бігти</a:t>
            </a:r>
          </a:p>
          <a:p>
            <a:pPr algn="ctr">
              <a:buNone/>
            </a:pPr>
            <a:r>
              <a:rPr lang="uk-UA" b="1" dirty="0" smtClean="0"/>
              <a:t>треті</a:t>
            </a:r>
          </a:p>
          <a:p>
            <a:pPr algn="ctr">
              <a:buNone/>
            </a:pPr>
            <a:r>
              <a:rPr lang="uk-UA" b="1" dirty="0" smtClean="0"/>
              <a:t>тільки</a:t>
            </a:r>
          </a:p>
          <a:p>
            <a:pPr algn="ctr">
              <a:buNone/>
            </a:pPr>
            <a:r>
              <a:rPr lang="uk-UA" b="1" dirty="0" smtClean="0"/>
              <a:t>повинні</a:t>
            </a:r>
          </a:p>
          <a:p>
            <a:pPr algn="ctr">
              <a:buNone/>
            </a:pPr>
            <a:r>
              <a:rPr lang="uk-UA" b="1" dirty="0" smtClean="0"/>
              <a:t>горихвістка</a:t>
            </a:r>
          </a:p>
          <a:p>
            <a:pPr algn="ctr">
              <a:buNone/>
            </a:pPr>
            <a:r>
              <a:rPr lang="uk-UA" b="1" dirty="0" smtClean="0"/>
              <a:t>поквапилися</a:t>
            </a:r>
          </a:p>
          <a:p>
            <a:pPr algn="ctr">
              <a:buNone/>
            </a:pPr>
            <a:r>
              <a:rPr lang="uk-UA" b="1" dirty="0" smtClean="0"/>
              <a:t>одноплемінники</a:t>
            </a:r>
          </a:p>
          <a:p>
            <a:pPr algn="ctr">
              <a:buNone/>
            </a:pPr>
            <a:endParaRPr lang="uk-UA" b="1" dirty="0" smtClean="0"/>
          </a:p>
          <a:p>
            <a:pPr algn="ctr">
              <a:buNone/>
            </a:pPr>
            <a:endParaRPr lang="uk-UA" b="1" dirty="0"/>
          </a:p>
        </p:txBody>
      </p:sp>
      <p:pic>
        <p:nvPicPr>
          <p:cNvPr id="4" name="Picture 5" descr="Бібліогалявина: Бережи книгу – вона твій дру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2015078" cy="24288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i="1" u="sng" dirty="0" smtClean="0"/>
              <a:t>Стійбище</a:t>
            </a:r>
            <a:r>
              <a:rPr lang="uk-UA" dirty="0" smtClean="0"/>
              <a:t> – тимчасове поселення кочівників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sz="800" dirty="0" smtClean="0"/>
          </a:p>
          <a:p>
            <a:r>
              <a:rPr lang="uk-UA" b="1" i="1" u="sng" dirty="0" smtClean="0"/>
              <a:t>Плем’я</a:t>
            </a:r>
            <a:r>
              <a:rPr lang="uk-UA" dirty="0" smtClean="0"/>
              <a:t> – спільнота людей, які поєднані спільним походженням, мовою, вірою, звичаями</a:t>
            </a:r>
          </a:p>
          <a:p>
            <a:endParaRPr lang="uk-UA" dirty="0"/>
          </a:p>
        </p:txBody>
      </p:sp>
      <p:pic>
        <p:nvPicPr>
          <p:cNvPr id="1026" name="Picture 2" descr="📷 Древнее ордынское стойбище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3500430" y="1214422"/>
            <a:ext cx="2801305" cy="1857388"/>
          </a:xfrm>
          <a:prstGeom prst="rect">
            <a:avLst/>
          </a:prstGeom>
          <a:noFill/>
        </p:spPr>
      </p:pic>
      <p:pic>
        <p:nvPicPr>
          <p:cNvPr id="1028" name="Picture 4" descr="Популярну теорію про походження індіанців спростували учені – новини нау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071942"/>
            <a:ext cx="4423870" cy="23199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428604"/>
            <a:ext cx="8183880" cy="4289700"/>
          </a:xfrm>
        </p:spPr>
        <p:txBody>
          <a:bodyPr/>
          <a:lstStyle/>
          <a:p>
            <a:pPr algn="ctr">
              <a:buNone/>
            </a:pPr>
            <a:r>
              <a:rPr lang="uk-UA" sz="3200" b="1" dirty="0" smtClean="0">
                <a:solidFill>
                  <a:srgbClr val="FF3300"/>
                </a:solidFill>
              </a:rPr>
              <a:t>Горихвістка</a:t>
            </a:r>
          </a:p>
          <a:p>
            <a:endParaRPr lang="uk-UA" dirty="0"/>
          </a:p>
        </p:txBody>
      </p:sp>
      <p:pic>
        <p:nvPicPr>
          <p:cNvPr id="29698" name="Picture 2" descr="Самец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285860"/>
            <a:ext cx="2925306" cy="2589438"/>
          </a:xfrm>
          <a:prstGeom prst="rect">
            <a:avLst/>
          </a:prstGeom>
          <a:noFill/>
        </p:spPr>
      </p:pic>
      <p:pic>
        <p:nvPicPr>
          <p:cNvPr id="29700" name="Picture 4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341083" y="3861048"/>
            <a:ext cx="3255883" cy="24482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86182" y="1484784"/>
            <a:ext cx="46434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Дрібний </a:t>
            </a:r>
            <a:r>
              <a:rPr lang="uk-UA" dirty="0" smtClean="0"/>
              <a:t>птах (</a:t>
            </a:r>
            <a:r>
              <a:rPr lang="uk-UA" dirty="0"/>
              <a:t>менший </a:t>
            </a:r>
            <a:r>
              <a:rPr lang="uk-UA" dirty="0" smtClean="0"/>
              <a:t>за горобця) з яскраво-рудим хвостом, </a:t>
            </a:r>
            <a:r>
              <a:rPr lang="uk-UA" dirty="0"/>
              <a:t>який майже весь час характерно тремтить. Маса тіла 14—19 г, довжина тіла близько 14 см. 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611560" y="4227861"/>
            <a:ext cx="47525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Кормом для горихвістки чорної є комахи, павуки, багатоніжки; взимку — частково плоди (наприклад, бузина, малина тощо).</a:t>
            </a:r>
            <a:endParaRPr kumimoji="0" lang="uk-UA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285860"/>
            <a:ext cx="8183880" cy="4786346"/>
          </a:xfrm>
        </p:spPr>
        <p:txBody>
          <a:bodyPr/>
          <a:lstStyle/>
          <a:p>
            <a:r>
              <a:rPr lang="uk-UA" dirty="0" smtClean="0"/>
              <a:t>Нехай в руках кожного будуть пучки смолистих гілок. Але попереджаю, вогонь дістанеться тільки самому </a:t>
            </a:r>
            <a:r>
              <a:rPr lang="uk-UA" b="1" dirty="0" smtClean="0"/>
              <a:t>терплячому і витривалому</a:t>
            </a:r>
            <a:r>
              <a:rPr lang="uk-UA" dirty="0" smtClean="0"/>
              <a:t>. Я полечу, а ви, не відстаючи, повинні будете бігти за мною.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28728" y="642918"/>
            <a:ext cx="661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Перша умова </a:t>
            </a:r>
            <a:r>
              <a:rPr lang="ru-RU" sz="3200" b="1" dirty="0" smtClean="0">
                <a:solidFill>
                  <a:srgbClr val="FF0000"/>
                </a:solidFill>
              </a:rPr>
              <a:t>Го</a:t>
            </a:r>
            <a:r>
              <a:rPr lang="uk-UA" sz="3200" b="1" dirty="0" err="1" smtClean="0">
                <a:solidFill>
                  <a:srgbClr val="FF0000"/>
                </a:solidFill>
              </a:rPr>
              <a:t>рихвістки</a:t>
            </a:r>
            <a:endParaRPr lang="uk-UA" sz="3200" dirty="0"/>
          </a:p>
        </p:txBody>
      </p:sp>
      <p:pic>
        <p:nvPicPr>
          <p:cNvPr id="5" name="Picture 6" descr="Горіхвостка утримання в неволі. Горіхвостка звичайна: фото, де живе і чим  харчуєтьс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714752"/>
            <a:ext cx="3643296" cy="2509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187952"/>
          </a:xfrm>
        </p:spPr>
        <p:txBody>
          <a:bodyPr/>
          <a:lstStyle/>
          <a:p>
            <a:r>
              <a:rPr lang="uk-UA" dirty="0" smtClean="0"/>
              <a:t>Вогонь отримає лише той, хто </a:t>
            </a:r>
            <a:r>
              <a:rPr lang="uk-UA" b="1" dirty="0" smtClean="0"/>
              <a:t>ніколи нікому не відмовляв у допомозі</a:t>
            </a:r>
            <a:r>
              <a:rPr lang="uk-UA" dirty="0" smtClean="0"/>
              <a:t>, хто у всьому своєму житті робив тільки </a:t>
            </a:r>
            <a:r>
              <a:rPr lang="uk-UA" b="1" dirty="0" smtClean="0"/>
              <a:t>добрі справи</a:t>
            </a:r>
            <a:r>
              <a:rPr lang="ru-RU" dirty="0" smtClean="0"/>
              <a:t>.</a:t>
            </a:r>
            <a:endParaRPr lang="uk-UA" dirty="0" smtClean="0"/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728" y="785794"/>
            <a:ext cx="661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Друга умова </a:t>
            </a:r>
            <a:r>
              <a:rPr lang="ru-RU" sz="3200" b="1" dirty="0" smtClean="0">
                <a:solidFill>
                  <a:srgbClr val="FF0000"/>
                </a:solidFill>
              </a:rPr>
              <a:t>Го</a:t>
            </a:r>
            <a:r>
              <a:rPr lang="uk-UA" sz="3200" b="1" dirty="0" err="1" smtClean="0">
                <a:solidFill>
                  <a:srgbClr val="FF0000"/>
                </a:solidFill>
              </a:rPr>
              <a:t>рихвістки</a:t>
            </a:r>
            <a:endParaRPr lang="uk-UA" sz="3200" dirty="0"/>
          </a:p>
        </p:txBody>
      </p:sp>
      <p:sp>
        <p:nvSpPr>
          <p:cNvPr id="27650" name="AutoShape 2" descr="Горихвістка звичайна (лысушка) :: Юний натураліст-орнітоло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7652" name="AutoShape 4" descr="Горихвістка звичайна (лысушка) :: Юний натураліст-орнітоло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7654" name="Picture 6" descr="Горіхвостка утримання в неволі. Горіхвостка звичайна: фото, де живе і чим  харчуєтьс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3643296" cy="2509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8183880" cy="3143272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"Навіщо нам вогонь? Обійдемося без вогню!" І повертали назад.</a:t>
            </a:r>
          </a:p>
          <a:p>
            <a:endParaRPr lang="uk-UA" sz="900" dirty="0" smtClean="0"/>
          </a:p>
          <a:p>
            <a:r>
              <a:rPr lang="uk-UA" dirty="0" smtClean="0"/>
              <a:t>"Ніякий вогонь не вартий таких зусиль", - говорили інші і теж повертали назад.</a:t>
            </a:r>
          </a:p>
          <a:p>
            <a:endParaRPr lang="uk-UA" sz="900" dirty="0" smtClean="0"/>
          </a:p>
          <a:p>
            <a:r>
              <a:rPr lang="uk-UA" dirty="0" smtClean="0"/>
              <a:t>"Занадто багато чого вимагає ця маленька Горихвістка. Не відставати. Бути добрим. Бути витривалим ..."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428604"/>
            <a:ext cx="661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Іспит</a:t>
            </a:r>
            <a:endParaRPr lang="uk-UA" sz="3200" dirty="0"/>
          </a:p>
        </p:txBody>
      </p:sp>
      <p:pic>
        <p:nvPicPr>
          <p:cNvPr id="5" name="Picture 6" descr="Горіхвостка утримання в неволі. Горіхвостка звичайна: фото, де живе і чим  харчуєтьс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4727584"/>
            <a:ext cx="2449590" cy="1687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643042" y="1071546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Люди дерлися по скелях, долали болота і річки, продиралися крізь лісову гущавину.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00042"/>
            <a:ext cx="8183880" cy="50171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solidFill>
                  <a:srgbClr val="FF0000"/>
                </a:solidFill>
              </a:rPr>
              <a:t>Гра “ТАК – </a:t>
            </a:r>
            <a:r>
              <a:rPr lang="uk-UA" sz="3200" b="1" dirty="0" err="1" smtClean="0">
                <a:solidFill>
                  <a:srgbClr val="FF0000"/>
                </a:solidFill>
              </a:rPr>
              <a:t>НІ”</a:t>
            </a:r>
            <a:endParaRPr lang="uk-UA" sz="3200" b="1" dirty="0" smtClean="0">
              <a:solidFill>
                <a:srgbClr val="FF0000"/>
              </a:solidFill>
            </a:endParaRPr>
          </a:p>
          <a:p>
            <a:pPr fontAlgn="base"/>
            <a:r>
              <a:rPr lang="uk-UA" sz="3200" dirty="0" smtClean="0"/>
              <a:t>Ковичани в далекі часи їли м’ясо сирим. </a:t>
            </a:r>
          </a:p>
          <a:p>
            <a:pPr fontAlgn="base"/>
            <a:r>
              <a:rPr lang="uk-UA" sz="3200" dirty="0" smtClean="0"/>
              <a:t>3 роками ставало дедалі тепліше. </a:t>
            </a:r>
          </a:p>
          <a:p>
            <a:pPr fontAlgn="base"/>
            <a:r>
              <a:rPr lang="uk-UA" sz="3200" dirty="0" smtClean="0"/>
              <a:t>Вогонь отримав найвитриваліший. </a:t>
            </a:r>
          </a:p>
          <a:p>
            <a:pPr fontAlgn="base"/>
            <a:r>
              <a:rPr lang="uk-UA" sz="3200" dirty="0" smtClean="0"/>
              <a:t>Горихвістка довірила вогонь молодій жінці. </a:t>
            </a:r>
          </a:p>
          <a:p>
            <a:pPr algn="ctr">
              <a:buNone/>
            </a:pPr>
            <a:endParaRPr lang="uk-UA" sz="3200" dirty="0" smtClean="0"/>
          </a:p>
          <a:p>
            <a:pPr algn="ctr">
              <a:buNone/>
            </a:pPr>
            <a:endParaRPr lang="uk-UA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Так чи ні?» | Тест з природознавства – «На Урок»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6241" t="6241" r="3258"/>
          <a:stretch>
            <a:fillRect/>
          </a:stretch>
        </p:blipFill>
        <p:spPr bwMode="auto">
          <a:xfrm>
            <a:off x="5072066" y="4000504"/>
            <a:ext cx="3571900" cy="26643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714356"/>
            <a:ext cx="8183880" cy="4003948"/>
          </a:xfrm>
        </p:spPr>
        <p:txBody>
          <a:bodyPr/>
          <a:lstStyle/>
          <a:p>
            <a:pPr algn="ctr">
              <a:buNone/>
            </a:pPr>
            <a:r>
              <a:rPr lang="uk-UA" sz="3200" b="1" dirty="0" smtClean="0">
                <a:solidFill>
                  <a:srgbClr val="FF0000"/>
                </a:solidFill>
              </a:rPr>
              <a:t>Гра “ХТО ШВИДШЕ?”</a:t>
            </a:r>
          </a:p>
          <a:p>
            <a:pPr algn="ctr">
              <a:buNone/>
            </a:pPr>
            <a:endParaRPr lang="uk-UA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uk-UA" sz="3200" dirty="0" smtClean="0"/>
              <a:t>Часи …, </a:t>
            </a:r>
          </a:p>
          <a:p>
            <a:pPr algn="ctr">
              <a:buNone/>
            </a:pPr>
            <a:r>
              <a:rPr lang="uk-UA" sz="3200" dirty="0" smtClean="0"/>
              <a:t>вогонь дістанеться найбільш …, </a:t>
            </a:r>
          </a:p>
          <a:p>
            <a:pPr algn="ctr">
              <a:buNone/>
            </a:pPr>
            <a:r>
              <a:rPr lang="uk-UA" sz="3200" dirty="0" smtClean="0"/>
              <a:t>за пташкою бігли …, </a:t>
            </a:r>
          </a:p>
          <a:p>
            <a:pPr algn="ctr">
              <a:buNone/>
            </a:pPr>
            <a:r>
              <a:rPr lang="uk-UA" sz="3200" dirty="0" smtClean="0"/>
              <a:t>у стійбищі залишилися …, </a:t>
            </a:r>
          </a:p>
          <a:p>
            <a:pPr algn="ctr">
              <a:buNone/>
            </a:pPr>
            <a:r>
              <a:rPr lang="uk-UA" sz="3200" dirty="0" smtClean="0"/>
              <a:t>полум’я ….</a:t>
            </a:r>
            <a:endParaRPr lang="uk-UA" sz="3200" b="1" dirty="0" smtClean="0"/>
          </a:p>
          <a:p>
            <a:pPr algn="ctr"/>
            <a:endParaRPr lang="uk-UA" dirty="0"/>
          </a:p>
        </p:txBody>
      </p:sp>
      <p:pic>
        <p:nvPicPr>
          <p:cNvPr id="4" name="Picture 5" descr="Бібліогалявина: Бережи книгу – вона твій дру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857628"/>
            <a:ext cx="2015078" cy="2428889"/>
          </a:xfrm>
          <a:prstGeom prst="rect">
            <a:avLst/>
          </a:prstGeom>
          <a:noFill/>
        </p:spPr>
      </p:pic>
      <p:pic>
        <p:nvPicPr>
          <p:cNvPr id="7" name="Рисунок 6" descr="Пламя рисунок - 79 фото"/>
          <p:cNvPicPr/>
          <p:nvPr/>
        </p:nvPicPr>
        <p:blipFill>
          <a:blip r:embed="rId3" cstate="print"/>
          <a:srcRect l="22461" t="11708" r="18757" b="13620"/>
          <a:stretch>
            <a:fillRect/>
          </a:stretch>
        </p:blipFill>
        <p:spPr bwMode="auto">
          <a:xfrm>
            <a:off x="6643702" y="4286256"/>
            <a:ext cx="1231237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714488"/>
            <a:ext cx="8183880" cy="3003816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Які взаємини між людьми шанували ковичани?</a:t>
            </a:r>
            <a:endParaRPr lang="uk-UA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728" y="642918"/>
            <a:ext cx="661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Поміркуй!</a:t>
            </a:r>
            <a:endParaRPr lang="uk-UA" sz="3200" dirty="0"/>
          </a:p>
        </p:txBody>
      </p:sp>
      <p:pic>
        <p:nvPicPr>
          <p:cNvPr id="26626" name="Picture 2" descr="Індіанське поселення (плем'я Кроу) - 3D-сцена - Цифрова освіта та навчання  від Moza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928934"/>
            <a:ext cx="5610200" cy="30728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428604"/>
            <a:ext cx="661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Цікаво знати</a:t>
            </a:r>
            <a:endParaRPr lang="uk-UA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142984"/>
            <a:ext cx="8215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	Навіть сьогодні деякі народи застосовують найпростіші способи розпалювання вогню. На знімку зображені </a:t>
            </a:r>
            <a:r>
              <a:rPr lang="uk-UA" b="1" dirty="0" smtClean="0"/>
              <a:t>тубільці</a:t>
            </a:r>
            <a:r>
              <a:rPr lang="uk-UA" dirty="0" smtClean="0"/>
              <a:t> з африканського </a:t>
            </a:r>
            <a:r>
              <a:rPr lang="uk-UA" b="1" dirty="0" smtClean="0"/>
              <a:t>племені Ботсвани </a:t>
            </a:r>
            <a:r>
              <a:rPr lang="uk-UA" dirty="0" smtClean="0"/>
              <a:t>добувають вогонь, обертаючи великими пальцями рук паличку в дошці.</a:t>
            </a:r>
            <a:endParaRPr lang="uk-UA" dirty="0"/>
          </a:p>
        </p:txBody>
      </p:sp>
      <p:pic>
        <p:nvPicPr>
          <p:cNvPr id="3074" name="Picture 2" descr="http://teg.com.ua/wp-content/uploads/reyvtr76b3z633x824x2_7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500306"/>
            <a:ext cx="5715000" cy="3886201"/>
          </a:xfrm>
          <a:prstGeom prst="rect">
            <a:avLst/>
          </a:prstGeom>
          <a:noFill/>
        </p:spPr>
      </p:pic>
      <p:pic>
        <p:nvPicPr>
          <p:cNvPr id="3075" name="Picture 3" descr="C:\Users\HOME\Desktop\Снимок.PN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t="3788"/>
          <a:stretch>
            <a:fillRect/>
          </a:stretch>
        </p:blipFill>
        <p:spPr bwMode="auto">
          <a:xfrm>
            <a:off x="669328" y="3357562"/>
            <a:ext cx="1950416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500043"/>
            <a:ext cx="79296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dirty="0" smtClean="0"/>
              <a:t>	На </a:t>
            </a:r>
            <a:r>
              <a:rPr lang="uk-UA" b="1" dirty="0" smtClean="0"/>
              <a:t>Алясці</a:t>
            </a:r>
            <a:r>
              <a:rPr lang="uk-UA" dirty="0" smtClean="0"/>
              <a:t> місцеві мешканці натирають сіркою два камені та стукають ними один по одному. Коли сірка спалахує, індіанці кидають каміння на суху траву чи сухі гілочки.</a:t>
            </a:r>
          </a:p>
          <a:p>
            <a:pPr fontAlgn="base"/>
            <a:r>
              <a:rPr lang="uk-UA" dirty="0" smtClean="0"/>
              <a:t>	У </a:t>
            </a:r>
            <a:r>
              <a:rPr lang="uk-UA" b="1" dirty="0" smtClean="0"/>
              <a:t>Китаї</a:t>
            </a:r>
            <a:r>
              <a:rPr lang="uk-UA" dirty="0" smtClean="0"/>
              <a:t> та </a:t>
            </a:r>
            <a:r>
              <a:rPr lang="uk-UA" b="1" dirty="0" smtClean="0"/>
              <a:t>Індії</a:t>
            </a:r>
            <a:r>
              <a:rPr lang="uk-UA" dirty="0" smtClean="0"/>
              <a:t> осколком глиняного посуду б’ють по бамбуковій палиці. Ескімоси стукають шматочком кварцу по шматку піриту.</a:t>
            </a:r>
          </a:p>
          <a:p>
            <a:pPr fontAlgn="base"/>
            <a:r>
              <a:rPr lang="uk-UA" dirty="0" smtClean="0"/>
              <a:t>	А деякі </a:t>
            </a:r>
            <a:r>
              <a:rPr lang="uk-UA" b="1" dirty="0" smtClean="0"/>
              <a:t>племена</a:t>
            </a:r>
            <a:r>
              <a:rPr lang="uk-UA" dirty="0" smtClean="0"/>
              <a:t> використовують спеціальні лінзи, які вони називають </a:t>
            </a:r>
            <a:r>
              <a:rPr lang="uk-UA" dirty="0" err="1" smtClean="0"/>
              <a:t>спалюючим</a:t>
            </a:r>
            <a:r>
              <a:rPr lang="uk-UA" dirty="0" smtClean="0"/>
              <a:t> склом. За допомогою цих лінз можна спрямовувати сонячні промені на суху гілочку дерева доти, доки вона не загориться.</a:t>
            </a:r>
            <a:endParaRPr lang="uk-UA" dirty="0"/>
          </a:p>
        </p:txBody>
      </p:sp>
      <p:pic>
        <p:nvPicPr>
          <p:cNvPr id="25602" name="Picture 2" descr="Як добути вогонь за допомогою каменів. Як розпалити багаття без сірників -  mebli24.kr.ua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r="19420"/>
          <a:stretch>
            <a:fillRect/>
          </a:stretch>
        </p:blipFill>
        <p:spPr bwMode="auto">
          <a:xfrm rot="21204351">
            <a:off x="602534" y="3653973"/>
            <a:ext cx="2786082" cy="1945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4" name="Picture 4" descr="Добування вогню і розведення багаття в екстремальних умовах – АрміяInform"/>
          <p:cNvPicPr>
            <a:picLocks noChangeAspect="1" noChangeArrowheads="1"/>
          </p:cNvPicPr>
          <p:nvPr/>
        </p:nvPicPr>
        <p:blipFill>
          <a:blip r:embed="rId3"/>
          <a:srcRect r="10685" b="3251"/>
          <a:stretch>
            <a:fillRect/>
          </a:stretch>
        </p:blipFill>
        <p:spPr bwMode="auto">
          <a:xfrm rot="364226">
            <a:off x="5748797" y="3642137"/>
            <a:ext cx="2786082" cy="2003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6" name="Picture 6" descr="Древнє пристосування для розпалювання вогню. Як розпалити вогонь без  сірників. Алюмінієва банку і плитка шоколад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3708" y="3929067"/>
            <a:ext cx="2925917" cy="250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99792" y="548680"/>
            <a:ext cx="38347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4941168"/>
            <a:ext cx="73068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866" name="AutoShape 2" descr="С нами класс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6872" name="Picture 8" descr="Спасибо смайл (50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72816"/>
            <a:ext cx="5285656" cy="2973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260</TotalTime>
  <Words>313</Words>
  <Application>Microsoft Office PowerPoint</Application>
  <PresentationFormat>Экран (4:3)</PresentationFormat>
  <Paragraphs>62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Легенди індіанців ковичан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Легенда індіанців ковичан</dc:title>
  <dc:creator>HOME</dc:creator>
  <cp:lastModifiedBy>HOME</cp:lastModifiedBy>
  <cp:revision>31</cp:revision>
  <dcterms:created xsi:type="dcterms:W3CDTF">2023-09-12T15:46:09Z</dcterms:created>
  <dcterms:modified xsi:type="dcterms:W3CDTF">2023-09-21T09:49:56Z</dcterms:modified>
</cp:coreProperties>
</file>