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7" r:id="rId6"/>
    <p:sldId id="260" r:id="rId7"/>
    <p:sldId id="261" r:id="rId8"/>
    <p:sldId id="266" r:id="rId9"/>
    <p:sldId id="263" r:id="rId10"/>
    <p:sldId id="262" r:id="rId11"/>
    <p:sldId id="264" r:id="rId12"/>
    <p:sldId id="265" r:id="rId1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451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0F28-EF73-41FC-A338-58CC8FC0AC6A}" type="datetimeFigureOut">
              <a:rPr lang="uk-UA" smtClean="0"/>
              <a:pPr/>
              <a:t>21.02.2024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3A44-BDAA-4E50-9082-44B30941E7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0F28-EF73-41FC-A338-58CC8FC0AC6A}" type="datetimeFigureOut">
              <a:rPr lang="uk-UA" smtClean="0"/>
              <a:pPr/>
              <a:t>21.02.2024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3A44-BDAA-4E50-9082-44B30941E74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7236296" y="6611779"/>
            <a:ext cx="19077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rgbClr val="FFC000"/>
                </a:solidFill>
              </a:rPr>
              <a:t>http://presentation-creation.ru/</a:t>
            </a:r>
            <a:endParaRPr lang="ru-RU" sz="1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0F28-EF73-41FC-A338-58CC8FC0AC6A}" type="datetimeFigureOut">
              <a:rPr lang="uk-UA" smtClean="0"/>
              <a:pPr/>
              <a:t>21.02.2024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3A44-BDAA-4E50-9082-44B30941E74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7" name="TextBox 6"/>
          <p:cNvSpPr txBox="1"/>
          <p:nvPr/>
        </p:nvSpPr>
        <p:spPr>
          <a:xfrm>
            <a:off x="7236296" y="6611779"/>
            <a:ext cx="19077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rgbClr val="FFC000"/>
                </a:solidFill>
              </a:rPr>
              <a:t>http://presentation-creation.ru/</a:t>
            </a:r>
            <a:endParaRPr lang="ru-RU" sz="1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0F28-EF73-41FC-A338-58CC8FC0AC6A}" type="datetimeFigureOut">
              <a:rPr lang="uk-UA" smtClean="0"/>
              <a:pPr/>
              <a:t>21.02.2024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3A44-BDAA-4E50-9082-44B30941E74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TextBox 7"/>
          <p:cNvSpPr txBox="1"/>
          <p:nvPr/>
        </p:nvSpPr>
        <p:spPr>
          <a:xfrm>
            <a:off x="7236296" y="6611779"/>
            <a:ext cx="19077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rgbClr val="FFC000"/>
                </a:solidFill>
              </a:rPr>
              <a:t>http://presentation-creation.ru/</a:t>
            </a:r>
            <a:endParaRPr lang="ru-RU" sz="1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0F28-EF73-41FC-A338-58CC8FC0AC6A}" type="datetimeFigureOut">
              <a:rPr lang="uk-UA" smtClean="0"/>
              <a:pPr/>
              <a:t>21.02.2024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3A44-BDAA-4E50-9082-44B30941E74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TextBox 9"/>
          <p:cNvSpPr txBox="1"/>
          <p:nvPr/>
        </p:nvSpPr>
        <p:spPr>
          <a:xfrm>
            <a:off x="7236296" y="6611779"/>
            <a:ext cx="19077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rgbClr val="FFC000"/>
                </a:solidFill>
              </a:rPr>
              <a:t>http://presentation-creation.ru/</a:t>
            </a:r>
            <a:endParaRPr lang="ru-RU" sz="1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0F28-EF73-41FC-A338-58CC8FC0AC6A}" type="datetimeFigureOut">
              <a:rPr lang="uk-UA" smtClean="0"/>
              <a:pPr/>
              <a:t>21.02.2024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3A44-BDAA-4E50-9082-44B30941E74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7236296" y="6611779"/>
            <a:ext cx="19077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rgbClr val="FFC000"/>
                </a:solidFill>
              </a:rPr>
              <a:t>http://presentation-creation.ru/</a:t>
            </a:r>
            <a:endParaRPr lang="ru-RU" sz="1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0F28-EF73-41FC-A338-58CC8FC0AC6A}" type="datetimeFigureOut">
              <a:rPr lang="uk-UA" smtClean="0"/>
              <a:pPr/>
              <a:t>21.02.2024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3A44-BDAA-4E50-9082-44B30941E74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5" name="TextBox 4"/>
          <p:cNvSpPr txBox="1"/>
          <p:nvPr/>
        </p:nvSpPr>
        <p:spPr>
          <a:xfrm>
            <a:off x="7236296" y="6611779"/>
            <a:ext cx="19077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rgbClr val="FFC000"/>
                </a:solidFill>
              </a:rPr>
              <a:t>http://presentation-creation.ru/</a:t>
            </a:r>
            <a:endParaRPr lang="ru-RU" sz="1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0F28-EF73-41FC-A338-58CC8FC0AC6A}" type="datetimeFigureOut">
              <a:rPr lang="uk-UA" smtClean="0"/>
              <a:pPr/>
              <a:t>21.02.2024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3A44-BDAA-4E50-9082-44B30941E74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TextBox 7"/>
          <p:cNvSpPr txBox="1"/>
          <p:nvPr/>
        </p:nvSpPr>
        <p:spPr>
          <a:xfrm>
            <a:off x="7236296" y="6611779"/>
            <a:ext cx="19077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rgbClr val="FFC000"/>
                </a:solidFill>
              </a:rPr>
              <a:t>http://presentation-creation.ru/</a:t>
            </a:r>
            <a:endParaRPr lang="ru-RU" sz="1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0F28-EF73-41FC-A338-58CC8FC0AC6A}" type="datetimeFigureOut">
              <a:rPr lang="uk-UA" smtClean="0"/>
              <a:pPr/>
              <a:t>21.02.2024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3A44-BDAA-4E50-9082-44B30941E74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TextBox 7"/>
          <p:cNvSpPr txBox="1"/>
          <p:nvPr/>
        </p:nvSpPr>
        <p:spPr>
          <a:xfrm>
            <a:off x="7236296" y="6611779"/>
            <a:ext cx="19077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rgbClr val="FFC000"/>
                </a:solidFill>
              </a:rPr>
              <a:t>http://presentation-creation.ru/</a:t>
            </a:r>
            <a:endParaRPr lang="ru-RU" sz="1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0F28-EF73-41FC-A338-58CC8FC0AC6A}" type="datetimeFigureOut">
              <a:rPr lang="uk-UA" smtClean="0"/>
              <a:pPr/>
              <a:t>21.02.2024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3A44-BDAA-4E50-9082-44B30941E74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7" name="TextBox 6"/>
          <p:cNvSpPr txBox="1"/>
          <p:nvPr/>
        </p:nvSpPr>
        <p:spPr>
          <a:xfrm>
            <a:off x="7236296" y="6611779"/>
            <a:ext cx="19077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rgbClr val="FFC000"/>
                </a:solidFill>
              </a:rPr>
              <a:t>http://presentation-creation.ru/</a:t>
            </a:r>
            <a:endParaRPr lang="ru-RU" sz="1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B0F28-EF73-41FC-A338-58CC8FC0AC6A}" type="datetimeFigureOut">
              <a:rPr lang="uk-UA" smtClean="0"/>
              <a:pPr/>
              <a:t>21.02.2024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3A44-BDAA-4E50-9082-44B30941E74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7" name="TextBox 6"/>
          <p:cNvSpPr txBox="1"/>
          <p:nvPr/>
        </p:nvSpPr>
        <p:spPr>
          <a:xfrm>
            <a:off x="7236296" y="6611779"/>
            <a:ext cx="19077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rgbClr val="FFC000"/>
                </a:solidFill>
              </a:rPr>
              <a:t>http://presentation-creation.ru/</a:t>
            </a:r>
            <a:endParaRPr lang="ru-RU" sz="1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B0F28-EF73-41FC-A338-58CC8FC0AC6A}" type="datetimeFigureOut">
              <a:rPr lang="uk-UA" smtClean="0"/>
              <a:pPr/>
              <a:t>21.02.2024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33A44-BDAA-4E50-9082-44B30941E747}" type="slidenum">
              <a:rPr lang="uk-UA" smtClean="0"/>
              <a:pPr/>
              <a:t>‹#›</a:t>
            </a:fld>
            <a:endParaRPr lang="uk-UA"/>
          </a:p>
        </p:txBody>
      </p:sp>
      <p:pic>
        <p:nvPicPr>
          <p:cNvPr id="9" name="Рисунок 8" descr="Блеск .jpg"/>
          <p:cNvPicPr>
            <a:picLocks noChangeAspect="1"/>
          </p:cNvPicPr>
          <p:nvPr/>
        </p:nvPicPr>
        <p:blipFill>
          <a:blip r:embed="rId13" cstate="print"/>
          <a:srcRect r="16667"/>
          <a:stretch>
            <a:fillRect/>
          </a:stretch>
        </p:blipFill>
        <p:spPr>
          <a:xfrm>
            <a:off x="-36512" y="0"/>
            <a:ext cx="9180512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57422" y="285728"/>
            <a:ext cx="5715040" cy="1000131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uk-UA" dirty="0" smtClean="0">
                <a:ln>
                  <a:solidFill>
                    <a:schemeClr val="bg1"/>
                  </a:solidFill>
                </a:ln>
                <a:solidFill>
                  <a:srgbClr val="6C451A"/>
                </a:solidFill>
                <a:latin typeface="Arial Black" pitchFamily="34" charset="0"/>
              </a:rPr>
              <a:t>Є ШЕНТАО</a:t>
            </a:r>
            <a:endParaRPr lang="uk-UA" dirty="0">
              <a:ln>
                <a:solidFill>
                  <a:schemeClr val="bg1"/>
                </a:solidFill>
              </a:ln>
              <a:solidFill>
                <a:srgbClr val="6C451A"/>
              </a:solidFill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28860" y="5357826"/>
            <a:ext cx="52864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dirty="0" smtClean="0">
                <a:ln>
                  <a:solidFill>
                    <a:schemeClr val="bg1"/>
                  </a:solidFill>
                </a:ln>
                <a:solidFill>
                  <a:srgbClr val="6C45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haroni" pitchFamily="2" charset="-79"/>
              </a:rPr>
              <a:t>“ОПУДАЛО”</a:t>
            </a:r>
            <a:endParaRPr lang="uk-UA" sz="5400" dirty="0">
              <a:ln>
                <a:solidFill>
                  <a:schemeClr val="bg1"/>
                </a:solidFill>
              </a:ln>
              <a:solidFill>
                <a:srgbClr val="6C45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Aharoni" pitchFamily="2" charset="-79"/>
            </a:endParaRPr>
          </a:p>
        </p:txBody>
      </p:sp>
      <p:pic>
        <p:nvPicPr>
          <p:cNvPr id="1026" name="Picture 2" descr="C:\Users\HOME\Desktop\571340_1586862460.jpg"/>
          <p:cNvPicPr>
            <a:picLocks noChangeAspect="1" noChangeArrowheads="1"/>
          </p:cNvPicPr>
          <p:nvPr/>
        </p:nvPicPr>
        <p:blipFill>
          <a:blip r:embed="rId2" cstate="print"/>
          <a:srcRect l="3508" t="5728" r="3509"/>
          <a:stretch>
            <a:fillRect/>
          </a:stretch>
        </p:blipFill>
        <p:spPr bwMode="auto">
          <a:xfrm>
            <a:off x="4214810" y="1357298"/>
            <a:ext cx="3786214" cy="3761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30" name="Picture 6" descr="Автор: Е Шэн-Тао - 4 книги - Читать, Скачать - ЛитМир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18273"/>
          <a:stretch>
            <a:fillRect/>
          </a:stretch>
        </p:blipFill>
        <p:spPr bwMode="auto">
          <a:xfrm>
            <a:off x="1571604" y="2285992"/>
            <a:ext cx="1917039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266" name="Picture 2" descr="Китай — Википеди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14290"/>
            <a:ext cx="2000212" cy="20002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74786"/>
          </a:xfrm>
        </p:spPr>
        <p:txBody>
          <a:bodyPr>
            <a:normAutofit/>
          </a:bodyPr>
          <a:lstStyle/>
          <a:p>
            <a:r>
              <a:rPr lang="uk-UA" sz="4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Є </a:t>
            </a:r>
            <a:r>
              <a:rPr lang="uk-UA" sz="4800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Шентао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sz="2400" b="1" u="sng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китайський письменник, журналіст, педагог, політик</a:t>
            </a:r>
            <a:endParaRPr lang="uk-UA" sz="2400" b="1" u="sng" dirty="0">
              <a:ln>
                <a:solidFill>
                  <a:schemeClr val="bg1"/>
                </a:solidFill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71736" y="1500174"/>
            <a:ext cx="6115064" cy="3945050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Родина жила дуже скромним життям. Батько працював бухгалтером. 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У 6 років вступив у школу на початкове навчання. Досить часто ходив за батьком на роботу. 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Після навчання в середній школі працював учителем початкової школи. 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Залишившись без роботи, він повністю присвятив себе написанню китайських романів, доки не знайшов роботу вчителем китайської мови. 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 цей же час став редактором підручників, а згодом – літературних творів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File:Ye Shengtao Portrait.jpg"/>
          <p:cNvPicPr>
            <a:picLocks noChangeAspect="1" noChangeArrowheads="1"/>
          </p:cNvPicPr>
          <p:nvPr/>
        </p:nvPicPr>
        <p:blipFill>
          <a:blip r:embed="rId2" cstate="print"/>
          <a:srcRect l="15958" r="15425"/>
          <a:stretch>
            <a:fillRect/>
          </a:stretch>
        </p:blipFill>
        <p:spPr bwMode="auto">
          <a:xfrm>
            <a:off x="611560" y="1628800"/>
            <a:ext cx="2000264" cy="2071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85720" y="4357694"/>
            <a:ext cx="25003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haroni" pitchFamily="2" charset="-79"/>
              </a:rPr>
              <a:t>(1894 – 1988)</a:t>
            </a:r>
            <a:endParaRPr lang="uk-UA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5661248"/>
            <a:ext cx="84249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err="1" smtClean="0">
                <a:latin typeface="Arial Black" pitchFamily="34" charset="0"/>
                <a:cs typeface="Times New Roman" pitchFamily="18" charset="0"/>
              </a:rPr>
              <a:t>“Якщо</a:t>
            </a:r>
            <a:r>
              <a:rPr lang="uk-UA" sz="2000" b="1" dirty="0" smtClean="0">
                <a:latin typeface="Arial Black" pitchFamily="34" charset="0"/>
                <a:cs typeface="Times New Roman" pitchFamily="18" charset="0"/>
              </a:rPr>
              <a:t> мене запитають про мою кар’єру, то я б сказав, що моя перша кар’єра – редактор, а друга – </a:t>
            </a:r>
            <a:r>
              <a:rPr lang="uk-UA" sz="2000" b="1" dirty="0" err="1" smtClean="0">
                <a:latin typeface="Arial Black" pitchFamily="34" charset="0"/>
                <a:cs typeface="Times New Roman" pitchFamily="18" charset="0"/>
              </a:rPr>
              <a:t>вчитель”</a:t>
            </a:r>
            <a:r>
              <a:rPr lang="uk-UA" sz="2000" b="1" dirty="0" smtClean="0">
                <a:latin typeface="Arial Black" pitchFamily="34" charset="0"/>
                <a:cs typeface="Times New Roman" pitchFamily="18" charset="0"/>
              </a:rPr>
              <a:t>, - </a:t>
            </a:r>
            <a:r>
              <a:rPr lang="uk-UA" b="1" i="1" dirty="0" smtClean="0">
                <a:latin typeface="Arial Black" pitchFamily="34" charset="0"/>
                <a:cs typeface="Times New Roman" pitchFamily="18" charset="0"/>
              </a:rPr>
              <a:t>сказав Є.</a:t>
            </a:r>
            <a:endParaRPr lang="uk-UA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214290"/>
            <a:ext cx="6786610" cy="64294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Чи відомо тобі?</a:t>
            </a:r>
            <a:endParaRPr lang="uk-UA" b="1" dirty="0">
              <a:ln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142984"/>
            <a:ext cx="8572560" cy="57150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uk-UA" sz="1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000" b="1" i="1" u="sng" dirty="0" smtClean="0">
                <a:latin typeface="Times New Roman" pitchFamily="18" charset="0"/>
                <a:cs typeface="Times New Roman" pitchFamily="18" charset="0"/>
              </a:rPr>
              <a:t>Пейзаж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жанр в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образотворчому мистецтві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в 					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якому об'єктом зображення є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природа</a:t>
            </a: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				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000" b="1" i="1" u="sng" dirty="0" smtClean="0">
                <a:latin typeface="Times New Roman" pitchFamily="18" charset="0"/>
                <a:cs typeface="Times New Roman" pitchFamily="18" charset="0"/>
              </a:rPr>
              <a:t>Сутінки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оптичне явище перед сходом </a:t>
            </a:r>
          </a:p>
          <a:p>
            <a:pPr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					чи після заходу сонця</a:t>
            </a:r>
          </a:p>
          <a:p>
            <a:pPr>
              <a:buNone/>
            </a:pP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000" b="1" i="1" u="sng" dirty="0" smtClean="0">
                <a:latin typeface="Times New Roman" pitchFamily="18" charset="0"/>
                <a:cs typeface="Times New Roman" pitchFamily="18" charset="0"/>
              </a:rPr>
              <a:t>Повінь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природне лихо, що виникає, </a:t>
            </a:r>
          </a:p>
          <a:p>
            <a:pPr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		коли вода виходить за межі </a:t>
            </a:r>
          </a:p>
          <a:p>
            <a:pPr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		звичайних для неї берегів і </a:t>
            </a:r>
          </a:p>
          <a:p>
            <a:pPr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		затоплює значні ділянки суші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2" name="AutoShape 2" descr="Sustainable developmentmeadow: картинки, стокові Sustainable  developmentmeadow фотографії, зображення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5364" name="AutoShape 4" descr="Sustainable developmentmeadow: картинки, стокові Sustainable  developmentmeadow фотографії, зображення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5366" name="AutoShape 6" descr="Sustainable developmentmeadow: картинки, стокові Sustainable  developmentmeadow фотографії, зображення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5368" name="AutoShape 8" descr="Sustainable developmentmeadow: картинки, стокові Sustainable  developmentmeadow фотографії, зображення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5370" name="AutoShape 10" descr="пейзаж природы стоковое фото. изображение насчитывающей дорога - 76574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5373" name="Picture 13" descr="C:\Users\HOME\Desktop\200px-July_midnight_in_Lapland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071538" y="2571744"/>
            <a:ext cx="2690831" cy="20181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94" name="AutoShape 2" descr="Горный пейзаж (жанр горного пейзажа в фотоискусстве) - статья фотоискусства  раздела Жанры фотографии. Полезная информация по теме и интересные  материалы :: FotoPrizer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195" name="Picture 3" descr="C:\Users\HOME\Desktop\завантаженн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1000108"/>
            <a:ext cx="2676527" cy="21433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7" name="Picture 5" descr="Підтоплення Херсонщини: як херсонці рятуються від повені — Cуспільне Новини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r="5654"/>
          <a:stretch>
            <a:fillRect/>
          </a:stretch>
        </p:blipFill>
        <p:spPr bwMode="auto">
          <a:xfrm>
            <a:off x="5072066" y="4429132"/>
            <a:ext cx="3786214" cy="22573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000924" cy="58259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Чи знаєш ти?</a:t>
            </a:r>
            <a:endParaRPr lang="uk-UA" b="1" dirty="0">
              <a:ln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6436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uk-UA" sz="2000" b="1" i="1" u="sng" dirty="0" smtClean="0">
                <a:latin typeface="Times New Roman" pitchFamily="18" charset="0"/>
                <a:cs typeface="Times New Roman" pitchFamily="18" charset="0"/>
              </a:rPr>
              <a:t>Лотосове листя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2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000" b="1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2000" b="1" i="1" u="sng" smtClean="0">
                <a:latin typeface="Times New Roman" pitchFamily="18" charset="0"/>
                <a:cs typeface="Times New Roman" pitchFamily="18" charset="0"/>
              </a:rPr>
              <a:t>Віяло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000" smtClean="0">
                <a:latin typeface="Times New Roman" pitchFamily="18" charset="0"/>
                <a:cs typeface="Times New Roman" pitchFamily="18" charset="0"/>
              </a:rPr>
              <a:t>	          </a:t>
            </a:r>
            <a:r>
              <a:rPr lang="uk-UA" sz="2000" b="1" i="1" u="sng" smtClean="0">
                <a:latin typeface="Times New Roman" pitchFamily="18" charset="0"/>
                <a:cs typeface="Times New Roman" pitchFamily="18" charset="0"/>
              </a:rPr>
              <a:t>Шворка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		        </a:t>
            </a:r>
            <a:r>
              <a:rPr lang="uk-UA" sz="2000" b="1" i="1" u="sng" dirty="0" smtClean="0">
                <a:latin typeface="Times New Roman" pitchFamily="18" charset="0"/>
                <a:cs typeface="Times New Roman" pitchFamily="18" charset="0"/>
              </a:rPr>
              <a:t>Волоток рису</a:t>
            </a:r>
          </a:p>
          <a:p>
            <a:pPr>
              <a:buNone/>
            </a:pPr>
            <a:endParaRPr lang="uk-UA" sz="2000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7" name="Picture 3" descr="C:\Users\HOME\Desktop\Латаття рожеве1 (с-).jpg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1214414" y="1500174"/>
            <a:ext cx="2286016" cy="1714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429124" y="114298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b="1" i="1" u="sng" dirty="0" smtClean="0">
                <a:latin typeface="Times New Roman" pitchFamily="18" charset="0"/>
                <a:cs typeface="Times New Roman" pitchFamily="18" charset="0"/>
              </a:rPr>
              <a:t>Бамбукові прутики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b="1" i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5" descr="Бамбук дерево - фото и картинки: 58 шту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571612"/>
            <a:ext cx="2667019" cy="1714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389" name="Picture 5" descr="БЛОГ ІСТОРИКА МОДИ МИРОСЛАВА МЕЛЬНИКА: Аксесуар з історією: ВІЯЛО"/>
          <p:cNvPicPr>
            <a:picLocks noChangeAspect="1" noChangeArrowheads="1"/>
          </p:cNvPicPr>
          <p:nvPr/>
        </p:nvPicPr>
        <p:blipFill>
          <a:blip r:embed="rId4" cstate="print"/>
          <a:srcRect t="10649" b="7963"/>
          <a:stretch>
            <a:fillRect/>
          </a:stretch>
        </p:blipFill>
        <p:spPr bwMode="auto">
          <a:xfrm>
            <a:off x="142844" y="4214818"/>
            <a:ext cx="2223623" cy="14287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390" name="Picture 6" descr="C:\Users\HOME\Desktop\завантаженн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4143380"/>
            <a:ext cx="1928826" cy="1470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391" name="Picture 7" descr="C:\Users\HOME\Desktop\bakaleya-krupy-ris-1024x576.jpg"/>
          <p:cNvPicPr>
            <a:picLocks noChangeAspect="1" noChangeArrowheads="1"/>
          </p:cNvPicPr>
          <p:nvPr/>
        </p:nvPicPr>
        <p:blipFill>
          <a:blip r:embed="rId6" cstate="print"/>
          <a:srcRect r="14389" b="2326"/>
          <a:stretch>
            <a:fillRect/>
          </a:stretch>
        </p:blipFill>
        <p:spPr bwMode="auto">
          <a:xfrm>
            <a:off x="6286512" y="4143380"/>
            <a:ext cx="2428860" cy="155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fontAlgn="base"/>
            <a:r>
              <a:rPr lang="uk-UA" b="1" dirty="0" smtClean="0"/>
              <a:t>Уп’ястися очима </a:t>
            </a:r>
            <a:r>
              <a:rPr lang="uk-UA" dirty="0" smtClean="0"/>
              <a:t>– дивитися.</a:t>
            </a:r>
          </a:p>
          <a:p>
            <a:pPr fontAlgn="base"/>
            <a:r>
              <a:rPr lang="uk-UA" b="1" dirty="0" smtClean="0"/>
              <a:t>Кістяк</a:t>
            </a:r>
            <a:r>
              <a:rPr lang="uk-UA" dirty="0" smtClean="0"/>
              <a:t> – основа тулуба.</a:t>
            </a:r>
          </a:p>
          <a:p>
            <a:pPr fontAlgn="base"/>
            <a:r>
              <a:rPr lang="uk-UA" b="1" dirty="0" smtClean="0"/>
              <a:t>Бігти світ за очі </a:t>
            </a:r>
            <a:r>
              <a:rPr lang="uk-UA" dirty="0" smtClean="0"/>
              <a:t>– іти куди-небудь.</a:t>
            </a:r>
          </a:p>
          <a:p>
            <a:pPr>
              <a:buNone/>
            </a:pPr>
            <a:endParaRPr lang="uk-UA" dirty="0"/>
          </a:p>
        </p:txBody>
      </p:sp>
      <p:pic>
        <p:nvPicPr>
          <p:cNvPr id="1026" name="Picture 2" descr="Буковинський бігун відзначився на чемпіонаті України » Новини Чернівці:  Інформаційний портал «Молодий буковинець»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3709"/>
          <a:stretch>
            <a:fillRect/>
          </a:stretch>
        </p:blipFill>
        <p:spPr bwMode="auto">
          <a:xfrm>
            <a:off x="5076056" y="2564904"/>
            <a:ext cx="3738547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Гімнастика для очей: 5 кращих вправ для дітей та дорослих. Поради педіатра.  Діти. Здоров'я - Новини Рівного. Відео on-line. Все про телекомпанію -  Телеканал «Рівне 1»"/>
          <p:cNvPicPr>
            <a:picLocks noChangeAspect="1" noChangeArrowheads="1"/>
          </p:cNvPicPr>
          <p:nvPr/>
        </p:nvPicPr>
        <p:blipFill>
          <a:blip r:embed="rId3" cstate="print"/>
          <a:srcRect l="3567" r="3415"/>
          <a:stretch>
            <a:fillRect/>
          </a:stretch>
        </p:blipFill>
        <p:spPr bwMode="auto">
          <a:xfrm>
            <a:off x="179512" y="4437112"/>
            <a:ext cx="4680520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 descr="Стокова ілюстрація Рибячий Кістяк — Завантажте зображення зараз - кістка  тварини, Риба, Скелет тварини - iStock"/>
          <p:cNvPicPr>
            <a:picLocks noChangeAspect="1" noChangeArrowheads="1"/>
          </p:cNvPicPr>
          <p:nvPr/>
        </p:nvPicPr>
        <p:blipFill>
          <a:blip r:embed="rId4" cstate="print"/>
          <a:srcRect t="19019" b="26303"/>
          <a:stretch>
            <a:fillRect/>
          </a:stretch>
        </p:blipFill>
        <p:spPr bwMode="auto">
          <a:xfrm flipH="1">
            <a:off x="323528" y="2708920"/>
            <a:ext cx="4432945" cy="1424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215238" cy="65403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Чи знаєш ти?</a:t>
            </a:r>
            <a:endParaRPr lang="uk-UA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1026" name="Picture 2" descr="C:\Users\HOME\Desktop\dbd87a936dfd21dd935f7d60d75a11cd_s-e15583350263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220421">
            <a:off x="506538" y="3992412"/>
            <a:ext cx="3454228" cy="245408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accent6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642910" y="1137733"/>
            <a:ext cx="814393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</a:t>
            </a:r>
            <a:r>
              <a:rPr kumimoji="0" lang="uk-UA" sz="20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Рисові чеки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ділянка ріллі з посівами рису, яка заливається водою й огороджена земляними валами для утримання води. 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таких заливних полях вирощується близько 90 % світової продукції рису.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202122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202122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dirty="0" smtClean="0">
                <a:ln>
                  <a:noFill/>
                </a:ln>
                <a:solidFill>
                  <a:srgbClr val="20212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Загальна площа рисових чеків в Україні — близько 62 000 га, зокрема в Херсонські та Одеській областях і в Криму.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HOME\Desktop\RicePaddyJapan1.jpg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 rot="478739">
            <a:off x="5249553" y="3985192"/>
            <a:ext cx="3435250" cy="25090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28575" cap="sq">
            <a:solidFill>
              <a:schemeClr val="accent6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28794" y="285728"/>
            <a:ext cx="7000924" cy="72547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Поясни, як ти розумієш вислів</a:t>
            </a:r>
            <a:endParaRPr lang="uk-UA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72034"/>
          </a:xfrm>
        </p:spPr>
        <p:txBody>
          <a:bodyPr/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Почали наливатися зерном</a:t>
            </a:r>
          </a:p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Гинув на корню</a:t>
            </a:r>
          </a:p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Не висихала від сліз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C:\Users\HOME\Desktop\do-chogo-snyat-sya-sl-ozi-svo-chuzh-tlumachennya-po-sonnikam-znachennya-snu-dlya-zh-nki-cholov-ki-1.jpg"/>
          <p:cNvPicPr>
            <a:picLocks noChangeAspect="1" noChangeArrowheads="1"/>
          </p:cNvPicPr>
          <p:nvPr/>
        </p:nvPicPr>
        <p:blipFill>
          <a:blip r:embed="rId2" cstate="print"/>
          <a:srcRect l="27273" b="6696"/>
          <a:stretch>
            <a:fillRect/>
          </a:stretch>
        </p:blipFill>
        <p:spPr bwMode="auto">
          <a:xfrm>
            <a:off x="1142976" y="4071942"/>
            <a:ext cx="2524116" cy="18840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6" name="Picture 4" descr="Як збільшити врожай пшениці та її родючість? - Амбар Експорт"/>
          <p:cNvPicPr>
            <a:picLocks noChangeAspect="1" noChangeArrowheads="1"/>
          </p:cNvPicPr>
          <p:nvPr/>
        </p:nvPicPr>
        <p:blipFill>
          <a:blip r:embed="rId3" cstate="print"/>
          <a:srcRect r="16422"/>
          <a:stretch>
            <a:fillRect/>
          </a:stretch>
        </p:blipFill>
        <p:spPr bwMode="auto">
          <a:xfrm>
            <a:off x="4286248" y="3714752"/>
            <a:ext cx="4245794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HOME\Desktop\1660760746_8-flomaster-club-p-chuchelo-kartinki-dlya-detei-krasivo-10.jpg"/>
          <p:cNvPicPr/>
          <p:nvPr/>
        </p:nvPicPr>
        <p:blipFill>
          <a:blip r:embed="rId4" cstate="print"/>
          <a:srcRect b="7407"/>
          <a:stretch>
            <a:fillRect/>
          </a:stretch>
        </p:blipFill>
        <p:spPr bwMode="auto">
          <a:xfrm>
            <a:off x="0" y="0"/>
            <a:ext cx="1500198" cy="19288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143108" y="428604"/>
            <a:ext cx="6143668" cy="72547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Опиши ОПУДАЛО</a:t>
            </a:r>
            <a:endParaRPr lang="uk-UA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857364"/>
            <a:ext cx="860444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uk-UA" sz="3200" b="1" dirty="0" smtClean="0"/>
              <a:t>Солом’яна людина</a:t>
            </a:r>
          </a:p>
          <a:p>
            <a:pPr>
              <a:buFont typeface="Wingdings" pitchFamily="2" charset="2"/>
              <a:buChar char="ü"/>
            </a:pPr>
            <a:r>
              <a:rPr lang="uk-UA" sz="3200" b="1" dirty="0" smtClean="0"/>
              <a:t>Кістяк з тонких бамбукових прутиків</a:t>
            </a:r>
          </a:p>
          <a:p>
            <a:pPr>
              <a:buFont typeface="Wingdings" pitchFamily="2" charset="2"/>
              <a:buChar char="ü"/>
            </a:pPr>
            <a:r>
              <a:rPr lang="uk-UA" sz="3200" b="1" dirty="0" smtClean="0"/>
              <a:t>Пожовкла торішня солома</a:t>
            </a:r>
          </a:p>
          <a:p>
            <a:pPr>
              <a:buFont typeface="Wingdings" pitchFamily="2" charset="2"/>
              <a:buChar char="ü"/>
            </a:pPr>
            <a:r>
              <a:rPr lang="uk-UA" sz="3200" b="1" dirty="0" smtClean="0"/>
              <a:t>Не розрізниш ні очей, ні носа, ні брів</a:t>
            </a:r>
          </a:p>
          <a:p>
            <a:pPr>
              <a:buFont typeface="Wingdings" pitchFamily="2" charset="2"/>
              <a:buChar char="ü"/>
            </a:pPr>
            <a:r>
              <a:rPr lang="uk-UA" sz="3200" b="1" dirty="0" smtClean="0"/>
              <a:t>Замість шапки – старий бамбуковий кошик</a:t>
            </a:r>
          </a:p>
          <a:p>
            <a:pPr>
              <a:buFont typeface="Wingdings" pitchFamily="2" charset="2"/>
              <a:buChar char="ü"/>
            </a:pPr>
            <a:r>
              <a:rPr lang="uk-UA" sz="3200" b="1" dirty="0" smtClean="0"/>
              <a:t>У безпалій руці старе віяло</a:t>
            </a:r>
          </a:p>
          <a:p>
            <a:pPr>
              <a:buFont typeface="Wingdings" pitchFamily="2" charset="2"/>
              <a:buChar char="ü"/>
            </a:pPr>
            <a:r>
              <a:rPr lang="uk-UA" sz="3200" b="1" dirty="0" smtClean="0"/>
              <a:t>З рук і ніг стирчать прутики бамбукового </a:t>
            </a:r>
            <a:r>
              <a:rPr lang="uk-UA" sz="3200" b="1" dirty="0" smtClean="0"/>
              <a:t>	кістяка</a:t>
            </a:r>
            <a:endParaRPr lang="uk-UA" sz="3200" b="1" dirty="0"/>
          </a:p>
        </p:txBody>
      </p:sp>
      <p:pic>
        <p:nvPicPr>
          <p:cNvPr id="6" name="Рисунок 5" descr="C:\Users\HOME\Desktop\1660760746_8-flomaster-club-p-chuchelo-kartinki-dlya-detei-krasivo-10.jpg"/>
          <p:cNvPicPr/>
          <p:nvPr/>
        </p:nvPicPr>
        <p:blipFill>
          <a:blip r:embed="rId2" cstate="print"/>
          <a:srcRect b="7407"/>
          <a:stretch>
            <a:fillRect/>
          </a:stretch>
        </p:blipFill>
        <p:spPr bwMode="auto">
          <a:xfrm>
            <a:off x="0" y="0"/>
            <a:ext cx="1500198" cy="19288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14480" y="274638"/>
            <a:ext cx="7143800" cy="72547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Установи послідовність подій</a:t>
            </a:r>
            <a:endParaRPr lang="uk-UA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572032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/>
              <a:t>Солом’яну людину, тобто Опудало змайстрували селянські руки.</a:t>
            </a:r>
          </a:p>
          <a:p>
            <a:r>
              <a:rPr lang="uk-UA" b="1" dirty="0" smtClean="0"/>
              <a:t>Поети оспівували у віршах осяяні сонцем поля…</a:t>
            </a:r>
          </a:p>
          <a:p>
            <a:r>
              <a:rPr lang="uk-UA" dirty="0" smtClean="0"/>
              <a:t>Опудало завжди насторожі, завжди при ділі.</a:t>
            </a:r>
          </a:p>
          <a:p>
            <a:r>
              <a:rPr lang="uk-UA" b="1" dirty="0" smtClean="0"/>
              <a:t>Опудало стоїть там, де його поставили, і стежить за полем.</a:t>
            </a:r>
          </a:p>
          <a:p>
            <a:r>
              <a:rPr lang="uk-UA" dirty="0" smtClean="0"/>
              <a:t>Коли ж вона усміхалася востаннє?.</a:t>
            </a:r>
          </a:p>
          <a:p>
            <a:r>
              <a:rPr lang="uk-UA" b="1" dirty="0" smtClean="0"/>
              <a:t>Одне слово, Опудало знає все. </a:t>
            </a:r>
          </a:p>
          <a:p>
            <a:r>
              <a:rPr lang="uk-UA" dirty="0" smtClean="0"/>
              <a:t>Але цього літа хліба виросли буйні та обіцяли багатий урожай.</a:t>
            </a:r>
          </a:p>
          <a:p>
            <a:r>
              <a:rPr lang="uk-UA" b="1" dirty="0" smtClean="0"/>
              <a:t>Яскряться зорі в чорному небі.</a:t>
            </a:r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5" name="Рисунок 4" descr="C:\Users\HOME\Desktop\1660760746_8-flomaster-club-p-chuchelo-kartinki-dlya-detei-krasivo-10.jpg"/>
          <p:cNvPicPr/>
          <p:nvPr/>
        </p:nvPicPr>
        <p:blipFill>
          <a:blip r:embed="rId2" cstate="print"/>
          <a:srcRect b="7407"/>
          <a:stretch>
            <a:fillRect/>
          </a:stretch>
        </p:blipFill>
        <p:spPr bwMode="auto">
          <a:xfrm>
            <a:off x="0" y="0"/>
            <a:ext cx="1500198" cy="19288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786063" y="274638"/>
            <a:ext cx="5900737" cy="72547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Пофантазуй!</a:t>
            </a:r>
            <a:endParaRPr lang="uk-UA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340768"/>
            <a:ext cx="8568952" cy="4785395"/>
          </a:xfrm>
        </p:spPr>
        <p:txBody>
          <a:bodyPr/>
          <a:lstStyle/>
          <a:p>
            <a:pPr algn="ctr">
              <a:buNone/>
            </a:pPr>
            <a:r>
              <a:rPr lang="uk-UA" b="1" dirty="0" smtClean="0"/>
              <a:t>	</a:t>
            </a:r>
            <a:r>
              <a:rPr lang="uk-UA" b="1" dirty="0" smtClean="0"/>
              <a:t>     </a:t>
            </a:r>
            <a:r>
              <a:rPr lang="uk-UA" b="1" i="1" dirty="0" smtClean="0"/>
              <a:t>Уявіть </a:t>
            </a:r>
            <a:r>
              <a:rPr lang="uk-UA" b="1" i="1" dirty="0" smtClean="0"/>
              <a:t>собі, що </a:t>
            </a:r>
            <a:r>
              <a:rPr lang="uk-UA" b="1" dirty="0" smtClean="0"/>
              <a:t>Опудало – це жива істота, яка вміє рухатися і говорити. </a:t>
            </a:r>
          </a:p>
          <a:p>
            <a:pPr algn="ctr">
              <a:buNone/>
            </a:pPr>
            <a:r>
              <a:rPr lang="uk-UA" b="1" dirty="0" smtClean="0"/>
              <a:t>	</a:t>
            </a:r>
            <a:r>
              <a:rPr lang="uk-UA" sz="3600" b="1" u="sng" dirty="0" smtClean="0"/>
              <a:t>Які пригоди могли б з ним трапитися</a:t>
            </a:r>
            <a:r>
              <a:rPr lang="uk-UA" b="1" dirty="0" smtClean="0"/>
              <a:t>?</a:t>
            </a:r>
          </a:p>
          <a:p>
            <a:pPr algn="ctr">
              <a:buNone/>
            </a:pPr>
            <a:r>
              <a:rPr lang="uk-UA" dirty="0" smtClean="0"/>
              <a:t>	</a:t>
            </a:r>
            <a:r>
              <a:rPr lang="uk-UA" sz="4400" b="1" dirty="0" smtClean="0">
                <a:solidFill>
                  <a:srgbClr val="FF0000"/>
                </a:solidFill>
              </a:rPr>
              <a:t>Одного разу … </a:t>
            </a:r>
            <a:endParaRPr lang="uk-UA" sz="44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C:\Users\HOME\Desktop\1660760746_8-flomaster-club-p-chuchelo-kartinki-dlya-detei-krasivo-10.jpg"/>
          <p:cNvPicPr/>
          <p:nvPr/>
        </p:nvPicPr>
        <p:blipFill>
          <a:blip r:embed="rId2" cstate="print"/>
          <a:srcRect b="7407"/>
          <a:stretch>
            <a:fillRect/>
          </a:stretch>
        </p:blipFill>
        <p:spPr bwMode="auto">
          <a:xfrm>
            <a:off x="0" y="0"/>
            <a:ext cx="1500198" cy="19288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58" name="Picture 2" descr="C:\Users\HOME\Desktop\depositphotos_12147800-stock-photo-colorful-scarecrow-is-dressed-in.jpg"/>
          <p:cNvPicPr>
            <a:picLocks noChangeAspect="1" noChangeArrowheads="1"/>
          </p:cNvPicPr>
          <p:nvPr/>
        </p:nvPicPr>
        <p:blipFill>
          <a:blip r:embed="rId3" cstate="print"/>
          <a:srcRect l="28125"/>
          <a:stretch>
            <a:fillRect/>
          </a:stretch>
        </p:blipFill>
        <p:spPr bwMode="auto">
          <a:xfrm rot="385936">
            <a:off x="5723856" y="3945063"/>
            <a:ext cx="3167091" cy="27441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59" name="Picture 3" descr="C:\Users\HOME\Desktop\images.jpg"/>
          <p:cNvPicPr>
            <a:picLocks noChangeAspect="1" noChangeArrowheads="1"/>
          </p:cNvPicPr>
          <p:nvPr/>
        </p:nvPicPr>
        <p:blipFill>
          <a:blip r:embed="rId4" cstate="print">
            <a:lum bright="-10000" contrast="-10000"/>
          </a:blip>
          <a:srcRect b="8602"/>
          <a:stretch>
            <a:fillRect/>
          </a:stretch>
        </p:blipFill>
        <p:spPr bwMode="auto">
          <a:xfrm rot="21343537">
            <a:off x="512674" y="3364210"/>
            <a:ext cx="2246370" cy="3227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HOME\Desktop\1660760746_8-flomaster-club-p-chuchelo-kartinki-dlya-detei-krasivo-10.jpg"/>
          <p:cNvPicPr/>
          <p:nvPr/>
        </p:nvPicPr>
        <p:blipFill>
          <a:blip r:embed="rId2" cstate="print"/>
          <a:srcRect b="7407"/>
          <a:stretch>
            <a:fillRect/>
          </a:stretch>
        </p:blipFill>
        <p:spPr bwMode="auto">
          <a:xfrm>
            <a:off x="0" y="0"/>
            <a:ext cx="1500198" cy="19288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571736" y="357166"/>
            <a:ext cx="5472122" cy="65403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ТЕСТ</a:t>
            </a:r>
            <a:endParaRPr lang="uk-UA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928802"/>
            <a:ext cx="3929090" cy="3768733"/>
          </a:xfrm>
        </p:spPr>
        <p:txBody>
          <a:bodyPr>
            <a:normAutofit/>
          </a:bodyPr>
          <a:lstStyle/>
          <a:p>
            <a:pPr marL="457200" indent="-457200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k-UA" sz="1600" b="1" u="sng" dirty="0" smtClean="0">
                <a:latin typeface="Times New Roman" pitchFamily="18" charset="0"/>
                <a:cs typeface="Times New Roman" pitchFamily="18" charset="0"/>
              </a:rPr>
              <a:t>Хто може повідати про життя на полі?</a:t>
            </a:r>
          </a:p>
          <a:p>
            <a:pPr marL="457200" indent="-457200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А) Поети</a:t>
            </a:r>
          </a:p>
          <a:p>
            <a:pPr marL="457200" indent="-45720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	Б) Художники</a:t>
            </a:r>
          </a:p>
          <a:p>
            <a:pPr marL="457200" indent="-45720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	В) Опудало</a:t>
            </a:r>
          </a:p>
          <a:p>
            <a:pPr marL="457200" indent="-457200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k-UA" sz="1600" b="1" u="sng" dirty="0" smtClean="0">
                <a:latin typeface="Times New Roman" pitchFamily="18" charset="0"/>
                <a:cs typeface="Times New Roman" pitchFamily="18" charset="0"/>
              </a:rPr>
              <a:t>Хто змайстрував Опудало?</a:t>
            </a:r>
          </a:p>
          <a:p>
            <a:pPr marL="457200" indent="-457200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А) Селянські руки</a:t>
            </a:r>
          </a:p>
          <a:p>
            <a:pPr marL="457200" indent="-45720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	Б) Дівочі пальці</a:t>
            </a:r>
          </a:p>
          <a:p>
            <a:pPr marL="457200" indent="-45720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	В) Чоловічі ноги</a:t>
            </a:r>
          </a:p>
          <a:p>
            <a:pPr marL="457200" indent="-457200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uk-UA" sz="1600" b="1" u="sng" dirty="0" smtClean="0">
                <a:latin typeface="Times New Roman" pitchFamily="18" charset="0"/>
                <a:cs typeface="Times New Roman" pitchFamily="18" charset="0"/>
              </a:rPr>
              <a:t>Що тримало Опудало в руці?</a:t>
            </a:r>
          </a:p>
          <a:p>
            <a:pPr marL="457200" indent="-457200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А) Бамбуковий кошик</a:t>
            </a:r>
          </a:p>
          <a:p>
            <a:pPr marL="457200" indent="-45720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	Б) Віяло</a:t>
            </a:r>
          </a:p>
          <a:p>
            <a:pPr marL="457200" indent="-45720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	В) Лотосове листя</a:t>
            </a:r>
          </a:p>
          <a:p>
            <a:pPr marL="457200" indent="-457200">
              <a:buNone/>
            </a:pP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4786314" y="1857364"/>
            <a:ext cx="3929090" cy="45545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4. </a:t>
            </a:r>
            <a:r>
              <a:rPr kumimoji="0" lang="uk-UA" sz="16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Де селянин встановив Опудало?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</a:t>
            </a:r>
            <a:r>
              <a:rPr kumimoji="0" lang="uk-UA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А) Край поля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Б) Край лісу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В) Край дороги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uk-UA" sz="1600" b="1" u="sng" dirty="0" smtClean="0">
                <a:latin typeface="Times New Roman" pitchFamily="18" charset="0"/>
                <a:cs typeface="Times New Roman" pitchFamily="18" charset="0"/>
              </a:rPr>
              <a:t>Чому бідна стара жінка плакала?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</a:t>
            </a:r>
            <a:r>
              <a:rPr kumimoji="0" lang="uk-UA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А)</a:t>
            </a:r>
            <a:r>
              <a:rPr kumimoji="0" lang="uk-UA" sz="16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Оплакувала чоловіка і сина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uk-UA" sz="1600" baseline="0" dirty="0" smtClean="0">
                <a:latin typeface="Times New Roman" pitchFamily="18" charset="0"/>
                <a:cs typeface="Times New Roman" pitchFamily="18" charset="0"/>
              </a:rPr>
              <a:t>	Б)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Не вродив рис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В)</a:t>
            </a:r>
            <a:r>
              <a:rPr kumimoji="0" lang="uk-UA" sz="16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Не було сонця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uk-UA" sz="1600" b="1" baseline="0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u="sng" dirty="0" smtClean="0">
                <a:latin typeface="Times New Roman" pitchFamily="18" charset="0"/>
                <a:cs typeface="Times New Roman" pitchFamily="18" charset="0"/>
              </a:rPr>
              <a:t>Чому раділо Опудало?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</a:t>
            </a:r>
            <a:r>
              <a:rPr kumimoji="0" lang="uk-UA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А)</a:t>
            </a:r>
            <a:r>
              <a:rPr kumimoji="0" lang="uk-UA" sz="16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Багатому врожаю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uk-UA" sz="1600" baseline="0" dirty="0" smtClean="0">
                <a:latin typeface="Times New Roman" pitchFamily="18" charset="0"/>
                <a:cs typeface="Times New Roman" pitchFamily="18" charset="0"/>
              </a:rPr>
              <a:t>	Б)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Усмішці зірок і сонця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В)</a:t>
            </a:r>
            <a:r>
              <a:rPr kumimoji="0" lang="uk-UA" sz="16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Лагідній усмішці, що заграє на      обличчі жінці</a:t>
            </a:r>
            <a:endParaRPr kumimoji="0" lang="uk-UA" sz="1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uk-UA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endParaRPr kumimoji="0" lang="uk-UA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endParaRPr kumimoji="0" lang="uk-UA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uk-UA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500166" y="5214950"/>
            <a:ext cx="62439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РОБОТУ!</a:t>
            </a:r>
            <a:endParaRPr lang="uk-U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43042" y="428604"/>
            <a:ext cx="55721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</a:t>
            </a:r>
            <a:endParaRPr lang="uk-U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Рисунок 8" descr="C:\Users\HOME\Desktop\1660760746_8-flomaster-club-p-chuchelo-kartinki-dlya-detei-krasivo-1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1500174"/>
            <a:ext cx="3071834" cy="37147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esk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244</TotalTime>
  <Words>316</Words>
  <Application>Microsoft Office PowerPoint</Application>
  <PresentationFormat>Экран (4:3)</PresentationFormat>
  <Paragraphs>99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blesk</vt:lpstr>
      <vt:lpstr>Є ШЕНТАО</vt:lpstr>
      <vt:lpstr>Є Шентао китайський письменник, журналіст, педагог, політик</vt:lpstr>
      <vt:lpstr>Чи відомо тобі?</vt:lpstr>
      <vt:lpstr>Чи знаєш ти?</vt:lpstr>
      <vt:lpstr>Слайд 5</vt:lpstr>
      <vt:lpstr>Чи знаєш ти?</vt:lpstr>
      <vt:lpstr>Поясни, як ти розумієш вислів</vt:lpstr>
      <vt:lpstr>Опиши ОПУДАЛО</vt:lpstr>
      <vt:lpstr>Установи послідовність подій</vt:lpstr>
      <vt:lpstr>Пофантазуй!</vt:lpstr>
      <vt:lpstr>ТЕСТ</vt:lpstr>
      <vt:lpstr>Слайд 12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Є. ШЕНТАО</dc:title>
  <dc:creator>HOME</dc:creator>
  <cp:lastModifiedBy>HOME</cp:lastModifiedBy>
  <cp:revision>44</cp:revision>
  <dcterms:created xsi:type="dcterms:W3CDTF">2022-11-22T12:22:51Z</dcterms:created>
  <dcterms:modified xsi:type="dcterms:W3CDTF">2024-02-21T16:52:21Z</dcterms:modified>
</cp:coreProperties>
</file>