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3" r:id="rId6"/>
    <p:sldId id="262" r:id="rId7"/>
    <p:sldId id="264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6C0000"/>
    <a:srgbClr val="753805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fordezign.ru/kliparty/18052-klipart-v-png-na-prozrachnom-fone-raznocvetnye-zavitushki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96752"/>
            <a:ext cx="6840760" cy="136815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800" b="1" spc="50" dirty="0" smtClean="0">
                <a:ln w="11430"/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гостях у казки чарівної</a:t>
            </a:r>
            <a:endParaRPr lang="ru-RU" sz="4800" b="1" spc="50" dirty="0">
              <a:ln w="11430"/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43808" y="3278603"/>
            <a:ext cx="56166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(</a:t>
            </a:r>
            <a:r>
              <a:rPr lang="ru-RU" sz="2000" b="1" dirty="0" err="1" smtClean="0"/>
              <a:t>Літературний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квест</a:t>
            </a:r>
            <a:r>
              <a:rPr lang="ru-RU" sz="2000" b="1" dirty="0" smtClean="0"/>
              <a:t> для </a:t>
            </a:r>
            <a:r>
              <a:rPr lang="ru-RU" sz="2000" b="1" dirty="0" err="1" smtClean="0"/>
              <a:t>учнів</a:t>
            </a:r>
            <a:r>
              <a:rPr lang="ru-RU" sz="2000" b="1" dirty="0" smtClean="0"/>
              <a:t> 3 </a:t>
            </a:r>
            <a:r>
              <a:rPr lang="ru-RU" sz="2000" b="1" dirty="0" err="1" smtClean="0"/>
              <a:t>класу</a:t>
            </a:r>
            <a:r>
              <a:rPr lang="ru-RU" sz="2000" b="1" dirty="0" smtClean="0"/>
              <a:t>)</a:t>
            </a:r>
          </a:p>
          <a:p>
            <a:pPr algn="ctr"/>
            <a:endParaRPr lang="ru-RU" sz="2400" b="1" dirty="0" smtClean="0"/>
          </a:p>
          <a:p>
            <a:pPr algn="ctr"/>
            <a:endParaRPr lang="ru-RU" sz="2400" b="1" dirty="0"/>
          </a:p>
          <a:p>
            <a:pPr algn="ctr"/>
            <a:r>
              <a:rPr lang="ru-RU" b="1" dirty="0" smtClean="0"/>
              <a:t>                         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Виконала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вчитель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початкових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класів</a:t>
            </a:r>
            <a:endParaRPr lang="ru-RU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                       </a:t>
            </a:r>
            <a:r>
              <a:rPr lang="uk-UA" b="1" dirty="0" err="1" smtClean="0">
                <a:solidFill>
                  <a:schemeClr val="bg2">
                    <a:lumMod val="50000"/>
                  </a:schemeClr>
                </a:solidFill>
              </a:rPr>
              <a:t>Варюшинської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 ЗОШ І – ІІІ ступенів</a:t>
            </a:r>
          </a:p>
          <a:p>
            <a:pPr algn="ctr"/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             </a:t>
            </a:r>
            <a:r>
              <a:rPr lang="uk-UA" b="1" dirty="0" err="1" smtClean="0">
                <a:solidFill>
                  <a:schemeClr val="bg2">
                    <a:lumMod val="50000"/>
                  </a:schemeClr>
                </a:solidFill>
              </a:rPr>
              <a:t>Веселинівської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 селищної ради</a:t>
            </a:r>
          </a:p>
          <a:p>
            <a:pPr algn="ctr"/>
            <a:r>
              <a:rPr lang="uk-UA" b="1" dirty="0" err="1" smtClean="0">
                <a:solidFill>
                  <a:schemeClr val="bg2">
                    <a:lumMod val="50000"/>
                  </a:schemeClr>
                </a:solidFill>
              </a:rPr>
              <a:t>Міляєва</a:t>
            </a:r>
            <a:r>
              <a:rPr lang="uk-UA" b="1" dirty="0" smtClean="0">
                <a:solidFill>
                  <a:schemeClr val="bg2">
                    <a:lumMod val="50000"/>
                  </a:schemeClr>
                </a:solidFill>
              </a:rPr>
              <a:t> Л.В.</a:t>
            </a:r>
          </a:p>
        </p:txBody>
      </p:sp>
      <p:pic>
        <p:nvPicPr>
          <p:cNvPr id="6" name="Picture 2" descr="C:\Users\Елена\Pictures\Мои рисунки\01_декор\6071\7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203848" y="548680"/>
            <a:ext cx="3168352" cy="641691"/>
          </a:xfrm>
          <a:prstGeom prst="rect">
            <a:avLst/>
          </a:prstGeom>
          <a:noFill/>
        </p:spPr>
      </p:pic>
      <p:pic>
        <p:nvPicPr>
          <p:cNvPr id="7" name="Picture 2" descr="C:\Users\Елена\Pictures\Мои рисунки\01_декор\6071\7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V="1">
            <a:off x="3203848" y="2636912"/>
            <a:ext cx="3168352" cy="6416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6552728" cy="5544616"/>
          </a:xfrm>
        </p:spPr>
        <p:txBody>
          <a:bodyPr>
            <a:normAutofit/>
          </a:bodyPr>
          <a:lstStyle/>
          <a:p>
            <a:pPr algn="just"/>
            <a:r>
              <a:rPr lang="uk-UA" sz="40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Мета: </a:t>
            </a:r>
            <a:r>
              <a:rPr lang="uk-UA" sz="2800" dirty="0" smtClean="0"/>
              <a:t>пробуджувати бажання читати і знати якомога більше казок; активізувати читацьку пам′ять; </a:t>
            </a:r>
            <a:r>
              <a:rPr lang="uk-UA" sz="2800" i="1" dirty="0" smtClean="0"/>
              <a:t>формувати </a:t>
            </a:r>
            <a:r>
              <a:rPr lang="uk-UA" sz="2800" dirty="0" smtClean="0"/>
              <a:t>у дітей уміння працювати в команді; </a:t>
            </a:r>
            <a:r>
              <a:rPr lang="uk-UA" sz="2800" i="1" dirty="0" smtClean="0"/>
              <a:t>розвивати </a:t>
            </a:r>
            <a:r>
              <a:rPr lang="uk-UA" sz="2800" dirty="0" smtClean="0"/>
              <a:t>пізнавальну активність, соціально – комунікативні, фізичні якості; здатність до взаємодії; логічне мислення, фантазію, уяву; збагачувати словниковий запас; </a:t>
            </a:r>
            <a:r>
              <a:rPr lang="uk-UA" sz="2800" i="1" dirty="0" smtClean="0"/>
              <a:t>виховувати </a:t>
            </a:r>
            <a:r>
              <a:rPr lang="uk-UA" sz="2800" dirty="0" smtClean="0"/>
              <a:t>інтерес до читання, народної творчості, почуття товариськості, взаємодопомоги</a:t>
            </a:r>
            <a:endParaRPr lang="ru-RU" sz="28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5"/>
          <p:cNvSpPr>
            <a:spLocks noGrp="1"/>
          </p:cNvSpPr>
          <p:nvPr>
            <p:ph idx="1"/>
          </p:nvPr>
        </p:nvSpPr>
        <p:spPr>
          <a:xfrm>
            <a:off x="1619672" y="6309320"/>
            <a:ext cx="6624736" cy="144016"/>
          </a:xfrm>
        </p:spPr>
        <p:txBody>
          <a:bodyPr>
            <a:normAutofit fontScale="25000" lnSpcReduction="20000"/>
          </a:bodyPr>
          <a:lstStyle/>
          <a:p>
            <a:pPr marL="0" indent="0" algn="r">
              <a:spcBef>
                <a:spcPts val="0"/>
              </a:spcBef>
              <a:buNone/>
            </a:pPr>
            <a:r>
              <a:rPr lang="uk-UA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619672" y="764704"/>
            <a:ext cx="5688632" cy="2736304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uk-UA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Обладнання: </a:t>
            </a:r>
            <a:br>
              <a:rPr lang="uk-UA" sz="3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700" b="1" dirty="0" smtClean="0">
                <a:ea typeface="Times New Roman"/>
              </a:rPr>
              <a:t>• </a:t>
            </a:r>
            <a:r>
              <a:rPr lang="uk-UA" sz="2700" dirty="0">
                <a:ea typeface="Times New Roman"/>
              </a:rPr>
              <a:t>емблеми з назвами команд; </a:t>
            </a:r>
            <a:r>
              <a:rPr lang="ru-RU" sz="2000" dirty="0">
                <a:latin typeface="Calibri"/>
                <a:ea typeface="Calibri"/>
              </a:rPr>
              <a:t/>
            </a:r>
            <a:br>
              <a:rPr lang="ru-RU" sz="2000" dirty="0">
                <a:latin typeface="Calibri"/>
                <a:ea typeface="Calibri"/>
              </a:rPr>
            </a:br>
            <a:r>
              <a:rPr lang="uk-UA" sz="2700" dirty="0" smtClean="0">
                <a:ea typeface="Times New Roman"/>
              </a:rPr>
              <a:t>• </a:t>
            </a:r>
            <a:r>
              <a:rPr lang="uk-UA" sz="2700" dirty="0">
                <a:ea typeface="Times New Roman"/>
              </a:rPr>
              <a:t>маршрутні листи; </a:t>
            </a:r>
            <a:r>
              <a:rPr lang="ru-RU" sz="2000" dirty="0">
                <a:latin typeface="Calibri"/>
                <a:ea typeface="Calibri"/>
              </a:rPr>
              <a:t/>
            </a:r>
            <a:br>
              <a:rPr lang="ru-RU" sz="2000" dirty="0">
                <a:latin typeface="Calibri"/>
                <a:ea typeface="Calibri"/>
              </a:rPr>
            </a:br>
            <a:r>
              <a:rPr lang="uk-UA" sz="2700" dirty="0" smtClean="0">
                <a:ea typeface="Times New Roman"/>
              </a:rPr>
              <a:t>• </a:t>
            </a:r>
            <a:r>
              <a:rPr lang="uk-UA" sz="2700" dirty="0">
                <a:ea typeface="Times New Roman"/>
              </a:rPr>
              <a:t>роздавальні картки із </a:t>
            </a:r>
            <a:r>
              <a:rPr lang="uk-UA" sz="2700" dirty="0" smtClean="0">
                <a:ea typeface="Times New Roman"/>
              </a:rPr>
              <a:t>завданнями;</a:t>
            </a:r>
            <a:br>
              <a:rPr lang="uk-UA" sz="2700" dirty="0" smtClean="0">
                <a:ea typeface="Times New Roman"/>
              </a:rPr>
            </a:br>
            <a:r>
              <a:rPr lang="uk-UA" sz="2700" dirty="0" smtClean="0">
                <a:solidFill>
                  <a:prstClr val="black"/>
                </a:solidFill>
                <a:ea typeface="Times New Roman"/>
              </a:rPr>
              <a:t>• дипломи переможцям та </a:t>
            </a:r>
            <a:r>
              <a:rPr lang="ru-RU" sz="2700" dirty="0" err="1" smtClean="0">
                <a:latin typeface="+mn-lt"/>
              </a:rPr>
              <a:t>солодкі</a:t>
            </a:r>
            <a:r>
              <a:rPr lang="ru-RU" sz="2700" dirty="0" smtClean="0">
                <a:latin typeface="+mn-lt"/>
              </a:rPr>
              <a:t> </a:t>
            </a:r>
            <a:r>
              <a:rPr lang="ru-RU" sz="2700" dirty="0" err="1">
                <a:latin typeface="+mn-lt"/>
              </a:rPr>
              <a:t>призи</a:t>
            </a:r>
            <a:r>
              <a:rPr lang="ru-RU" sz="2700" dirty="0">
                <a:latin typeface="+mn-lt"/>
              </a:rPr>
              <a:t> для </a:t>
            </a:r>
            <a:r>
              <a:rPr lang="ru-RU" sz="2700" dirty="0" err="1">
                <a:latin typeface="+mn-lt"/>
              </a:rPr>
              <a:t>кожної</a:t>
            </a:r>
            <a:r>
              <a:rPr lang="ru-RU" sz="2700" dirty="0">
                <a:latin typeface="+mn-lt"/>
              </a:rPr>
              <a:t> </a:t>
            </a:r>
            <a:r>
              <a:rPr lang="ru-RU" sz="2700" dirty="0" err="1">
                <a:latin typeface="+mn-lt"/>
              </a:rPr>
              <a:t>команди</a:t>
            </a:r>
            <a:r>
              <a:rPr lang="ru-RU" sz="3100" dirty="0">
                <a:latin typeface="+mn-lt"/>
                <a:ea typeface="Calibri"/>
              </a:rPr>
              <a:t/>
            </a:r>
            <a:br>
              <a:rPr lang="ru-RU" sz="3100" dirty="0">
                <a:latin typeface="+mn-lt"/>
                <a:ea typeface="Calibri"/>
              </a:rPr>
            </a:b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Содержимое 5"/>
          <p:cNvSpPr>
            <a:spLocks noGrp="1"/>
          </p:cNvSpPr>
          <p:nvPr>
            <p:ph idx="1"/>
          </p:nvPr>
        </p:nvSpPr>
        <p:spPr>
          <a:xfrm>
            <a:off x="1619672" y="3429000"/>
            <a:ext cx="6048672" cy="3024336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uk-UA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Місце проведення: </a:t>
            </a:r>
            <a:r>
              <a:rPr lang="uk-UA" sz="2800" dirty="0" smtClean="0"/>
              <a:t>класна кімната</a:t>
            </a:r>
          </a:p>
          <a:p>
            <a:pPr marL="0" indent="0" algn="just">
              <a:spcBef>
                <a:spcPts val="0"/>
              </a:spcBef>
              <a:buNone/>
            </a:pPr>
            <a:endParaRPr lang="uk-UA" sz="2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uk-UA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Тривалість гри: </a:t>
            </a:r>
            <a:r>
              <a:rPr lang="uk-UA" sz="2800" dirty="0" smtClean="0"/>
              <a:t>40 – 45 хв.</a:t>
            </a:r>
          </a:p>
          <a:p>
            <a:pPr marL="0" indent="0" algn="just">
              <a:spcBef>
                <a:spcPts val="0"/>
              </a:spcBef>
              <a:buNone/>
            </a:pPr>
            <a:endParaRPr lang="uk-UA" sz="2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uk-UA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Оцінювання: </a:t>
            </a:r>
            <a:r>
              <a:rPr lang="uk-UA" sz="2800" dirty="0" smtClean="0"/>
              <a:t>гравці , які отримають більшу кількість </a:t>
            </a:r>
            <a:r>
              <a:rPr lang="uk-UA" sz="2800" dirty="0" err="1" smtClean="0"/>
              <a:t>нушиків</a:t>
            </a:r>
            <a:r>
              <a:rPr lang="uk-UA" sz="2800" dirty="0" smtClean="0"/>
              <a:t> , </a:t>
            </a:r>
            <a:r>
              <a:rPr lang="uk-UA" sz="2800" dirty="0" err="1" smtClean="0"/>
              <a:t>перема-гають</a:t>
            </a:r>
            <a:r>
              <a:rPr lang="uk-UA" sz="2800" dirty="0" smtClean="0"/>
              <a:t> </a:t>
            </a:r>
            <a:r>
              <a:rPr lang="uk-UA" sz="4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uk-UA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5"/>
          <p:cNvSpPr>
            <a:spLocks noGrp="1"/>
          </p:cNvSpPr>
          <p:nvPr>
            <p:ph idx="1"/>
          </p:nvPr>
        </p:nvSpPr>
        <p:spPr>
          <a:xfrm>
            <a:off x="971600" y="1124744"/>
            <a:ext cx="7272808" cy="4608512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endParaRPr lang="ru-RU" sz="2800" b="1" i="1" dirty="0" smtClean="0"/>
          </a:p>
          <a:p>
            <a:pPr algn="ctr">
              <a:spcBef>
                <a:spcPts val="0"/>
              </a:spcBef>
              <a:buNone/>
            </a:pPr>
            <a:endParaRPr lang="ru-RU" sz="2800" b="1" i="1" dirty="0" smtClean="0"/>
          </a:p>
          <a:p>
            <a:pPr algn="ctr">
              <a:spcBef>
                <a:spcPts val="0"/>
              </a:spcBef>
              <a:buNone/>
            </a:pPr>
            <a:endParaRPr lang="ru-RU" sz="1400" b="1" i="1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620688"/>
            <a:ext cx="71287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uk-UA" sz="2800" dirty="0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uk-UA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</a:t>
            </a:r>
            <a:r>
              <a:rPr lang="uk-UA" sz="2800" dirty="0" err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квесту</a:t>
            </a:r>
            <a:r>
              <a:rPr lang="uk-UA" sz="28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uk-UA" sz="2800" dirty="0" smtClean="0"/>
              <a:t>Учні </a:t>
            </a:r>
            <a:r>
              <a:rPr lang="uk-UA" sz="2800" dirty="0" smtClean="0"/>
              <a:t>з</a:t>
            </a:r>
            <a:r>
              <a:rPr lang="uk-UA" sz="2800" dirty="0" smtClean="0"/>
              <a:t>бираються </a:t>
            </a:r>
            <a:r>
              <a:rPr lang="uk-UA" sz="2800" dirty="0" smtClean="0"/>
              <a:t>в класі у визначений час і отримують інструктажі, пояснення умов гри. «</a:t>
            </a:r>
            <a:r>
              <a:rPr lang="uk-UA" sz="2800" dirty="0" err="1" smtClean="0"/>
              <a:t>Квестівці</a:t>
            </a:r>
            <a:r>
              <a:rPr lang="uk-UA" sz="2800" dirty="0" smtClean="0"/>
              <a:t>» не повинні порушувати порядок записаних станцій у маршрутному листі, користуватися </a:t>
            </a:r>
            <a:r>
              <a:rPr lang="uk-UA" sz="2800" dirty="0" err="1" smtClean="0"/>
              <a:t>ґаджетами</a:t>
            </a:r>
            <a:r>
              <a:rPr lang="uk-UA" sz="2800" dirty="0" smtClean="0"/>
              <a:t>, кричати , штовхатися і ображати один одного. Порушник отримує штраф – запис у маршрутному листі (- 1 </a:t>
            </a:r>
            <a:r>
              <a:rPr lang="uk-UA" sz="2800" dirty="0" err="1" smtClean="0"/>
              <a:t>нушик</a:t>
            </a:r>
            <a:r>
              <a:rPr lang="uk-UA" sz="2800" dirty="0" smtClean="0"/>
              <a:t> на  одній станції). </a:t>
            </a:r>
            <a:endParaRPr lang="ru-RU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Пояснення до гри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268760"/>
            <a:ext cx="7128792" cy="4857403"/>
          </a:xfrm>
        </p:spPr>
        <p:txBody>
          <a:bodyPr>
            <a:normAutofit fontScale="92500"/>
          </a:bodyPr>
          <a:lstStyle/>
          <a:p>
            <a:pPr marL="0" indent="542925" algn="just">
              <a:buNone/>
            </a:pPr>
            <a:r>
              <a:rPr lang="uk-UA" sz="2400" dirty="0" smtClean="0">
                <a:solidFill>
                  <a:prstClr val="black"/>
                </a:solidFill>
              </a:rPr>
              <a:t>Учні завчасно формують </a:t>
            </a:r>
            <a:r>
              <a:rPr lang="uk-UA" sz="2400" dirty="0">
                <a:solidFill>
                  <a:prstClr val="black"/>
                </a:solidFill>
              </a:rPr>
              <a:t>2 команди</a:t>
            </a:r>
            <a:r>
              <a:rPr lang="uk-UA" sz="2400" dirty="0" smtClean="0">
                <a:solidFill>
                  <a:prstClr val="black"/>
                </a:solidFill>
              </a:rPr>
              <a:t>. </a:t>
            </a:r>
            <a:r>
              <a:rPr lang="uk-UA" sz="2400" dirty="0">
                <a:solidFill>
                  <a:prstClr val="black"/>
                </a:solidFill>
              </a:rPr>
              <a:t>Команди обирають капітана, який відповідає за маршрутний лист</a:t>
            </a:r>
            <a:r>
              <a:rPr lang="uk-UA" sz="2400" dirty="0" smtClean="0">
                <a:solidFill>
                  <a:prstClr val="black"/>
                </a:solidFill>
              </a:rPr>
              <a:t>. </a:t>
            </a:r>
          </a:p>
          <a:p>
            <a:pPr marL="0" indent="542925" algn="just">
              <a:buNone/>
            </a:pPr>
            <a:r>
              <a:rPr lang="uk-UA" sz="2400" dirty="0" smtClean="0">
                <a:solidFill>
                  <a:prstClr val="black"/>
                </a:solidFill>
              </a:rPr>
              <a:t>Мета </a:t>
            </a:r>
            <a:r>
              <a:rPr lang="uk-UA" sz="2400" dirty="0" err="1" smtClean="0">
                <a:solidFill>
                  <a:prstClr val="black"/>
                </a:solidFill>
              </a:rPr>
              <a:t>квесту</a:t>
            </a:r>
            <a:r>
              <a:rPr lang="uk-UA" sz="2400" dirty="0" smtClean="0">
                <a:solidFill>
                  <a:prstClr val="black"/>
                </a:solidFill>
              </a:rPr>
              <a:t> – зібрати ключову фразу прислів′я (</a:t>
            </a:r>
            <a:r>
              <a:rPr lang="uk-UA" sz="2400" i="1" dirty="0" smtClean="0">
                <a:solidFill>
                  <a:prstClr val="black"/>
                </a:solidFill>
              </a:rPr>
              <a:t>Казка вчить, як на світі </a:t>
            </a:r>
            <a:r>
              <a:rPr lang="uk-UA" sz="2400" i="1" dirty="0" err="1" smtClean="0">
                <a:solidFill>
                  <a:prstClr val="black"/>
                </a:solidFill>
              </a:rPr>
              <a:t>жить</a:t>
            </a:r>
            <a:r>
              <a:rPr lang="uk-UA" sz="2400" i="1" dirty="0" smtClean="0">
                <a:solidFill>
                  <a:prstClr val="black"/>
                </a:solidFill>
              </a:rPr>
              <a:t>)</a:t>
            </a:r>
            <a:r>
              <a:rPr lang="uk-UA" sz="2400" dirty="0" smtClean="0">
                <a:solidFill>
                  <a:prstClr val="black"/>
                </a:solidFill>
              </a:rPr>
              <a:t>. Виграє та команда, яка впорається першою</a:t>
            </a:r>
            <a:r>
              <a:rPr lang="ru-RU" sz="2400" dirty="0" smtClean="0"/>
              <a:t>.</a:t>
            </a:r>
          </a:p>
          <a:p>
            <a:pPr marL="0" indent="542925" algn="just">
              <a:buNone/>
            </a:pPr>
            <a:r>
              <a:rPr lang="uk-UA" sz="2400" dirty="0" smtClean="0"/>
              <a:t>Командам</a:t>
            </a:r>
            <a:r>
              <a:rPr lang="uk-UA" sz="2400" dirty="0"/>
              <a:t> </a:t>
            </a:r>
            <a:r>
              <a:rPr lang="uk-UA" sz="2400" dirty="0" smtClean="0"/>
              <a:t>видаються маршрутні листи з назвами станцій. На кожній станції присутній модератор, який дає завдання, відмічає його виконання і дає промінчик з частиною прислів′я. </a:t>
            </a:r>
          </a:p>
          <a:p>
            <a:pPr marL="0" indent="542925" algn="just">
              <a:buNone/>
            </a:pPr>
            <a:r>
              <a:rPr lang="uk-UA" sz="2400" dirty="0" smtClean="0"/>
              <a:t>Після того , як будуть зібрані усі промінчики, команди  збирають прислів′я і віддають </a:t>
            </a:r>
            <a:r>
              <a:rPr lang="uk-UA" sz="2400" dirty="0" err="1" smtClean="0"/>
              <a:t>НУШику</a:t>
            </a:r>
            <a:r>
              <a:rPr lang="uk-UA" sz="2400" dirty="0" smtClean="0"/>
              <a:t>. Підводяться підсумки, оголошується переможець. Діти отримують </a:t>
            </a:r>
            <a:r>
              <a:rPr lang="uk-UA" sz="2400" dirty="0">
                <a:solidFill>
                  <a:prstClr val="black"/>
                </a:solidFill>
                <a:ea typeface="Times New Roman"/>
              </a:rPr>
              <a:t>дипломи </a:t>
            </a:r>
            <a:r>
              <a:rPr lang="uk-UA" sz="2400" dirty="0" smtClean="0">
                <a:solidFill>
                  <a:prstClr val="black"/>
                </a:solidFill>
                <a:ea typeface="Times New Roman"/>
              </a:rPr>
              <a:t>переможців </a:t>
            </a:r>
            <a:r>
              <a:rPr lang="uk-UA" sz="2400" dirty="0">
                <a:solidFill>
                  <a:prstClr val="black"/>
                </a:solidFill>
                <a:ea typeface="Times New Roman"/>
              </a:rPr>
              <a:t>та </a:t>
            </a:r>
            <a:r>
              <a:rPr lang="ru-RU" sz="2400" dirty="0" err="1">
                <a:solidFill>
                  <a:prstClr val="black"/>
                </a:solidFill>
              </a:rPr>
              <a:t>солодкі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призи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endParaRPr lang="ru-RU" sz="2400" dirty="0" smtClean="0"/>
          </a:p>
          <a:p>
            <a:pPr marL="0" indent="0" algn="just">
              <a:buNone/>
            </a:pPr>
            <a:endParaRPr lang="uk-UA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057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576064"/>
          </a:xfrm>
        </p:spPr>
        <p:txBody>
          <a:bodyPr>
            <a:noAutofit/>
          </a:bodyPr>
          <a:lstStyle/>
          <a:p>
            <a: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Хід </a:t>
            </a:r>
            <a:r>
              <a:rPr lang="uk-UA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квесту</a:t>
            </a:r>
            <a:r>
              <a:rPr lang="uk-UA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196752"/>
            <a:ext cx="6984776" cy="49294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sz="2400" dirty="0" smtClean="0"/>
          </a:p>
          <a:p>
            <a:pPr marL="0" indent="542925">
              <a:buNone/>
            </a:pPr>
            <a:r>
              <a:rPr lang="uk-UA" sz="2400" dirty="0" smtClean="0"/>
              <a:t>До класу заходить </a:t>
            </a:r>
            <a:r>
              <a:rPr lang="uk-UA" sz="2400" dirty="0" err="1" smtClean="0">
                <a:solidFill>
                  <a:srgbClr val="00B050"/>
                </a:solidFill>
              </a:rPr>
              <a:t>НУШик</a:t>
            </a:r>
            <a:endParaRPr lang="ru-RU" sz="2400" dirty="0" smtClean="0"/>
          </a:p>
          <a:p>
            <a:pPr marL="0" indent="542925" algn="just">
              <a:buNone/>
            </a:pPr>
            <a:r>
              <a:rPr lang="uk-UA" sz="2400" dirty="0" smtClean="0"/>
              <a:t>«Добрий </a:t>
            </a:r>
            <a:r>
              <a:rPr lang="uk-UA" sz="2400" dirty="0" smtClean="0"/>
              <a:t>день, шановні третьокласники! Вітаю вас! </a:t>
            </a:r>
            <a:r>
              <a:rPr lang="uk-UA" sz="2400" dirty="0" smtClean="0"/>
              <a:t>Чи </a:t>
            </a:r>
            <a:r>
              <a:rPr lang="uk-UA" sz="2400" dirty="0" smtClean="0"/>
              <a:t>любите ви казки? (</a:t>
            </a:r>
            <a:r>
              <a:rPr lang="uk-UA" sz="2400" i="1" dirty="0" smtClean="0"/>
              <a:t>відповіді </a:t>
            </a:r>
            <a:r>
              <a:rPr lang="uk-UA" sz="2400" i="1" dirty="0" smtClean="0"/>
              <a:t>дітей). </a:t>
            </a:r>
            <a:r>
              <a:rPr lang="uk-UA" sz="2400" dirty="0" smtClean="0"/>
              <a:t>А </a:t>
            </a:r>
            <a:r>
              <a:rPr lang="uk-UA" sz="2400" dirty="0" smtClean="0"/>
              <a:t>цікаві пригоди? </a:t>
            </a:r>
            <a:r>
              <a:rPr lang="uk-UA" sz="2400" dirty="0">
                <a:solidFill>
                  <a:prstClr val="black"/>
                </a:solidFill>
              </a:rPr>
              <a:t>(</a:t>
            </a:r>
            <a:r>
              <a:rPr lang="uk-UA" sz="2400" i="1" dirty="0">
                <a:solidFill>
                  <a:prstClr val="black"/>
                </a:solidFill>
              </a:rPr>
              <a:t>відповіді </a:t>
            </a:r>
            <a:r>
              <a:rPr lang="uk-UA" sz="2400" i="1" dirty="0" smtClean="0">
                <a:solidFill>
                  <a:prstClr val="black"/>
                </a:solidFill>
              </a:rPr>
              <a:t>дітей). </a:t>
            </a:r>
            <a:r>
              <a:rPr lang="uk-UA" sz="2400" dirty="0" smtClean="0"/>
              <a:t>Тоді </a:t>
            </a:r>
            <a:r>
              <a:rPr lang="uk-UA" sz="2400" dirty="0" smtClean="0"/>
              <a:t>казкові герої запрошують вас взяти участь у веселому </a:t>
            </a:r>
            <a:r>
              <a:rPr lang="uk-UA" sz="2400" dirty="0" err="1" smtClean="0"/>
              <a:t>квесті</a:t>
            </a:r>
            <a:r>
              <a:rPr lang="uk-UA" sz="2400" dirty="0" smtClean="0"/>
              <a:t>, де вас чекатимуть цікаві завдання. Якщо ви зможете виконати завдання, на вас чекатиме конверт з певним словом. Зібравши всі слова, ви зможете скласти прислів′я і отримати приз. Спробуйте </a:t>
            </a:r>
            <a:r>
              <a:rPr lang="uk-UA" sz="2400" dirty="0" smtClean="0"/>
              <a:t>зібрати </a:t>
            </a:r>
            <a:r>
              <a:rPr lang="uk-UA" sz="2400" dirty="0" smtClean="0"/>
              <a:t>всі слова. Удачі вам</a:t>
            </a:r>
            <a:r>
              <a:rPr lang="uk-UA" sz="2400" dirty="0" smtClean="0"/>
              <a:t>!»</a:t>
            </a:r>
          </a:p>
          <a:p>
            <a:pPr marL="0" indent="542925" algn="just">
              <a:buNone/>
            </a:pPr>
            <a:r>
              <a:rPr lang="uk-UA" sz="2400" dirty="0" smtClean="0"/>
              <a:t>Видаються маршрутні листи. Команди починають проходження свого </a:t>
            </a:r>
            <a:r>
              <a:rPr lang="uk-UA" sz="2400" dirty="0" err="1" smtClean="0"/>
              <a:t>маршрута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15302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7272808" cy="926976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Маршрутний лист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600200"/>
            <a:ext cx="7128792" cy="4525963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             .</a:t>
            </a:r>
            <a:endParaRPr lang="ru-RU" dirty="0"/>
          </a:p>
        </p:txBody>
      </p:sp>
      <p:sp>
        <p:nvSpPr>
          <p:cNvPr id="4" name="Лента лицом вверх 3"/>
          <p:cNvSpPr/>
          <p:nvPr/>
        </p:nvSpPr>
        <p:spPr>
          <a:xfrm>
            <a:off x="1364229" y="1628800"/>
            <a:ext cx="2304256" cy="972688"/>
          </a:xfrm>
          <a:prstGeom prst="ribbon2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СТАРТ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10" name="Лента лицом вверх 9"/>
          <p:cNvSpPr/>
          <p:nvPr/>
        </p:nvSpPr>
        <p:spPr>
          <a:xfrm>
            <a:off x="5796136" y="1628800"/>
            <a:ext cx="2304256" cy="972688"/>
          </a:xfrm>
          <a:prstGeom prst="ribbon2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ФІНІШ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677920" y="2924944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Станція</a:t>
            </a:r>
          </a:p>
          <a:p>
            <a:pPr algn="ctr"/>
            <a:r>
              <a:rPr lang="uk-UA" dirty="0" smtClean="0"/>
              <a:t>«Всезнайка»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677920" y="4221088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Станція</a:t>
            </a:r>
          </a:p>
          <a:p>
            <a:pPr algn="ctr"/>
            <a:r>
              <a:rPr lang="uk-UA" dirty="0" smtClean="0"/>
              <a:t>«Загадкова»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16357" y="5517232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Станція </a:t>
            </a:r>
          </a:p>
          <a:p>
            <a:pPr algn="ctr"/>
            <a:r>
              <a:rPr lang="uk-UA" dirty="0" smtClean="0"/>
              <a:t>«Таємниче письмо»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580112" y="5517232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146743" y="4221088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146743" y="2924944"/>
            <a:ext cx="1676874" cy="96118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2395531" y="2435740"/>
            <a:ext cx="242316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2395531" y="3886130"/>
            <a:ext cx="242316" cy="3349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2991320" y="5191401"/>
            <a:ext cx="242316" cy="3349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4193231" y="5997825"/>
            <a:ext cx="1386881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верх 24"/>
          <p:cNvSpPr/>
          <p:nvPr/>
        </p:nvSpPr>
        <p:spPr>
          <a:xfrm>
            <a:off x="6827981" y="5182274"/>
            <a:ext cx="144016" cy="30415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верх 25"/>
          <p:cNvSpPr/>
          <p:nvPr/>
        </p:nvSpPr>
        <p:spPr>
          <a:xfrm>
            <a:off x="6878652" y="3884574"/>
            <a:ext cx="186689" cy="33495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верх 26"/>
          <p:cNvSpPr/>
          <p:nvPr/>
        </p:nvSpPr>
        <p:spPr>
          <a:xfrm>
            <a:off x="6852117" y="2443448"/>
            <a:ext cx="239757" cy="48149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907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5"/>
          <p:cNvSpPr>
            <a:spLocks noGrp="1"/>
          </p:cNvSpPr>
          <p:nvPr>
            <p:ph idx="1"/>
          </p:nvPr>
        </p:nvSpPr>
        <p:spPr>
          <a:xfrm>
            <a:off x="1547664" y="1340768"/>
            <a:ext cx="6912768" cy="5040560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buClr>
                <a:srgbClr val="6C0000"/>
              </a:buClr>
              <a:buSzPct val="80000"/>
              <a:buFont typeface="Wingdings" pitchFamily="2" charset="2"/>
              <a:buChar char="Ø"/>
            </a:pPr>
            <a:r>
              <a:rPr lang="ru-RU" sz="1800" dirty="0" smtClean="0">
                <a:hlinkClick r:id="rId2"/>
              </a:rPr>
              <a:t>http://fordezign.ru/kliparty/18052-klipart-v-png-na-prozrachnom-fone-raznocvetnye-zavitushki.html</a:t>
            </a:r>
            <a:r>
              <a:rPr lang="ru-RU" sz="1800" dirty="0" smtClean="0"/>
              <a:t> </a:t>
            </a:r>
            <a:r>
              <a:rPr lang="ru-RU" sz="1800" b="1" dirty="0" smtClean="0"/>
              <a:t>   </a:t>
            </a:r>
          </a:p>
          <a:p>
            <a:pPr>
              <a:spcBef>
                <a:spcPts val="0"/>
              </a:spcBef>
              <a:buClr>
                <a:srgbClr val="6C0000"/>
              </a:buClr>
              <a:buSzPct val="80000"/>
              <a:buNone/>
            </a:pPr>
            <a:r>
              <a:rPr lang="ru-RU" sz="1800" b="1" dirty="0" smtClean="0"/>
              <a:t>      </a:t>
            </a:r>
            <a:r>
              <a:rPr lang="ru-RU" sz="2000" b="1" dirty="0" smtClean="0"/>
              <a:t>клипарт «Разноцветные завитушки», элемент декора на 1 слайде</a:t>
            </a:r>
          </a:p>
          <a:p>
            <a:pPr>
              <a:spcBef>
                <a:spcPts val="0"/>
              </a:spcBef>
              <a:buClr>
                <a:srgbClr val="6C0000"/>
              </a:buClr>
              <a:buSzPct val="80000"/>
              <a:buFont typeface="Wingdings" pitchFamily="2" charset="2"/>
              <a:buChar char="Ø"/>
            </a:pPr>
            <a:r>
              <a:rPr lang="ru-RU" sz="2000" dirty="0" smtClean="0"/>
              <a:t>А.С. Пушкин, Сказки Пушкина, издательство «ОЛМА </a:t>
            </a:r>
            <a:r>
              <a:rPr lang="ru-RU" sz="2000" dirty="0" err="1" smtClean="0"/>
              <a:t>Медиа</a:t>
            </a:r>
            <a:r>
              <a:rPr lang="ru-RU" sz="2000" dirty="0" smtClean="0"/>
              <a:t> Групп» (2011) , серия «Лучшие сказки для детей</a:t>
            </a:r>
            <a:r>
              <a:rPr lang="ru-RU" sz="2000" b="1" dirty="0" smtClean="0"/>
              <a:t>»,  художник Канивец Татьяна  </a:t>
            </a:r>
          </a:p>
          <a:p>
            <a:pPr>
              <a:spcBef>
                <a:spcPts val="0"/>
              </a:spcBef>
              <a:buClr>
                <a:srgbClr val="6C0000"/>
              </a:buClr>
              <a:buSzPct val="80000"/>
              <a:buNone/>
            </a:pPr>
            <a:r>
              <a:rPr lang="ru-RU" sz="1800" b="1" i="1" dirty="0" smtClean="0"/>
              <a:t>      </a:t>
            </a:r>
            <a:r>
              <a:rPr lang="ru-RU" sz="2000" i="1" dirty="0" smtClean="0"/>
              <a:t>Все элементы для создания фона взяты из книги. Изображения отсканированы и обработаны в программе </a:t>
            </a:r>
            <a:r>
              <a:rPr lang="en-US" sz="2000" i="1" dirty="0" smtClean="0"/>
              <a:t>Adobe Photosho</a:t>
            </a:r>
            <a:r>
              <a:rPr lang="en-US" sz="1800" i="1" dirty="0" smtClean="0"/>
              <a:t>p</a:t>
            </a:r>
            <a:r>
              <a:rPr lang="ru-RU" sz="1800" i="1" dirty="0" smtClean="0"/>
              <a:t>.</a:t>
            </a:r>
          </a:p>
          <a:p>
            <a:pPr>
              <a:spcBef>
                <a:spcPts val="0"/>
              </a:spcBef>
              <a:buClr>
                <a:srgbClr val="6C0000"/>
              </a:buClr>
              <a:buSzPct val="80000"/>
              <a:buFont typeface="Wingdings" pitchFamily="2" charset="2"/>
              <a:buChar char="Ø"/>
            </a:pPr>
            <a:r>
              <a:rPr lang="ru-RU" sz="2000" dirty="0" smtClean="0"/>
              <a:t>Рамочка сделана в программе </a:t>
            </a:r>
            <a:r>
              <a:rPr lang="en-US" sz="2000" dirty="0" smtClean="0"/>
              <a:t>Adobe Photoshop</a:t>
            </a:r>
            <a:r>
              <a:rPr lang="ru-RU" sz="2000" dirty="0" smtClean="0"/>
              <a:t>.</a:t>
            </a:r>
          </a:p>
          <a:p>
            <a:pPr>
              <a:buClr>
                <a:srgbClr val="6C0000"/>
              </a:buClr>
              <a:buSzPct val="80000"/>
              <a:buNone/>
            </a:pPr>
            <a:endParaRPr lang="ru-RU" sz="1800" dirty="0" smtClean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Источники</a:t>
            </a:r>
            <a:endParaRPr lang="ru-RU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745</TotalTime>
  <Words>455</Words>
  <Application>Microsoft Office PowerPoint</Application>
  <PresentationFormat>Экран (4:3)</PresentationFormat>
  <Paragraphs>45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В гостях у казки чарівної</vt:lpstr>
      <vt:lpstr>Мета: пробуджувати бажання читати і знати якомога більше казок; активізувати читацьку пам′ять; формувати у дітей уміння працювати в команді; розвивати пізнавальну активність, соціально – комунікативні, фізичні якості; здатність до взаємодії; логічне мислення, фантазію, уяву; збагачувати словниковий запас; виховувати інтерес до читання, народної творчості, почуття товариськості, взаємодопомоги</vt:lpstr>
      <vt:lpstr>Обладнання:  • емблеми з назвами команд;  • маршрутні листи;  • роздавальні картки із завданнями; • дипломи переможцям та солодкі призи для кожної команди </vt:lpstr>
      <vt:lpstr>Презентация PowerPoint</vt:lpstr>
      <vt:lpstr>Пояснення до гри</vt:lpstr>
      <vt:lpstr> Хід квесту </vt:lpstr>
      <vt:lpstr>Маршрутний лист</vt:lpstr>
      <vt:lpstr>Источники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Комп</cp:lastModifiedBy>
  <cp:revision>32</cp:revision>
  <dcterms:created xsi:type="dcterms:W3CDTF">2014-08-08T16:01:14Z</dcterms:created>
  <dcterms:modified xsi:type="dcterms:W3CDTF">2021-11-18T04:51:25Z</dcterms:modified>
</cp:coreProperties>
</file>