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9322F-EECF-4B49-B80D-2FDBBCC9E792}" type="datetimeFigureOut">
              <a:rPr lang="uk-UA" smtClean="0"/>
              <a:pPr/>
              <a:t>09.10.2023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77E5B-17AA-4CFE-BC10-69347E4356F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9322F-EECF-4B49-B80D-2FDBBCC9E792}" type="datetimeFigureOut">
              <a:rPr lang="uk-UA" smtClean="0"/>
              <a:pPr/>
              <a:t>09.10.2023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77E5B-17AA-4CFE-BC10-69347E4356F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9322F-EECF-4B49-B80D-2FDBBCC9E792}" type="datetimeFigureOut">
              <a:rPr lang="uk-UA" smtClean="0"/>
              <a:pPr/>
              <a:t>09.10.2023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77E5B-17AA-4CFE-BC10-69347E4356F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9322F-EECF-4B49-B80D-2FDBBCC9E792}" type="datetimeFigureOut">
              <a:rPr lang="uk-UA" smtClean="0"/>
              <a:pPr/>
              <a:t>09.10.2023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77E5B-17AA-4CFE-BC10-69347E4356F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9322F-EECF-4B49-B80D-2FDBBCC9E792}" type="datetimeFigureOut">
              <a:rPr lang="uk-UA" smtClean="0"/>
              <a:pPr/>
              <a:t>09.10.2023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77E5B-17AA-4CFE-BC10-69347E4356F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9322F-EECF-4B49-B80D-2FDBBCC9E792}" type="datetimeFigureOut">
              <a:rPr lang="uk-UA" smtClean="0"/>
              <a:pPr/>
              <a:t>09.10.2023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77E5B-17AA-4CFE-BC10-69347E4356F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9322F-EECF-4B49-B80D-2FDBBCC9E792}" type="datetimeFigureOut">
              <a:rPr lang="uk-UA" smtClean="0"/>
              <a:pPr/>
              <a:t>09.10.2023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77E5B-17AA-4CFE-BC10-69347E4356F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9322F-EECF-4B49-B80D-2FDBBCC9E792}" type="datetimeFigureOut">
              <a:rPr lang="uk-UA" smtClean="0"/>
              <a:pPr/>
              <a:t>09.10.2023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77E5B-17AA-4CFE-BC10-69347E4356F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9322F-EECF-4B49-B80D-2FDBBCC9E792}" type="datetimeFigureOut">
              <a:rPr lang="uk-UA" smtClean="0"/>
              <a:pPr/>
              <a:t>09.10.2023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77E5B-17AA-4CFE-BC10-69347E4356F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9322F-EECF-4B49-B80D-2FDBBCC9E792}" type="datetimeFigureOut">
              <a:rPr lang="uk-UA" smtClean="0"/>
              <a:pPr/>
              <a:t>09.10.2023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77E5B-17AA-4CFE-BC10-69347E4356F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9322F-EECF-4B49-B80D-2FDBBCC9E792}" type="datetimeFigureOut">
              <a:rPr lang="uk-UA" smtClean="0"/>
              <a:pPr/>
              <a:t>09.10.2023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477E5B-17AA-4CFE-BC10-69347E4356F8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9322F-EECF-4B49-B80D-2FDBBCC9E792}" type="datetimeFigureOut">
              <a:rPr lang="uk-UA" smtClean="0"/>
              <a:pPr/>
              <a:t>09.10.2023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477E5B-17AA-4CFE-BC10-69347E4356F8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HOME\Desktop\&#171;&#1052;&#1072;&#1083;&#1102;&#1082;%20&#1041;&#1088;&#1072;&#1091;&#1085;&#1110;&#187;.mp4" TargetMode="External"/><Relationship Id="rId5" Type="http://schemas.openxmlformats.org/officeDocument/2006/relationships/image" Target="../media/image4.jpe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44825"/>
            <a:ext cx="7772400" cy="1656183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«Малюк Брауні</a:t>
            </a:r>
            <a:r>
              <a:rPr lang="uk-UA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uk-UA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356992"/>
            <a:ext cx="5216624" cy="864096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0070C0"/>
                </a:solidFill>
              </a:rPr>
              <a:t>(англійська народна казка) </a:t>
            </a:r>
            <a:endParaRPr lang="uk-UA" dirty="0"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339752" y="908720"/>
            <a:ext cx="655272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</a:rPr>
              <a:t>ДИВОВИЖНИЙ СВІТ КАЗОК НАРОДІВ ЄВРОПИ</a:t>
            </a:r>
            <a:endParaRPr lang="uk-UA" sz="2000" b="1" dirty="0">
              <a:solidFill>
                <a:srgbClr val="002060"/>
              </a:solidFill>
            </a:endParaRPr>
          </a:p>
        </p:txBody>
      </p:sp>
      <p:pic>
        <p:nvPicPr>
          <p:cNvPr id="1027" name="Picture 3" descr="C:\Users\HOME\Desktop\Снимок.PNG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/>
          <a:stretch>
            <a:fillRect/>
          </a:stretch>
        </p:blipFill>
        <p:spPr bwMode="auto">
          <a:xfrm>
            <a:off x="683568" y="260648"/>
            <a:ext cx="1656184" cy="2352631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1031" name="Picture 7" descr="Символы великобритании: векторные изображения и иллюстрации, которые можно  скачать бесплатно | Freepik"/>
          <p:cNvPicPr>
            <a:picLocks noChangeAspect="1" noChangeArrowheads="1"/>
          </p:cNvPicPr>
          <p:nvPr/>
        </p:nvPicPr>
        <p:blipFill>
          <a:blip r:embed="rId4" cstate="print"/>
          <a:srcRect t="9661" b="5441"/>
          <a:stretch>
            <a:fillRect/>
          </a:stretch>
        </p:blipFill>
        <p:spPr bwMode="auto">
          <a:xfrm>
            <a:off x="611560" y="4077072"/>
            <a:ext cx="2664296" cy="2304256"/>
          </a:xfrm>
          <a:prstGeom prst="rect">
            <a:avLst/>
          </a:prstGeom>
          <a:noFill/>
        </p:spPr>
      </p:pic>
      <p:pic>
        <p:nvPicPr>
          <p:cNvPr id="12" name="Picture 5" descr="Малюк брауні (англійська казка)"/>
          <p:cNvPicPr>
            <a:picLocks noChangeAspect="1" noChangeArrowheads="1"/>
          </p:cNvPicPr>
          <p:nvPr/>
        </p:nvPicPr>
        <p:blipFill>
          <a:blip r:embed="rId5" cstate="print">
            <a:lum/>
          </a:blip>
          <a:srcRect l="5501" t="3150" r="7560" b="2351"/>
          <a:stretch>
            <a:fillRect/>
          </a:stretch>
        </p:blipFill>
        <p:spPr bwMode="auto">
          <a:xfrm>
            <a:off x="6732240" y="2852936"/>
            <a:ext cx="1944216" cy="253593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Великобританія</a:t>
            </a:r>
            <a:endParaRPr lang="uk-UA" b="1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8" name="AutoShape 2" descr="Велика Британія — Вікіпеді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4340" name="Picture 4" descr="Британія платитиме £350 своїм громадянам за надання житла біженцям з  України | Українська правда"/>
          <p:cNvPicPr>
            <a:picLocks noChangeAspect="1" noChangeArrowheads="1"/>
          </p:cNvPicPr>
          <p:nvPr/>
        </p:nvPicPr>
        <p:blipFill>
          <a:blip r:embed="rId3" cstate="print"/>
          <a:srcRect l="21913" t="7814" r="16732" b="8187"/>
          <a:stretch>
            <a:fillRect/>
          </a:stretch>
        </p:blipFill>
        <p:spPr bwMode="auto">
          <a:xfrm>
            <a:off x="5652120" y="1412776"/>
            <a:ext cx="2952328" cy="22669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342" name="Picture 6" descr="Англия и Великобритания это одно и тоже? Карта и понятные объяснения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 t="3524" b="4840"/>
          <a:stretch>
            <a:fillRect/>
          </a:stretch>
        </p:blipFill>
        <p:spPr bwMode="auto">
          <a:xfrm>
            <a:off x="251520" y="1700808"/>
            <a:ext cx="4391025" cy="4032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344" name="Picture 8" descr="Travel To Great Britain. Traditions And Culture, Welcome To England.  Collection Of Symbolic Elements. Template Travel Background Royalty Free  SVG, Cliparts, Vectors, and Stock Illustration. Image 126839739."/>
          <p:cNvPicPr>
            <a:picLocks noChangeAspect="1" noChangeArrowheads="1"/>
          </p:cNvPicPr>
          <p:nvPr/>
        </p:nvPicPr>
        <p:blipFill>
          <a:blip r:embed="rId5" cstate="print">
            <a:lum bright="10000" contrast="10000"/>
          </a:blip>
          <a:srcRect l="5479" t="8219" r="2740" b="6849"/>
          <a:stretch>
            <a:fillRect/>
          </a:stretch>
        </p:blipFill>
        <p:spPr bwMode="auto">
          <a:xfrm>
            <a:off x="5652120" y="3789040"/>
            <a:ext cx="2952328" cy="265892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79912" y="1628800"/>
            <a:ext cx="4896544" cy="4525963"/>
          </a:xfrm>
        </p:spPr>
        <p:txBody>
          <a:bodyPr>
            <a:norm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Вони більш приземлені і добрі, в них не робиться акцент на жадібності або честолюбстві.</a:t>
            </a:r>
          </a:p>
          <a:p>
            <a:pPr>
              <a:buNone/>
            </a:pPr>
            <a:endParaRPr lang="uk-UA" sz="1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 них добре проявляється характерний англійський гумор.</a:t>
            </a:r>
          </a:p>
          <a:p>
            <a:pPr>
              <a:buNone/>
            </a:pPr>
            <a:endParaRPr lang="uk-UA" sz="1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У англійських казок не завжди трапляється хороший кінець. А деякі історії закінчуються сумно й іноді жорстоко.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Англійські народні казки: англ — Купити книги в Україні. Книжки за низькими  цінами онлайн. Популярна література у Києві — книжковий інтернет-магазин  Inpleno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628800"/>
            <a:ext cx="3024336" cy="4392488"/>
          </a:xfrm>
          <a:prstGeom prst="rect">
            <a:avLst/>
          </a:prstGeom>
          <a:noFill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Англійські народні казки</a:t>
            </a:r>
            <a:endParaRPr lang="uk-UA" b="1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heel spokes="3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fontScale="92500" lnSpcReduction="20000"/>
          </a:bodyPr>
          <a:lstStyle/>
          <a:p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Вважають, що брауні з’являються для того, щоб допомогти впоратися з тяжкою та нудною роботою; але їм у жодному разі не можна платити за це.</a:t>
            </a:r>
          </a:p>
          <a:p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Найбільше вони полюбляють фігурне печиво зі </a:t>
            </a:r>
            <a:r>
              <a:rPr lang="uk-UA" sz="2600" dirty="0" err="1" smtClean="0">
                <a:latin typeface="Times New Roman" pitchFamily="18" charset="0"/>
                <a:cs typeface="Times New Roman" pitchFamily="18" charset="0"/>
              </a:rPr>
              <a:t>свіжозмеленого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, ще теплого борошна, підсмажене на вугіллі і змащене медом.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Домогосподарки, приготувавши цю страву, клали її там, де брауні міг її знайти.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uk-UA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Брауні – англійський домовик</a:t>
            </a:r>
            <a:endParaRPr lang="uk-UA" b="1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4" name="Picture 2" descr="Печиво для дітей фігурками. Дитяче пісочне печиво фігурне"/>
          <p:cNvPicPr>
            <a:picLocks noChangeAspect="1" noChangeArrowheads="1"/>
          </p:cNvPicPr>
          <p:nvPr/>
        </p:nvPicPr>
        <p:blipFill>
          <a:blip r:embed="rId3" cstate="print"/>
          <a:srcRect l="6048" t="10080" r="4745" b="5249"/>
          <a:stretch>
            <a:fillRect/>
          </a:stretch>
        </p:blipFill>
        <p:spPr bwMode="auto">
          <a:xfrm>
            <a:off x="1043608" y="3861048"/>
            <a:ext cx="3540393" cy="2520280"/>
          </a:xfrm>
          <a:prstGeom prst="rect">
            <a:avLst/>
          </a:prstGeom>
          <a:noFill/>
        </p:spPr>
      </p:pic>
      <p:sp>
        <p:nvSpPr>
          <p:cNvPr id="18436" name="AutoShape 4" descr="Сертификация меда, получить сертификат или декларацию на мед - ros-test.inf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8438" name="Picture 6" descr="Мед клевера (1 л)"/>
          <p:cNvPicPr>
            <a:picLocks noChangeAspect="1" noChangeArrowheads="1"/>
          </p:cNvPicPr>
          <p:nvPr/>
        </p:nvPicPr>
        <p:blipFill>
          <a:blip r:embed="rId4" cstate="print"/>
          <a:srcRect b="7001"/>
          <a:stretch>
            <a:fillRect/>
          </a:stretch>
        </p:blipFill>
        <p:spPr bwMode="auto">
          <a:xfrm>
            <a:off x="5364088" y="4005064"/>
            <a:ext cx="1905000" cy="2232248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268760"/>
            <a:ext cx="8136904" cy="4857403"/>
          </a:xfrm>
        </p:spPr>
        <p:txBody>
          <a:bodyPr>
            <a:noAutofit/>
          </a:bodyPr>
          <a:lstStyle/>
          <a:p>
            <a:pPr fontAlgn="base">
              <a:buNone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Брауні		Крихітні		Збиткують</a:t>
            </a:r>
          </a:p>
          <a:p>
            <a:pPr fontAlgn="base">
              <a:buNone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Домовик		Смішні		Роботящі</a:t>
            </a:r>
          </a:p>
          <a:p>
            <a:pPr fontAlgn="base">
              <a:buNone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Чоловічок		Симпатичні		Відчайдушні</a:t>
            </a:r>
          </a:p>
          <a:p>
            <a:pPr fontAlgn="base">
              <a:buNone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Хазяїн		Вередливі		Доброчесний</a:t>
            </a:r>
          </a:p>
          <a:p>
            <a:pPr fontAlgn="base">
              <a:buNone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Люстро		Бешкетник		Похмурий</a:t>
            </a:r>
          </a:p>
          <a:p>
            <a:pPr fontAlgn="base">
              <a:buNone/>
            </a:pP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Витівник		Насуплений		Каптур</a:t>
            </a:r>
          </a:p>
          <a:p>
            <a:pPr fontAlgn="base">
              <a:buNone/>
            </a:pPr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base">
              <a:buNone/>
            </a:pPr>
            <a:endParaRPr lang="uk-UA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Читаємо правильно</a:t>
            </a:r>
            <a:endParaRPr lang="uk-UA" b="1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6" name="Picture 2" descr="Дзеркала - список аукціонів - Violity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755576" y="4365104"/>
            <a:ext cx="1512168" cy="1988840"/>
          </a:xfrm>
          <a:prstGeom prst="rect">
            <a:avLst/>
          </a:prstGeom>
          <a:noFill/>
        </p:spPr>
      </p:pic>
      <p:pic>
        <p:nvPicPr>
          <p:cNvPr id="9" name="Рисунок 8" descr="Чорний каптур на утеплювачі | Жіночий одяг від українського виробника  SHTOYKO| Сукні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365104"/>
            <a:ext cx="1512168" cy="2010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 descr="Малюк брауні (англійська казка)"/>
          <p:cNvPicPr>
            <a:picLocks noChangeAspect="1" noChangeArrowheads="1"/>
          </p:cNvPicPr>
          <p:nvPr/>
        </p:nvPicPr>
        <p:blipFill>
          <a:blip r:embed="rId5" cstate="print">
            <a:lum/>
          </a:blip>
          <a:srcRect l="5501" t="3150" r="7560" b="2351"/>
          <a:stretch>
            <a:fillRect/>
          </a:stretch>
        </p:blipFill>
        <p:spPr bwMode="auto">
          <a:xfrm>
            <a:off x="5364088" y="4005064"/>
            <a:ext cx="1944216" cy="2535934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Слухаємо казку</a:t>
            </a:r>
            <a:endParaRPr lang="uk-UA" b="1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«Малюк Брауні»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395536" y="1196752"/>
            <a:ext cx="6960773" cy="5220580"/>
          </a:xfrm>
          <a:prstGeom prst="rect">
            <a:avLst/>
          </a:prstGeom>
        </p:spPr>
      </p:pic>
      <p:pic>
        <p:nvPicPr>
          <p:cNvPr id="7" name="Picture 5" descr="Малюк брауні (англійська казка)"/>
          <p:cNvPicPr>
            <a:picLocks noChangeAspect="1" noChangeArrowheads="1"/>
          </p:cNvPicPr>
          <p:nvPr/>
        </p:nvPicPr>
        <p:blipFill>
          <a:blip r:embed="rId5" cstate="print">
            <a:lum/>
          </a:blip>
          <a:srcRect l="5501" t="3150" r="7560" b="2351"/>
          <a:stretch>
            <a:fillRect/>
          </a:stretch>
        </p:blipFill>
        <p:spPr bwMode="auto">
          <a:xfrm>
            <a:off x="7487816" y="2060848"/>
            <a:ext cx="1656184" cy="216024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1907704" y="1484784"/>
            <a:ext cx="60486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) Дівчата-служниці. 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) Брауні в доброму і поганому гуморі.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3) Бешкетник і витівник Робін </a:t>
            </a:r>
            <a:r>
              <a:rPr lang="uk-UA" sz="2400" b="1" dirty="0" err="1">
                <a:latin typeface="Times New Roman" pitchFamily="18" charset="0"/>
                <a:cs typeface="Times New Roman" pitchFamily="18" charset="0"/>
              </a:rPr>
              <a:t>Гуд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fontAlgn="base"/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) Брауні із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Корнуелі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) Хто такі брауні?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6) Звільнений брауні.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Встанови правильну послідовність</a:t>
            </a:r>
            <a:endParaRPr lang="uk-UA" b="1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5" descr="Малюк брауні (англійська казка)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 l="5501" t="3150" r="7560" b="2351"/>
          <a:stretch>
            <a:fillRect/>
          </a:stretch>
        </p:blipFill>
        <p:spPr bwMode="auto">
          <a:xfrm flipH="1">
            <a:off x="899592" y="4005064"/>
            <a:ext cx="1944216" cy="2535934"/>
          </a:xfrm>
          <a:prstGeom prst="rect">
            <a:avLst/>
          </a:prstGeom>
          <a:noFill/>
        </p:spPr>
      </p:pic>
      <p:pic>
        <p:nvPicPr>
          <p:cNvPr id="9" name="Рисунок 8" descr="Вопросительный знак картинки для детей веселые (38 фото) » Юмор, позитив и  много смешных картинок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140968"/>
            <a:ext cx="187220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Брауні</a:t>
            </a:r>
            <a:endParaRPr lang="uk-UA" b="1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1268760"/>
            <a:ext cx="201622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ДОБРИЙ</a:t>
            </a:r>
            <a:endParaRPr lang="uk-UA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084168" y="1340768"/>
            <a:ext cx="201622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ПОГАНИЙ</a:t>
            </a:r>
            <a:endParaRPr lang="uk-UA" b="1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1144560" y="2852936"/>
            <a:ext cx="1709170" cy="2857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6228184" y="2780928"/>
            <a:ext cx="1751718" cy="2853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5" descr="Малюк брауні (англійська казка)"/>
          <p:cNvPicPr>
            <a:picLocks noChangeAspect="1" noChangeArrowheads="1"/>
          </p:cNvPicPr>
          <p:nvPr/>
        </p:nvPicPr>
        <p:blipFill>
          <a:blip r:embed="rId5" cstate="print">
            <a:lum/>
          </a:blip>
          <a:srcRect l="5501" t="3150" r="7560" b="2351"/>
          <a:stretch>
            <a:fillRect/>
          </a:stretch>
        </p:blipFill>
        <p:spPr bwMode="auto">
          <a:xfrm flipH="1">
            <a:off x="3635896" y="2780928"/>
            <a:ext cx="2208245" cy="288032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600200"/>
            <a:ext cx="8363272" cy="4525963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		Гойдалося і виспівувало:</a:t>
            </a:r>
          </a:p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	О горе мені, о горе!</a:t>
            </a:r>
          </a:p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	Не впав ще в землю жолудь,</a:t>
            </a:r>
          </a:p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	Що в небо підніметься дубом</a:t>
            </a:r>
          </a:p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	Й піде на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гойдливу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колиску,</a:t>
            </a:r>
          </a:p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	Що буде гойдати малятко,</a:t>
            </a:r>
          </a:p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	Котре з часом стане хлопчиськом</a:t>
            </a:r>
          </a:p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	Й відпустить на волю мене.</a:t>
            </a:r>
          </a:p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	О горе мені, о горе!</a:t>
            </a:r>
          </a:p>
          <a:p>
            <a:endParaRPr lang="uk-UA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Пісенька Брауні</a:t>
            </a:r>
            <a:endParaRPr lang="uk-UA" b="1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87228" y="2060848"/>
            <a:ext cx="2360867" cy="3240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heel spokes="8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267744" y="764704"/>
            <a:ext cx="30569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Молодці!</a:t>
            </a:r>
            <a:endParaRPr lang="ru-RU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31640" y="4941168"/>
            <a:ext cx="54443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Дякую за роботу!</a:t>
            </a:r>
            <a:endParaRPr lang="ru-RU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70C0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7" name="Picture 5" descr="Малюк брауні (англійська казка)"/>
          <p:cNvPicPr>
            <a:picLocks noChangeAspect="1" noChangeArrowheads="1"/>
          </p:cNvPicPr>
          <p:nvPr/>
        </p:nvPicPr>
        <p:blipFill>
          <a:blip r:embed="rId3" cstate="print">
            <a:lum/>
          </a:blip>
          <a:srcRect l="5501" t="3150" r="7560" b="2351"/>
          <a:stretch>
            <a:fillRect/>
          </a:stretch>
        </p:blipFill>
        <p:spPr bwMode="auto">
          <a:xfrm flipH="1">
            <a:off x="2699792" y="1916832"/>
            <a:ext cx="2208245" cy="2880320"/>
          </a:xfrm>
          <a:prstGeom prst="rect">
            <a:avLst/>
          </a:prstGeom>
          <a:noFill/>
        </p:spPr>
      </p:pic>
      <p:pic>
        <p:nvPicPr>
          <p:cNvPr id="9" name="Рисунок 8" descr="C:\Users\HOME\Desktop\1687828531_bogatyr-club-p-bolshoi-palets-vverkh-foni-krasivo-1.pn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372200" y="620688"/>
            <a:ext cx="165618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184</Words>
  <Application>Microsoft Office PowerPoint</Application>
  <PresentationFormat>Экран (4:3)</PresentationFormat>
  <Paragraphs>44</Paragraphs>
  <Slides>10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«Малюк Брауні»</vt:lpstr>
      <vt:lpstr>Великобританія</vt:lpstr>
      <vt:lpstr>Англійські народні казки</vt:lpstr>
      <vt:lpstr>Брауні – англійський домовик</vt:lpstr>
      <vt:lpstr>Читаємо правильно</vt:lpstr>
      <vt:lpstr>Слухаємо казку</vt:lpstr>
      <vt:lpstr>Встанови правильну послідовність</vt:lpstr>
      <vt:lpstr>Брауні</vt:lpstr>
      <vt:lpstr>Пісенька Брауні</vt:lpstr>
      <vt:lpstr>Слайд 10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«Малюк Брауні»</dc:title>
  <dc:creator>HOME</dc:creator>
  <cp:lastModifiedBy>HOME</cp:lastModifiedBy>
  <cp:revision>23</cp:revision>
  <dcterms:created xsi:type="dcterms:W3CDTF">2023-10-07T15:41:13Z</dcterms:created>
  <dcterms:modified xsi:type="dcterms:W3CDTF">2023-10-09T06:45:54Z</dcterms:modified>
</cp:coreProperties>
</file>