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 varScale="1">
        <p:scale>
          <a:sx n="46" d="100"/>
          <a:sy n="46" d="100"/>
        </p:scale>
        <p:origin x="780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8C3C6F-CFB7-4DD7-8CBE-D252028DE63D}" type="datetimeFigureOut">
              <a:rPr lang="ru-RU" smtClean="0"/>
              <a:t>09.05.2025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14756-78C6-45DD-9141-57B0F1A1E2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40288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8C3C6F-CFB7-4DD7-8CBE-D252028DE63D}" type="datetimeFigureOut">
              <a:rPr lang="ru-RU" smtClean="0"/>
              <a:t>09.05.2025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14756-78C6-45DD-9141-57B0F1A1E2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58734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8C3C6F-CFB7-4DD7-8CBE-D252028DE63D}" type="datetimeFigureOut">
              <a:rPr lang="ru-RU" smtClean="0"/>
              <a:t>09.05.2025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14756-78C6-45DD-9141-57B0F1A1E2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66014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8C3C6F-CFB7-4DD7-8CBE-D252028DE63D}" type="datetimeFigureOut">
              <a:rPr lang="ru-RU" smtClean="0"/>
              <a:t>09.05.2025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14756-78C6-45DD-9141-57B0F1A1E2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80998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8C3C6F-CFB7-4DD7-8CBE-D252028DE63D}" type="datetimeFigureOut">
              <a:rPr lang="ru-RU" smtClean="0"/>
              <a:t>09.05.2025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14756-78C6-45DD-9141-57B0F1A1E2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27352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8C3C6F-CFB7-4DD7-8CBE-D252028DE63D}" type="datetimeFigureOut">
              <a:rPr lang="ru-RU" smtClean="0"/>
              <a:t>09.05.2025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14756-78C6-45DD-9141-57B0F1A1E2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86019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8C3C6F-CFB7-4DD7-8CBE-D252028DE63D}" type="datetimeFigureOut">
              <a:rPr lang="ru-RU" smtClean="0"/>
              <a:t>09.05.2025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14756-78C6-45DD-9141-57B0F1A1E2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24620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8C3C6F-CFB7-4DD7-8CBE-D252028DE63D}" type="datetimeFigureOut">
              <a:rPr lang="ru-RU" smtClean="0"/>
              <a:t>09.05.2025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14756-78C6-45DD-9141-57B0F1A1E2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19579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8C3C6F-CFB7-4DD7-8CBE-D252028DE63D}" type="datetimeFigureOut">
              <a:rPr lang="ru-RU" smtClean="0"/>
              <a:t>09.05.2025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14756-78C6-45DD-9141-57B0F1A1E2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44289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8C3C6F-CFB7-4DD7-8CBE-D252028DE63D}" type="datetimeFigureOut">
              <a:rPr lang="ru-RU" smtClean="0"/>
              <a:t>09.05.2025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14756-78C6-45DD-9141-57B0F1A1E2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40735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8C3C6F-CFB7-4DD7-8CBE-D252028DE63D}" type="datetimeFigureOut">
              <a:rPr lang="ru-RU" smtClean="0"/>
              <a:t>09.05.2025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14756-78C6-45DD-9141-57B0F1A1E2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79807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8C3C6F-CFB7-4DD7-8CBE-D252028DE63D}" type="datetimeFigureOut">
              <a:rPr lang="ru-RU" smtClean="0"/>
              <a:t>09.05.2025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C14756-78C6-45DD-9141-57B0F1A1E2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94564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6998" y="-2666998"/>
            <a:ext cx="6858001" cy="1219199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114800" y="1911927"/>
            <a:ext cx="541847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800" b="1" i="1" dirty="0" smtClean="0">
                <a:solidFill>
                  <a:srgbClr val="FF0000"/>
                </a:solidFill>
              </a:rPr>
              <a:t>Математичні ігри</a:t>
            </a:r>
          </a:p>
          <a:p>
            <a:r>
              <a:rPr lang="uk-UA" sz="4800" b="1" i="1" dirty="0">
                <a:solidFill>
                  <a:srgbClr val="FF0000"/>
                </a:solidFill>
              </a:rPr>
              <a:t> </a:t>
            </a:r>
            <a:r>
              <a:rPr lang="uk-UA" sz="4800" b="1" i="1" dirty="0" smtClean="0">
                <a:solidFill>
                  <a:srgbClr val="FF0000"/>
                </a:solidFill>
              </a:rPr>
              <a:t>    « Впіймай…»</a:t>
            </a:r>
            <a:endParaRPr lang="ru-RU" sz="4800" b="1" i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128163" y="4523463"/>
            <a:ext cx="334694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600" b="1" i="1" dirty="0" err="1" smtClean="0">
                <a:solidFill>
                  <a:srgbClr val="0070C0"/>
                </a:solidFill>
              </a:rPr>
              <a:t>Обуховська</a:t>
            </a:r>
            <a:r>
              <a:rPr lang="uk-UA" sz="3600" b="1" i="1" dirty="0" smtClean="0">
                <a:solidFill>
                  <a:srgbClr val="0070C0"/>
                </a:solidFill>
              </a:rPr>
              <a:t> В. І.</a:t>
            </a:r>
            <a:endParaRPr lang="ru-RU" sz="3600" b="1" i="1" dirty="0">
              <a:solidFill>
                <a:srgbClr val="0070C0"/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3563" y="2909455"/>
            <a:ext cx="2250139" cy="3013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74456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280" b="8788"/>
          <a:stretch/>
        </p:blipFill>
        <p:spPr>
          <a:xfrm>
            <a:off x="0" y="-26191"/>
            <a:ext cx="7980219" cy="688419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208819" y="561109"/>
            <a:ext cx="3636817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i="1" dirty="0" smtClean="0"/>
              <a:t>Допоможіть білочці</a:t>
            </a:r>
          </a:p>
          <a:p>
            <a:r>
              <a:rPr lang="uk-UA" sz="2800" b="1" i="1" dirty="0" smtClean="0"/>
              <a:t> дістатися до жолудя. Для цього вам треба обчислити вирази. Відповідь </a:t>
            </a:r>
            <a:r>
              <a:rPr lang="uk-UA" sz="2800" b="1" i="1" dirty="0" err="1" smtClean="0"/>
              <a:t>вкаже</a:t>
            </a:r>
            <a:r>
              <a:rPr lang="uk-UA" sz="2800" b="1" i="1" dirty="0" smtClean="0"/>
              <a:t> на стежку, куди вам потрібно перейти. Якщо стежка вже пройдена, то переходьте до наступної за порядком.</a:t>
            </a:r>
            <a:endParaRPr lang="ru-RU" sz="2800" b="1" i="1" dirty="0"/>
          </a:p>
        </p:txBody>
      </p:sp>
      <p:sp>
        <p:nvSpPr>
          <p:cNvPr id="4" name="TextBox 3"/>
          <p:cNvSpPr txBox="1"/>
          <p:nvPr/>
        </p:nvSpPr>
        <p:spPr>
          <a:xfrm>
            <a:off x="5922818" y="5993365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solidFill>
                  <a:srgbClr val="FF0000"/>
                </a:solidFill>
              </a:rPr>
              <a:t>6</a:t>
            </a:r>
            <a:endParaRPr lang="ru-RU" sz="2800" i="1" dirty="0">
              <a:solidFill>
                <a:srgbClr val="FF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842164" y="207818"/>
            <a:ext cx="2722418" cy="35329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4862945" y="810491"/>
            <a:ext cx="2743200" cy="39485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4842164" y="1392382"/>
            <a:ext cx="2722418" cy="39485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4862945" y="2042027"/>
            <a:ext cx="2701637" cy="34788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4862944" y="2618509"/>
            <a:ext cx="2701637" cy="39485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4246156" y="122853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solidFill>
                  <a:srgbClr val="FF0000"/>
                </a:solidFill>
              </a:rPr>
              <a:t>1</a:t>
            </a:r>
            <a:endParaRPr lang="ru-RU" sz="2800" i="1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221648" y="746308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solidFill>
                  <a:srgbClr val="FF0000"/>
                </a:solidFill>
              </a:rPr>
              <a:t>2</a:t>
            </a:r>
            <a:endParaRPr lang="ru-RU" sz="2800" i="1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246156" y="1350333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solidFill>
                  <a:srgbClr val="FF0000"/>
                </a:solidFill>
              </a:rPr>
              <a:t>3</a:t>
            </a:r>
            <a:endParaRPr lang="ru-RU" sz="2800" i="1" dirty="0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221648" y="1954358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solidFill>
                  <a:srgbClr val="FF0000"/>
                </a:solidFill>
              </a:rPr>
              <a:t>4</a:t>
            </a:r>
            <a:endParaRPr lang="ru-RU" sz="2800" i="1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246156" y="2558383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solidFill>
                  <a:srgbClr val="FF0000"/>
                </a:solidFill>
              </a:rPr>
              <a:t>5</a:t>
            </a:r>
            <a:endParaRPr lang="ru-RU" sz="2800" i="1" dirty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194253" y="153630"/>
            <a:ext cx="18245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i="1" dirty="0" smtClean="0"/>
              <a:t>(40 + 60) : 20</a:t>
            </a:r>
            <a:endParaRPr lang="ru-RU" sz="2400" b="1" i="1" dirty="0"/>
          </a:p>
        </p:txBody>
      </p:sp>
      <p:sp>
        <p:nvSpPr>
          <p:cNvPr id="16" name="TextBox 15"/>
          <p:cNvSpPr txBox="1"/>
          <p:nvPr/>
        </p:nvSpPr>
        <p:spPr>
          <a:xfrm>
            <a:off x="5603603" y="2585103"/>
            <a:ext cx="12618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i="1" dirty="0" smtClean="0"/>
              <a:t>36 : 6 - 5</a:t>
            </a:r>
            <a:endParaRPr lang="ru-RU" sz="2400" b="1" i="1" dirty="0"/>
          </a:p>
        </p:txBody>
      </p:sp>
      <p:sp>
        <p:nvSpPr>
          <p:cNvPr id="17" name="TextBox 16"/>
          <p:cNvSpPr txBox="1"/>
          <p:nvPr/>
        </p:nvSpPr>
        <p:spPr>
          <a:xfrm>
            <a:off x="5402643" y="770764"/>
            <a:ext cx="14077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i="1" dirty="0" smtClean="0"/>
              <a:t>60 : 10 : 2</a:t>
            </a:r>
            <a:endParaRPr lang="ru-RU" sz="2400" b="1" i="1" dirty="0"/>
          </a:p>
        </p:txBody>
      </p:sp>
      <p:sp>
        <p:nvSpPr>
          <p:cNvPr id="18" name="TextBox 17"/>
          <p:cNvSpPr txBox="1"/>
          <p:nvPr/>
        </p:nvSpPr>
        <p:spPr>
          <a:xfrm>
            <a:off x="5421749" y="1369721"/>
            <a:ext cx="15632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i="1" dirty="0" smtClean="0"/>
              <a:t>480 : 80 : 3</a:t>
            </a:r>
            <a:endParaRPr lang="ru-RU" sz="2400" b="1" i="1" dirty="0"/>
          </a:p>
        </p:txBody>
      </p:sp>
      <p:sp>
        <p:nvSpPr>
          <p:cNvPr id="19" name="TextBox 18"/>
          <p:cNvSpPr txBox="1"/>
          <p:nvPr/>
        </p:nvSpPr>
        <p:spPr>
          <a:xfrm>
            <a:off x="5452336" y="1986146"/>
            <a:ext cx="13083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i="1" dirty="0" smtClean="0"/>
              <a:t>8 х 9 : 12</a:t>
            </a:r>
            <a:endParaRPr lang="ru-RU" sz="2400" b="1" i="1" dirty="0"/>
          </a:p>
        </p:txBody>
      </p:sp>
    </p:spTree>
    <p:extLst>
      <p:ext uri="{BB962C8B-B14F-4D97-AF65-F5344CB8AC3E}">
        <p14:creationId xmlns:p14="http://schemas.microsoft.com/office/powerpoint/2010/main" val="31097259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570" b="8788"/>
          <a:stretch/>
        </p:blipFill>
        <p:spPr>
          <a:xfrm>
            <a:off x="0" y="0"/>
            <a:ext cx="7980218" cy="686451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985164" y="5839691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solidFill>
                  <a:srgbClr val="FF0000"/>
                </a:solidFill>
              </a:rPr>
              <a:t>6</a:t>
            </a:r>
            <a:endParaRPr lang="ru-RU" sz="2800" i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214671" y="369881"/>
            <a:ext cx="3616037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i="1" dirty="0" smtClean="0"/>
              <a:t>Допоможіть зайчику дістатися до морквинки. Для цього вам треба обчислити вирази.  Їх відповідь </a:t>
            </a:r>
            <a:r>
              <a:rPr lang="uk-UA" sz="2800" b="1" i="1" dirty="0" err="1" smtClean="0"/>
              <a:t>вкаже</a:t>
            </a:r>
            <a:r>
              <a:rPr lang="uk-UA" sz="2800" b="1" i="1" dirty="0" smtClean="0"/>
              <a:t> на стежку, куди вам треба перейти. Якщо стежка виводить на вже пройдену, тоді переходьте до наступної за порядком.</a:t>
            </a:r>
            <a:endParaRPr lang="ru-RU" sz="2800" b="1" i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364182" y="101066"/>
            <a:ext cx="2930236" cy="374073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4384964" y="576205"/>
            <a:ext cx="2951018" cy="415637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4364182" y="1173193"/>
            <a:ext cx="2930236" cy="39485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4384964" y="1749398"/>
            <a:ext cx="2909454" cy="39485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4384964" y="2266101"/>
            <a:ext cx="2909454" cy="39910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3990109" y="101066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i="1" dirty="0" smtClean="0">
                <a:solidFill>
                  <a:srgbClr val="FF0000"/>
                </a:solidFill>
              </a:rPr>
              <a:t>1</a:t>
            </a:r>
            <a:endParaRPr lang="ru-RU" sz="2400" b="1" i="1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990109" y="522413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>
                <a:solidFill>
                  <a:srgbClr val="FF0000"/>
                </a:solidFill>
              </a:rPr>
              <a:t>2</a:t>
            </a:r>
            <a:endParaRPr lang="ru-RU" sz="2800" b="1" i="1" dirty="0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990109" y="1098618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>
                <a:solidFill>
                  <a:srgbClr val="FF0000"/>
                </a:solidFill>
              </a:rPr>
              <a:t>3</a:t>
            </a:r>
            <a:endParaRPr lang="ru-RU" sz="2800" b="1" i="1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962859" y="1674823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>
                <a:solidFill>
                  <a:srgbClr val="FF0000"/>
                </a:solidFill>
              </a:rPr>
              <a:t>4</a:t>
            </a:r>
            <a:endParaRPr lang="ru-RU" sz="2800" b="1" i="1" dirty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962859" y="220404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>
                <a:solidFill>
                  <a:srgbClr val="FF0000"/>
                </a:solidFill>
              </a:rPr>
              <a:t>5</a:t>
            </a:r>
            <a:endParaRPr lang="ru-RU" sz="2800" b="1" i="1" dirty="0">
              <a:solidFill>
                <a:srgbClr val="FF00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585503" y="26492"/>
            <a:ext cx="26597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/>
              <a:t>(270 + 230) : 100</a:t>
            </a:r>
            <a:endParaRPr lang="ru-RU" sz="2800" i="1" dirty="0"/>
          </a:p>
        </p:txBody>
      </p:sp>
      <p:sp>
        <p:nvSpPr>
          <p:cNvPr id="18" name="TextBox 17"/>
          <p:cNvSpPr txBox="1"/>
          <p:nvPr/>
        </p:nvSpPr>
        <p:spPr>
          <a:xfrm>
            <a:off x="4580667" y="2204044"/>
            <a:ext cx="22846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/>
              <a:t>(35 + 65) : 100</a:t>
            </a:r>
            <a:endParaRPr lang="ru-RU" sz="2800" i="1" dirty="0"/>
          </a:p>
        </p:txBody>
      </p:sp>
      <p:sp>
        <p:nvSpPr>
          <p:cNvPr id="19" name="TextBox 18"/>
          <p:cNvSpPr txBox="1"/>
          <p:nvPr/>
        </p:nvSpPr>
        <p:spPr>
          <a:xfrm>
            <a:off x="4612753" y="1072126"/>
            <a:ext cx="21018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/>
              <a:t>(48 + 32) : 40</a:t>
            </a:r>
            <a:endParaRPr lang="ru-RU" sz="2800" i="1" dirty="0"/>
          </a:p>
        </p:txBody>
      </p:sp>
      <p:sp>
        <p:nvSpPr>
          <p:cNvPr id="20" name="TextBox 19"/>
          <p:cNvSpPr txBox="1"/>
          <p:nvPr/>
        </p:nvSpPr>
        <p:spPr>
          <a:xfrm>
            <a:off x="5067178" y="536088"/>
            <a:ext cx="13115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/>
              <a:t>6 х 4 : 8</a:t>
            </a:r>
            <a:endParaRPr lang="ru-RU" sz="2800" i="1" dirty="0"/>
          </a:p>
        </p:txBody>
      </p:sp>
      <p:sp>
        <p:nvSpPr>
          <p:cNvPr id="21" name="TextBox 20"/>
          <p:cNvSpPr txBox="1"/>
          <p:nvPr/>
        </p:nvSpPr>
        <p:spPr>
          <a:xfrm>
            <a:off x="4822720" y="1642344"/>
            <a:ext cx="18004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/>
              <a:t>300 : 10 : 5</a:t>
            </a:r>
            <a:endParaRPr lang="ru-RU" sz="2800" i="1" dirty="0"/>
          </a:p>
        </p:txBody>
      </p:sp>
    </p:spTree>
    <p:extLst>
      <p:ext uri="{BB962C8B-B14F-4D97-AF65-F5344CB8AC3E}">
        <p14:creationId xmlns:p14="http://schemas.microsoft.com/office/powerpoint/2010/main" val="14021134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584"/>
            <a:ext cx="8375073" cy="685958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749144" y="841663"/>
            <a:ext cx="2888673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i="1" dirty="0" smtClean="0"/>
              <a:t>Допоможіть зайчику дістатися до морквинки. Оберіть вірну стежку. Обчисліть вирази, відповідь </a:t>
            </a:r>
            <a:r>
              <a:rPr lang="uk-UA" sz="2800" b="1" i="1" dirty="0" err="1" smtClean="0"/>
              <a:t>вкаже</a:t>
            </a:r>
            <a:r>
              <a:rPr lang="uk-UA" sz="2800" b="1" i="1" dirty="0" smtClean="0"/>
              <a:t> на стежку.</a:t>
            </a:r>
            <a:endParaRPr lang="ru-RU" sz="2800" b="1" i="1" dirty="0"/>
          </a:p>
        </p:txBody>
      </p:sp>
      <p:sp>
        <p:nvSpPr>
          <p:cNvPr id="4" name="Овал 3"/>
          <p:cNvSpPr/>
          <p:nvPr/>
        </p:nvSpPr>
        <p:spPr>
          <a:xfrm>
            <a:off x="2098962" y="696190"/>
            <a:ext cx="644237" cy="613064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вал 4"/>
          <p:cNvSpPr/>
          <p:nvPr/>
        </p:nvSpPr>
        <p:spPr>
          <a:xfrm>
            <a:off x="1932706" y="1674518"/>
            <a:ext cx="685800" cy="665019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394854" y="3095699"/>
            <a:ext cx="685800" cy="665018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2275606" y="741112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/>
              <a:t>1</a:t>
            </a:r>
            <a:endParaRPr lang="ru-RU" sz="28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2098962" y="1745417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/>
              <a:t>2</a:t>
            </a:r>
            <a:endParaRPr lang="ru-RU" sz="28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54050" y="3166598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/>
              <a:t>3</a:t>
            </a:r>
            <a:endParaRPr lang="ru-RU" sz="2800" b="1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394854" y="6392246"/>
            <a:ext cx="2348345" cy="41563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3293918" y="6392246"/>
            <a:ext cx="2265218" cy="44497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6005945" y="6392246"/>
            <a:ext cx="2161310" cy="41563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6340971" y="6369231"/>
            <a:ext cx="14414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70 : 7 : 5</a:t>
            </a:r>
            <a:endParaRPr lang="ru-RU" sz="2800" b="1" i="1" dirty="0"/>
          </a:p>
        </p:txBody>
      </p:sp>
      <p:sp>
        <p:nvSpPr>
          <p:cNvPr id="14" name="TextBox 13"/>
          <p:cNvSpPr txBox="1"/>
          <p:nvPr/>
        </p:nvSpPr>
        <p:spPr>
          <a:xfrm>
            <a:off x="3724393" y="6392246"/>
            <a:ext cx="16353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36 : 12 - 2</a:t>
            </a:r>
            <a:endParaRPr lang="ru-RU" sz="2800" b="1" i="1" dirty="0"/>
          </a:p>
        </p:txBody>
      </p:sp>
      <p:sp>
        <p:nvSpPr>
          <p:cNvPr id="15" name="TextBox 14"/>
          <p:cNvSpPr txBox="1"/>
          <p:nvPr/>
        </p:nvSpPr>
        <p:spPr>
          <a:xfrm>
            <a:off x="769424" y="6363513"/>
            <a:ext cx="16898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51 : 17 х 1</a:t>
            </a:r>
            <a:endParaRPr lang="ru-RU" sz="2800" b="1" i="1" dirty="0"/>
          </a:p>
        </p:txBody>
      </p:sp>
    </p:spTree>
    <p:extLst>
      <p:ext uri="{BB962C8B-B14F-4D97-AF65-F5344CB8AC3E}">
        <p14:creationId xmlns:p14="http://schemas.microsoft.com/office/powerpoint/2010/main" val="40423847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980218" cy="6882733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70164" y="1558636"/>
            <a:ext cx="2286000" cy="29094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400" b="1" i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818909" y="4488873"/>
            <a:ext cx="1371600" cy="39485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6116621" y="4424690"/>
            <a:ext cx="7761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3 кг</a:t>
            </a:r>
            <a:endParaRPr lang="ru-RU" sz="2800" b="1" i="1" dirty="0"/>
          </a:p>
        </p:txBody>
      </p:sp>
      <p:sp>
        <p:nvSpPr>
          <p:cNvPr id="6" name="TextBox 5"/>
          <p:cNvSpPr txBox="1"/>
          <p:nvPr/>
        </p:nvSpPr>
        <p:spPr>
          <a:xfrm>
            <a:off x="471239" y="1473276"/>
            <a:ext cx="18838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i="1" dirty="0" smtClean="0"/>
              <a:t>360 - 180 : 60</a:t>
            </a:r>
            <a:endParaRPr lang="ru-RU" sz="2400" b="1" i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867891" y="1849582"/>
            <a:ext cx="1995054" cy="29094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2977995" y="1764221"/>
            <a:ext cx="17748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i="1" dirty="0" smtClean="0"/>
              <a:t>480 : 20 х 10</a:t>
            </a:r>
            <a:endParaRPr lang="ru-RU" sz="2400" b="1" i="1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6116621" y="1473276"/>
            <a:ext cx="1863597" cy="37630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4177145" y="4031673"/>
            <a:ext cx="1059873" cy="393017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4271689" y="3990110"/>
            <a:ext cx="9653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240 г</a:t>
            </a:r>
            <a:endParaRPr lang="ru-RU" sz="2800" b="1" i="1" dirty="0"/>
          </a:p>
        </p:txBody>
      </p:sp>
      <p:sp>
        <p:nvSpPr>
          <p:cNvPr id="12" name="TextBox 11"/>
          <p:cNvSpPr txBox="1"/>
          <p:nvPr/>
        </p:nvSpPr>
        <p:spPr>
          <a:xfrm>
            <a:off x="6232330" y="1430596"/>
            <a:ext cx="16321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i="1" dirty="0" smtClean="0"/>
              <a:t>500 – 10 : 7</a:t>
            </a:r>
            <a:endParaRPr lang="ru-RU" sz="2400" b="1" i="1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1246909" y="4228181"/>
            <a:ext cx="1108179" cy="45811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1311567" y="4195630"/>
            <a:ext cx="9589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70 кг</a:t>
            </a:r>
            <a:endParaRPr lang="ru-RU" sz="2800" b="1" i="1" dirty="0"/>
          </a:p>
        </p:txBody>
      </p:sp>
      <p:sp>
        <p:nvSpPr>
          <p:cNvPr id="15" name="TextBox 14"/>
          <p:cNvSpPr txBox="1"/>
          <p:nvPr/>
        </p:nvSpPr>
        <p:spPr>
          <a:xfrm>
            <a:off x="8624454" y="935182"/>
            <a:ext cx="3117295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i="1" dirty="0" smtClean="0"/>
              <a:t>Допоможіть хлопчику впіймати рибу. На яку вудку він її впіймає вам підкаже маса риби. Обчисліть вирази. Відповідь виразу відповідає масі улову.</a:t>
            </a:r>
            <a:endParaRPr lang="ru-RU" sz="2800" b="1" i="1" dirty="0"/>
          </a:p>
        </p:txBody>
      </p:sp>
    </p:spTree>
    <p:extLst>
      <p:ext uri="{BB962C8B-B14F-4D97-AF65-F5344CB8AC3E}">
        <p14:creationId xmlns:p14="http://schemas.microsoft.com/office/powerpoint/2010/main" val="22738188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876309" cy="682200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403273" y="5902036"/>
            <a:ext cx="9156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/>
              <a:t>1000</a:t>
            </a:r>
            <a:endParaRPr lang="ru-RU" sz="2800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701635" y="1787235"/>
            <a:ext cx="1496291" cy="29094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b="1" i="1" dirty="0" smtClean="0"/>
              <a:t>32 : 4 х 2</a:t>
            </a:r>
            <a:endParaRPr lang="ru-RU" sz="2400" b="1" i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691745" y="3096491"/>
            <a:ext cx="1184564" cy="311727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b="1" i="1" dirty="0" smtClean="0"/>
              <a:t>96 : 6</a:t>
            </a:r>
            <a:endParaRPr lang="ru-RU" sz="2400" b="1" i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468708" y="1392381"/>
            <a:ext cx="1496291" cy="24938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b="1" i="1" dirty="0" smtClean="0"/>
              <a:t>40 : 5 х 8</a:t>
            </a:r>
            <a:endParaRPr lang="ru-RU" sz="2400" b="1" i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655127" y="2410690"/>
            <a:ext cx="1496291" cy="33250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b="1" i="1" dirty="0" smtClean="0"/>
              <a:t>8 х 2 х 4</a:t>
            </a:r>
            <a:endParaRPr lang="ru-RU" sz="2400" b="1" i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6691745" y="2078181"/>
            <a:ext cx="1891146" cy="33250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b="1" i="1" dirty="0" smtClean="0"/>
              <a:t>300 : 3 х 10</a:t>
            </a:r>
            <a:endParaRPr lang="ru-RU" sz="2400" b="1" i="1" dirty="0"/>
          </a:p>
        </p:txBody>
      </p:sp>
      <p:sp>
        <p:nvSpPr>
          <p:cNvPr id="9" name="TextBox 8"/>
          <p:cNvSpPr txBox="1"/>
          <p:nvPr/>
        </p:nvSpPr>
        <p:spPr>
          <a:xfrm>
            <a:off x="8853053" y="1610591"/>
            <a:ext cx="3179620" cy="35952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i="1" dirty="0" smtClean="0"/>
              <a:t>Допоможіть пірату дістатися до скарбу. Обчисліть вирази, їх відповідь </a:t>
            </a:r>
            <a:r>
              <a:rPr lang="uk-UA" sz="2800" b="1" i="1" dirty="0" err="1" smtClean="0"/>
              <a:t>вкаже</a:t>
            </a:r>
            <a:r>
              <a:rPr lang="uk-UA" sz="2800" b="1" i="1" dirty="0" smtClean="0"/>
              <a:t> на скарб. Зверніть увагу на число біля скрині.</a:t>
            </a:r>
            <a:endParaRPr lang="ru-RU" sz="2800" b="1" i="1" dirty="0"/>
          </a:p>
        </p:txBody>
      </p:sp>
    </p:spTree>
    <p:extLst>
      <p:ext uri="{BB962C8B-B14F-4D97-AF65-F5344CB8AC3E}">
        <p14:creationId xmlns:p14="http://schemas.microsoft.com/office/powerpoint/2010/main" val="33815426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55" r="1135"/>
          <a:stretch/>
        </p:blipFill>
        <p:spPr>
          <a:xfrm>
            <a:off x="0" y="0"/>
            <a:ext cx="7460674" cy="6920935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639291" y="311727"/>
            <a:ext cx="2015836" cy="35329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dirty="0" smtClean="0"/>
              <a:t>5 х 15 : 3</a:t>
            </a:r>
            <a:endParaRPr lang="ru-RU" sz="2800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746533" y="1347142"/>
            <a:ext cx="2306782" cy="39485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dirty="0" smtClean="0"/>
              <a:t>6 х 6 – 3 х 10</a:t>
            </a:r>
            <a:endParaRPr lang="ru-RU" sz="28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140134" y="2136852"/>
            <a:ext cx="2244436" cy="415637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dirty="0" smtClean="0"/>
              <a:t>1000 : 10 : 50</a:t>
            </a:r>
            <a:endParaRPr lang="ru-RU" sz="28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0" y="2410691"/>
            <a:ext cx="2036618" cy="39485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dirty="0" smtClean="0"/>
              <a:t>200 : 40 х 5</a:t>
            </a:r>
            <a:endParaRPr lang="ru-RU" sz="28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2746533" y="806816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/>
              <a:t>1</a:t>
            </a:r>
            <a:endParaRPr lang="ru-RU" sz="28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2455587" y="147183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/>
              <a:t>2</a:t>
            </a:r>
            <a:endParaRPr lang="ru-RU" sz="28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2088179" y="1741997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/>
              <a:t>3</a:t>
            </a:r>
            <a:endParaRPr lang="ru-RU" sz="28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1375811" y="1887471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/>
              <a:t>4</a:t>
            </a:r>
            <a:endParaRPr lang="ru-RU" sz="28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7917873" y="1330036"/>
            <a:ext cx="3865418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i="1" dirty="0" smtClean="0"/>
              <a:t>Допоможіть хлопчику</a:t>
            </a:r>
          </a:p>
          <a:p>
            <a:r>
              <a:rPr lang="uk-UA" sz="2800" b="1" i="1" dirty="0" smtClean="0"/>
              <a:t> зібрати писанки. Обчисліть вирази. На правильну доріжку </a:t>
            </a:r>
            <a:r>
              <a:rPr lang="uk-UA" sz="2800" b="1" i="1" dirty="0" err="1" smtClean="0"/>
              <a:t>вкаже</a:t>
            </a:r>
            <a:r>
              <a:rPr lang="uk-UA" sz="2800" b="1" i="1" dirty="0" smtClean="0"/>
              <a:t> відповідь, що відповідає кількості яєчок.</a:t>
            </a:r>
            <a:endParaRPr lang="ru-RU" sz="2800" b="1" i="1" dirty="0"/>
          </a:p>
        </p:txBody>
      </p:sp>
    </p:spTree>
    <p:extLst>
      <p:ext uri="{BB962C8B-B14F-4D97-AF65-F5344CB8AC3E}">
        <p14:creationId xmlns:p14="http://schemas.microsoft.com/office/powerpoint/2010/main" val="214625886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253</TotalTime>
  <Words>329</Words>
  <Application>Microsoft Office PowerPoint</Application>
  <PresentationFormat>Широкоэкранный</PresentationFormat>
  <Paragraphs>59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18</cp:revision>
  <dcterms:created xsi:type="dcterms:W3CDTF">2025-05-09T04:22:01Z</dcterms:created>
  <dcterms:modified xsi:type="dcterms:W3CDTF">2025-05-09T08:35:45Z</dcterms:modified>
</cp:coreProperties>
</file>