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0" r:id="rId12"/>
    <p:sldId id="267" r:id="rId13"/>
    <p:sldId id="268" r:id="rId14"/>
    <p:sldId id="269" r:id="rId15"/>
    <p:sldId id="292" r:id="rId16"/>
    <p:sldId id="293" r:id="rId17"/>
    <p:sldId id="270" r:id="rId18"/>
    <p:sldId id="296" r:id="rId19"/>
    <p:sldId id="271" r:id="rId20"/>
    <p:sldId id="297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81" r:id="rId29"/>
    <p:sldId id="282" r:id="rId30"/>
    <p:sldId id="279" r:id="rId31"/>
    <p:sldId id="283" r:id="rId32"/>
    <p:sldId id="284" r:id="rId33"/>
    <p:sldId id="285" r:id="rId34"/>
    <p:sldId id="287" r:id="rId35"/>
    <p:sldId id="288" r:id="rId36"/>
    <p:sldId id="289" r:id="rId37"/>
    <p:sldId id="294" r:id="rId38"/>
    <p:sldId id="298" r:id="rId39"/>
    <p:sldId id="290" r:id="rId40"/>
    <p:sldId id="291" r:id="rId41"/>
    <p:sldId id="295" r:id="rId42"/>
    <p:sldId id="299" r:id="rId4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34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DE624-9EA2-462E-9A7F-F5A81068757D}" type="datetimeFigureOut">
              <a:rPr lang="uk-UA" smtClean="0"/>
              <a:pPr/>
              <a:t>27.03.2024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2337F-E93D-4E8D-BF3C-F95F26DDCBB4}" type="slidenum">
              <a:rPr lang="uk-UA" smtClean="0"/>
              <a:pPr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pn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4966320" cy="1080119"/>
          </a:xfrm>
        </p:spPr>
        <p:txBody>
          <a:bodyPr>
            <a:normAutofit fontScale="90000"/>
          </a:bodyPr>
          <a:lstStyle/>
          <a:p>
            <a:r>
              <a:rPr lang="uk-UA" sz="8000" dirty="0">
                <a:solidFill>
                  <a:srgbClr val="00B050"/>
                </a:solidFill>
              </a:rPr>
              <a:t>День чаю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484784"/>
            <a:ext cx="7776864" cy="4154016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028" name="Picture 4" descr="C:\Users\Administrator\Desktop\1676427802_gas-kvas-com-p-chaepitie-risunok-detskii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980728"/>
            <a:ext cx="7278399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Administrator\Desktop\доак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208912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IMG20240306101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43216"/>
            <a:ext cx="4032448" cy="3408671"/>
          </a:xfrm>
          <a:prstGeom prst="rect">
            <a:avLst/>
          </a:prstGeom>
          <a:noFill/>
        </p:spPr>
      </p:pic>
      <p:pic>
        <p:nvPicPr>
          <p:cNvPr id="2052" name="Picture 4" descr="C:\Users\Administrator\Desktop\IMG202403011026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708920"/>
            <a:ext cx="3744416" cy="35542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992888" cy="1728192"/>
          </a:xfrm>
        </p:spPr>
        <p:txBody>
          <a:bodyPr>
            <a:normAutofit fontScale="90000"/>
          </a:bodyPr>
          <a:lstStyle/>
          <a:p>
            <a:r>
              <a:rPr lang="uk-UA" sz="3600" b="1" dirty="0"/>
              <a:t>Дракон у Китаї символізує королівську владу, мудрість, силу, багатство та процвітання</a:t>
            </a:r>
            <a:r>
              <a:rPr lang="uk-UA" b="1" dirty="0"/>
              <a:t>.</a:t>
            </a:r>
            <a:br>
              <a:rPr lang="uk-UA" dirty="0"/>
            </a:b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24536"/>
          </a:xfrm>
        </p:spPr>
        <p:txBody>
          <a:bodyPr/>
          <a:lstStyle/>
          <a:p>
            <a:pPr>
              <a:buNone/>
            </a:pPr>
            <a:endParaRPr lang="uk-UA" dirty="0"/>
          </a:p>
        </p:txBody>
      </p:sp>
      <p:pic>
        <p:nvPicPr>
          <p:cNvPr id="3074" name="Picture 2" descr="C:\Users\Administrator\Desktop\90b67a1a6ded22e74b84f020adcb2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39" y="1726147"/>
            <a:ext cx="5715871" cy="4727190"/>
          </a:xfrm>
          <a:prstGeom prst="rect">
            <a:avLst/>
          </a:prstGeom>
          <a:noFill/>
        </p:spPr>
      </p:pic>
      <p:pic>
        <p:nvPicPr>
          <p:cNvPr id="3075" name="Picture 3" descr="C:\Users\Administrator\Desktop\янь і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132856"/>
            <a:ext cx="2232248" cy="4320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смайлик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32657"/>
            <a:ext cx="6768752" cy="6120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Загадкова скринька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 descr="C:\Users\Administrator\Desktop\images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340768"/>
            <a:ext cx="7272808" cy="50948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792087"/>
          </a:xfrm>
        </p:spPr>
        <p:txBody>
          <a:bodyPr>
            <a:noAutofit/>
          </a:bodyPr>
          <a:lstStyle/>
          <a:p>
            <a:r>
              <a:rPr lang="uk-UA" sz="6600" dirty="0">
                <a:solidFill>
                  <a:srgbClr val="C00000"/>
                </a:solidFill>
              </a:rPr>
              <a:t>Чай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32856"/>
            <a:ext cx="6400800" cy="3505944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2050" name="Picture 2" descr="C:\Users\Administrator\Desktop\19-charivna-shkatul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563" y="1279525"/>
            <a:ext cx="7913885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C:\Users\Administrator\Desktop\карта-світу-Кита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04664" y="-459432"/>
            <a:ext cx="10873208" cy="7575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хмаринка слів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836712"/>
            <a:ext cx="9084359" cy="545706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008111"/>
          </a:xfrm>
        </p:spPr>
        <p:txBody>
          <a:bodyPr>
            <a:normAutofit fontScale="90000"/>
          </a:bodyPr>
          <a:lstStyle/>
          <a:p>
            <a:r>
              <a:rPr lang="uk-UA" sz="4800" dirty="0">
                <a:solidFill>
                  <a:srgbClr val="C00000"/>
                </a:solidFill>
              </a:rPr>
              <a:t>Роз’єднай слова та відгадай загадку.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1628800"/>
            <a:ext cx="7416824" cy="4248472"/>
          </a:xfrm>
        </p:spPr>
        <p:txBody>
          <a:bodyPr>
            <a:normAutofit/>
          </a:bodyPr>
          <a:lstStyle/>
          <a:p>
            <a:r>
              <a:rPr lang="uk-UA" sz="4800" dirty="0">
                <a:solidFill>
                  <a:srgbClr val="0070C0"/>
                </a:solidFill>
              </a:rPr>
              <a:t>П’ютьйоговсізалюбкиідоросліймалюкиВлютухолоднечувінзавждидоречнийзцукромзтеплиммолокомтаздухмянимпирогом.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rgbClr val="FF0000"/>
                </a:solidFill>
              </a:rPr>
              <a:t>Вивчи напам’ять: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1556792"/>
            <a:ext cx="7416824" cy="4464496"/>
          </a:xfrm>
        </p:spPr>
        <p:txBody>
          <a:bodyPr/>
          <a:lstStyle/>
          <a:p>
            <a:pPr algn="l"/>
            <a:r>
              <a:rPr lang="uk-UA" sz="3600" dirty="0">
                <a:solidFill>
                  <a:schemeClr val="tx1"/>
                </a:solidFill>
              </a:rPr>
              <a:t>П’ють його всі залюбки</a:t>
            </a:r>
          </a:p>
          <a:p>
            <a:pPr algn="l"/>
            <a:r>
              <a:rPr lang="uk-UA" sz="3600" dirty="0">
                <a:solidFill>
                  <a:schemeClr val="tx1"/>
                </a:solidFill>
              </a:rPr>
              <a:t>і дорослі й малюки.</a:t>
            </a:r>
          </a:p>
          <a:p>
            <a:pPr algn="l"/>
            <a:r>
              <a:rPr lang="uk-UA" sz="3600" dirty="0">
                <a:solidFill>
                  <a:schemeClr val="tx1"/>
                </a:solidFill>
              </a:rPr>
              <a:t>В люту холоднечу</a:t>
            </a:r>
          </a:p>
          <a:p>
            <a:pPr algn="l"/>
            <a:r>
              <a:rPr lang="uk-UA" sz="3600" dirty="0">
                <a:solidFill>
                  <a:schemeClr val="tx1"/>
                </a:solidFill>
              </a:rPr>
              <a:t>він завжди доречний.</a:t>
            </a:r>
          </a:p>
          <a:p>
            <a:pPr algn="l"/>
            <a:r>
              <a:rPr lang="uk-UA" sz="3600" dirty="0">
                <a:solidFill>
                  <a:schemeClr val="tx1"/>
                </a:solidFill>
              </a:rPr>
              <a:t>З цукром, з теплим молоком</a:t>
            </a:r>
          </a:p>
          <a:p>
            <a:pPr algn="l"/>
            <a:r>
              <a:rPr lang="uk-UA" sz="3600" dirty="0">
                <a:solidFill>
                  <a:schemeClr val="tx1"/>
                </a:solidFill>
              </a:rPr>
              <a:t>та з духмяним пирогом</a:t>
            </a:r>
            <a:r>
              <a:rPr lang="uk-UA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27" name="Picture 3" descr="C:\Users\Administrator\Desktop\День чаю\istockphoto-493691782-612x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7919" y="1052736"/>
            <a:ext cx="3199633" cy="2736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15615" y="692696"/>
          <a:ext cx="7200801" cy="540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0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0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0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0020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200">
                <a:tc>
                  <a:txBody>
                    <a:bodyPr/>
                    <a:lstStyle/>
                    <a:p>
                      <a:r>
                        <a:rPr lang="uk-UA" dirty="0"/>
                        <a:t>          </a:t>
                      </a:r>
                      <a:r>
                        <a:rPr lang="uk-UA" sz="3600" dirty="0"/>
                        <a:t> Знаю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             </a:t>
                      </a:r>
                      <a:r>
                        <a:rPr lang="uk-UA" sz="3200" dirty="0"/>
                        <a:t>Хочу    дізнатися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3200" dirty="0"/>
                        <a:t>     Дізнався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020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Picture 2" descr="C:\Users\Administrator\Desktop\рюкзак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908720"/>
            <a:ext cx="1800199" cy="1512168"/>
          </a:xfrm>
          <a:prstGeom prst="rect">
            <a:avLst/>
          </a:prstGeom>
          <a:noFill/>
        </p:spPr>
      </p:pic>
      <p:pic>
        <p:nvPicPr>
          <p:cNvPr id="4" name="Picture 3" descr="C:\Users\Administrator\Desktop\рюкзак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836712"/>
            <a:ext cx="1800200" cy="1584176"/>
          </a:xfrm>
          <a:prstGeom prst="rect">
            <a:avLst/>
          </a:prstGeom>
          <a:noFill/>
        </p:spPr>
      </p:pic>
      <p:pic>
        <p:nvPicPr>
          <p:cNvPr id="5" name="Picture 4" descr="C:\Users\Administrator\Desktop\рюкзак 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836712"/>
            <a:ext cx="1800200" cy="1584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656183"/>
          </a:xfrm>
        </p:spPr>
        <p:txBody>
          <a:bodyPr/>
          <a:lstStyle/>
          <a:p>
            <a:r>
              <a:rPr lang="uk-UA" dirty="0"/>
              <a:t>На уроці ми</a:t>
            </a:r>
            <a:br>
              <a:rPr lang="uk-UA" dirty="0"/>
            </a:br>
            <a:r>
              <a:rPr lang="uk-UA" dirty="0" err="1"/>
              <a:t>надзви</a:t>
            </a:r>
            <a:r>
              <a:rPr lang="uk-UA" dirty="0" err="1">
                <a:solidFill>
                  <a:srgbClr val="FF0000"/>
                </a:solidFill>
              </a:rPr>
              <a:t>ЧАЙ</a:t>
            </a:r>
            <a:r>
              <a:rPr lang="uk-UA" dirty="0" err="1"/>
              <a:t>но</a:t>
            </a:r>
            <a:r>
              <a:rPr lang="uk-UA" dirty="0"/>
              <a:t>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132856"/>
            <a:ext cx="7704856" cy="3505944"/>
          </a:xfrm>
        </p:spPr>
        <p:txBody>
          <a:bodyPr>
            <a:normAutofit/>
          </a:bodyPr>
          <a:lstStyle/>
          <a:p>
            <a:r>
              <a:rPr lang="uk-UA" sz="5400" dirty="0">
                <a:solidFill>
                  <a:srgbClr val="FF0000"/>
                </a:solidFill>
              </a:rPr>
              <a:t>Ч</a:t>
            </a:r>
            <a:r>
              <a:rPr lang="uk-UA" sz="5400" dirty="0"/>
              <a:t>- </a:t>
            </a:r>
            <a:r>
              <a:rPr lang="uk-UA" sz="5400" dirty="0">
                <a:solidFill>
                  <a:srgbClr val="0070C0"/>
                </a:solidFill>
              </a:rPr>
              <a:t>чемні,чесні,чуйні</a:t>
            </a:r>
          </a:p>
          <a:p>
            <a:r>
              <a:rPr lang="uk-UA" sz="5400" dirty="0">
                <a:solidFill>
                  <a:srgbClr val="FF0000"/>
                </a:solidFill>
              </a:rPr>
              <a:t>А</a:t>
            </a:r>
            <a:r>
              <a:rPr lang="uk-UA" sz="5400" dirty="0"/>
              <a:t>-</a:t>
            </a:r>
            <a:r>
              <a:rPr lang="uk-UA" sz="5400" dirty="0">
                <a:solidFill>
                  <a:srgbClr val="0070C0"/>
                </a:solidFill>
              </a:rPr>
              <a:t>активні,акуратні</a:t>
            </a:r>
          </a:p>
          <a:p>
            <a:r>
              <a:rPr lang="uk-UA" sz="5400" dirty="0">
                <a:solidFill>
                  <a:srgbClr val="FF0000"/>
                </a:solidFill>
              </a:rPr>
              <a:t>Й</a:t>
            </a:r>
            <a:r>
              <a:rPr lang="uk-UA" sz="5400" dirty="0"/>
              <a:t>-</a:t>
            </a:r>
            <a:r>
              <a:rPr lang="uk-UA" sz="5400" dirty="0">
                <a:solidFill>
                  <a:srgbClr val="0070C0"/>
                </a:solidFill>
              </a:rPr>
              <a:t>серЙозні,</a:t>
            </a:r>
            <a:r>
              <a:rPr lang="uk-UA" sz="5400" dirty="0" err="1">
                <a:solidFill>
                  <a:srgbClr val="0070C0"/>
                </a:solidFill>
              </a:rPr>
              <a:t>дбаЙливі</a:t>
            </a:r>
            <a:endParaRPr lang="uk-UA" sz="5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4632" cy="2016224"/>
          </a:xfrm>
        </p:spPr>
        <p:txBody>
          <a:bodyPr>
            <a:normAutofit fontScale="90000"/>
          </a:bodyPr>
          <a:lstStyle/>
          <a:p>
            <a:r>
              <a:rPr lang="uk-UA" sz="3600" dirty="0">
                <a:latin typeface="+mn-lt"/>
              </a:rPr>
              <a:t>Запишіть слова каліграфічно.</a:t>
            </a:r>
            <a:br>
              <a:rPr lang="uk-UA" sz="3600" dirty="0">
                <a:latin typeface="+mn-lt"/>
              </a:rPr>
            </a:br>
            <a:r>
              <a:rPr lang="uk-UA" sz="3600" b="1" dirty="0"/>
              <a:t>Розберіть  слова за будовою.</a:t>
            </a:r>
            <a:br>
              <a:rPr lang="uk-UA" sz="3600" dirty="0"/>
            </a:br>
            <a:r>
              <a:rPr lang="uk-UA" sz="3600" b="1" dirty="0"/>
              <a:t>Чи можна їх назвати спорідненими? Які?Чому?</a:t>
            </a:r>
            <a:br>
              <a:rPr lang="uk-UA" sz="3600" dirty="0"/>
            </a:br>
            <a:br>
              <a:rPr lang="uk-UA" dirty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276872"/>
            <a:ext cx="7704856" cy="4104456"/>
          </a:xfrm>
        </p:spPr>
        <p:txBody>
          <a:bodyPr/>
          <a:lstStyle/>
          <a:p>
            <a:r>
              <a:rPr lang="uk-UA" sz="4000" b="1" dirty="0" err="1">
                <a:solidFill>
                  <a:srgbClr val="0070C0"/>
                </a:solidFill>
              </a:rPr>
              <a:t>Чч</a:t>
            </a:r>
            <a:r>
              <a:rPr lang="uk-UA" sz="4000" b="1" dirty="0">
                <a:solidFill>
                  <a:srgbClr val="0070C0"/>
                </a:solidFill>
              </a:rPr>
              <a:t>,чай,чайник,чайний,чашка,чаювати</a:t>
            </a:r>
            <a:r>
              <a:rPr lang="uk-UA" sz="4000" b="1" dirty="0"/>
              <a:t>.</a:t>
            </a:r>
            <a:endParaRPr lang="uk-UA" sz="4000" dirty="0"/>
          </a:p>
          <a:p>
            <a:endParaRPr lang="uk-UA" dirty="0"/>
          </a:p>
        </p:txBody>
      </p:sp>
      <p:pic>
        <p:nvPicPr>
          <p:cNvPr id="1026" name="Picture 2" descr="C:\Users\Administrator\Desktop\front-view-healthy-organic-tea-in-teapo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7859" y="3429000"/>
            <a:ext cx="4793103" cy="30963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10941"/>
            <a:ext cx="7488832" cy="643611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576063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solidFill>
                  <a:srgbClr val="C00000"/>
                </a:solidFill>
              </a:rPr>
              <a:t>Вечірній чай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836712"/>
            <a:ext cx="8136904" cy="5544616"/>
          </a:xfrm>
        </p:spPr>
        <p:txBody>
          <a:bodyPr>
            <a:normAutofit lnSpcReduction="10000"/>
          </a:bodyPr>
          <a:lstStyle/>
          <a:p>
            <a:r>
              <a:rPr lang="uk-UA" dirty="0">
                <a:solidFill>
                  <a:schemeClr val="tx1"/>
                </a:solidFill>
              </a:rPr>
              <a:t>На буфеті у пакеті проживає чай.</a:t>
            </a:r>
          </a:p>
          <a:p>
            <a:r>
              <a:rPr lang="uk-UA" dirty="0">
                <a:solidFill>
                  <a:schemeClr val="tx1"/>
                </a:solidFill>
              </a:rPr>
              <a:t>Він до півнів аж до третіх </a:t>
            </a:r>
          </a:p>
          <a:p>
            <a:r>
              <a:rPr lang="uk-UA" dirty="0">
                <a:solidFill>
                  <a:schemeClr val="tx1"/>
                </a:solidFill>
              </a:rPr>
              <a:t>булька,як ручай.</a:t>
            </a:r>
          </a:p>
          <a:p>
            <a:r>
              <a:rPr lang="uk-UA" dirty="0">
                <a:solidFill>
                  <a:schemeClr val="tx1"/>
                </a:solidFill>
              </a:rPr>
              <a:t>І лепече,і лопоче,заваритись дуже хоче,</a:t>
            </a:r>
          </a:p>
          <a:p>
            <a:r>
              <a:rPr lang="uk-UA" dirty="0">
                <a:solidFill>
                  <a:schemeClr val="tx1"/>
                </a:solidFill>
              </a:rPr>
              <a:t>І пахтить, як мед.</a:t>
            </a:r>
          </a:p>
          <a:p>
            <a:r>
              <a:rPr lang="uk-UA" dirty="0">
                <a:solidFill>
                  <a:schemeClr val="tx1"/>
                </a:solidFill>
              </a:rPr>
              <a:t>А як півень відспіває,чай ображено зітхає</a:t>
            </a:r>
          </a:p>
          <a:p>
            <a:r>
              <a:rPr lang="uk-UA" dirty="0">
                <a:solidFill>
                  <a:schemeClr val="tx1"/>
                </a:solidFill>
              </a:rPr>
              <a:t>І </a:t>
            </a:r>
            <a:r>
              <a:rPr lang="uk-UA" dirty="0" err="1">
                <a:solidFill>
                  <a:schemeClr val="tx1"/>
                </a:solidFill>
              </a:rPr>
              <a:t>верта</a:t>
            </a:r>
            <a:r>
              <a:rPr lang="uk-UA" dirty="0">
                <a:solidFill>
                  <a:schemeClr val="tx1"/>
                </a:solidFill>
              </a:rPr>
              <a:t> в пакет.</a:t>
            </a:r>
          </a:p>
          <a:p>
            <a:r>
              <a:rPr lang="uk-UA" dirty="0">
                <a:solidFill>
                  <a:schemeClr val="tx1"/>
                </a:solidFill>
              </a:rPr>
              <a:t>…А на ранок він лукаво на усіх бурчав</a:t>
            </a:r>
          </a:p>
          <a:p>
            <a:r>
              <a:rPr lang="uk-UA" dirty="0" err="1">
                <a:solidFill>
                  <a:schemeClr val="tx1"/>
                </a:solidFill>
              </a:rPr>
              <a:t>-Пийте</a:t>
            </a:r>
            <a:r>
              <a:rPr lang="uk-UA" dirty="0">
                <a:solidFill>
                  <a:schemeClr val="tx1"/>
                </a:solidFill>
              </a:rPr>
              <a:t> каву, пийте каву,</a:t>
            </a:r>
          </a:p>
          <a:p>
            <a:r>
              <a:rPr lang="uk-UA" dirty="0">
                <a:solidFill>
                  <a:schemeClr val="tx1"/>
                </a:solidFill>
              </a:rPr>
              <a:t>Я-вечірній чай!</a:t>
            </a:r>
          </a:p>
        </p:txBody>
      </p:sp>
      <p:pic>
        <p:nvPicPr>
          <p:cNvPr id="1027" name="Picture 3" descr="C:\Users\Administrator\Desktop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085184"/>
            <a:ext cx="2016224" cy="1691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1800199"/>
          </a:xfrm>
        </p:spPr>
        <p:txBody>
          <a:bodyPr>
            <a:normAutofit fontScale="90000"/>
          </a:bodyPr>
          <a:lstStyle/>
          <a:p>
            <a:br>
              <a:rPr lang="uk-UA" dirty="0"/>
            </a:br>
            <a:br>
              <a:rPr lang="uk-UA" dirty="0"/>
            </a:br>
            <a:r>
              <a:rPr lang="uk-UA" dirty="0"/>
              <a:t> </a:t>
            </a: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r>
              <a:rPr lang="uk-UA" b="1" dirty="0"/>
              <a:t>Спиши, вставляючи пропущені літери.</a:t>
            </a: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32656"/>
            <a:ext cx="8280920" cy="5832648"/>
          </a:xfrm>
        </p:spPr>
        <p:txBody>
          <a:bodyPr>
            <a:normAutofit fontScale="32500" lnSpcReduction="20000"/>
          </a:bodyPr>
          <a:lstStyle/>
          <a:p>
            <a:endParaRPr lang="uk-UA" dirty="0"/>
          </a:p>
          <a:p>
            <a:endParaRPr lang="uk-UA" dirty="0"/>
          </a:p>
          <a:p>
            <a:r>
              <a:rPr lang="uk-UA" dirty="0"/>
              <a:t> 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r>
              <a:rPr lang="uk-UA" sz="17600" dirty="0">
                <a:solidFill>
                  <a:srgbClr val="C00000"/>
                </a:solidFill>
              </a:rPr>
              <a:t>Н.. п..</a:t>
            </a:r>
            <a:r>
              <a:rPr lang="uk-UA" sz="17600" dirty="0" err="1">
                <a:solidFill>
                  <a:srgbClr val="C00000"/>
                </a:solidFill>
              </a:rPr>
              <a:t>вн</a:t>
            </a:r>
            <a:r>
              <a:rPr lang="uk-UA" sz="17600" dirty="0">
                <a:solidFill>
                  <a:srgbClr val="C00000"/>
                </a:solidFill>
              </a:rPr>
              <a:t>..ч.. ..</a:t>
            </a:r>
            <a:r>
              <a:rPr lang="uk-UA" sz="17600" dirty="0" err="1">
                <a:solidFill>
                  <a:srgbClr val="C00000"/>
                </a:solidFill>
              </a:rPr>
              <a:t>фр</a:t>
            </a:r>
            <a:r>
              <a:rPr lang="uk-UA" sz="17600" dirty="0">
                <a:solidFill>
                  <a:srgbClr val="C00000"/>
                </a:solidFill>
              </a:rPr>
              <a:t>..к.., в </a:t>
            </a:r>
            <a:r>
              <a:rPr lang="uk-UA" sz="17600" dirty="0" err="1">
                <a:solidFill>
                  <a:srgbClr val="C00000"/>
                </a:solidFill>
              </a:rPr>
              <a:t>Єг</a:t>
            </a:r>
            <a:r>
              <a:rPr lang="uk-UA" sz="17600" dirty="0">
                <a:solidFill>
                  <a:srgbClr val="C00000"/>
                </a:solidFill>
              </a:rPr>
              <a:t>..</a:t>
            </a:r>
            <a:r>
              <a:rPr lang="uk-UA" sz="17600" dirty="0" err="1">
                <a:solidFill>
                  <a:srgbClr val="C00000"/>
                </a:solidFill>
              </a:rPr>
              <a:t>пт</a:t>
            </a:r>
            <a:r>
              <a:rPr lang="uk-UA" sz="17600" dirty="0">
                <a:solidFill>
                  <a:srgbClr val="C00000"/>
                </a:solidFill>
              </a:rPr>
              <a:t>.., п'ють м..</a:t>
            </a:r>
            <a:r>
              <a:rPr lang="uk-UA" sz="17600" dirty="0" err="1">
                <a:solidFill>
                  <a:srgbClr val="C00000"/>
                </a:solidFill>
              </a:rPr>
              <a:t>цн</a:t>
            </a:r>
            <a:r>
              <a:rPr lang="uk-UA" sz="17600" dirty="0">
                <a:solidFill>
                  <a:srgbClr val="C00000"/>
                </a:solidFill>
              </a:rPr>
              <a:t>..й ч..</a:t>
            </a:r>
            <a:r>
              <a:rPr lang="uk-UA" sz="17600" dirty="0" err="1">
                <a:solidFill>
                  <a:srgbClr val="C00000"/>
                </a:solidFill>
              </a:rPr>
              <a:t>рн</a:t>
            </a:r>
            <a:r>
              <a:rPr lang="uk-UA" sz="17600" dirty="0">
                <a:solidFill>
                  <a:srgbClr val="C00000"/>
                </a:solidFill>
              </a:rPr>
              <a:t>..й ч..й, .. д.. </a:t>
            </a:r>
            <a:r>
              <a:rPr lang="uk-UA" sz="17600" dirty="0" err="1">
                <a:solidFill>
                  <a:srgbClr val="C00000"/>
                </a:solidFill>
              </a:rPr>
              <a:t>нь</a:t>
            </a:r>
            <a:r>
              <a:rPr lang="uk-UA" sz="17600" dirty="0">
                <a:solidFill>
                  <a:srgbClr val="C00000"/>
                </a:solidFill>
              </a:rPr>
              <a:t>..г.. п..д..</a:t>
            </a:r>
            <a:r>
              <a:rPr lang="uk-UA" sz="17600" dirty="0" err="1">
                <a:solidFill>
                  <a:srgbClr val="C00000"/>
                </a:solidFill>
              </a:rPr>
              <a:t>ють</a:t>
            </a:r>
            <a:r>
              <a:rPr lang="uk-UA" sz="17600" dirty="0">
                <a:solidFill>
                  <a:srgbClr val="C00000"/>
                </a:solidFill>
              </a:rPr>
              <a:t> ст..к..н в..д.. .</a:t>
            </a:r>
          </a:p>
        </p:txBody>
      </p:sp>
    </p:spTree>
  </p:cSld>
  <p:clrMapOvr>
    <a:masterClrMapping/>
  </p:clrMapOvr>
  <p:transition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1800199"/>
          </a:xfrm>
        </p:spPr>
        <p:txBody>
          <a:bodyPr>
            <a:normAutofit fontScale="90000"/>
          </a:bodyPr>
          <a:lstStyle/>
          <a:p>
            <a:br>
              <a:rPr lang="uk-UA" dirty="0"/>
            </a:br>
            <a:br>
              <a:rPr lang="uk-UA" dirty="0"/>
            </a:br>
            <a:r>
              <a:rPr lang="uk-UA" dirty="0"/>
              <a:t> </a:t>
            </a: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r>
              <a:rPr lang="uk-UA" b="1" dirty="0"/>
              <a:t>Спиши, вставляючи пропущені літери.</a:t>
            </a: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br>
              <a:rPr lang="uk-UA" dirty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32656"/>
            <a:ext cx="8280920" cy="5832648"/>
          </a:xfrm>
        </p:spPr>
        <p:txBody>
          <a:bodyPr>
            <a:normAutofit fontScale="32500" lnSpcReduction="20000"/>
          </a:bodyPr>
          <a:lstStyle/>
          <a:p>
            <a:endParaRPr lang="uk-UA" dirty="0"/>
          </a:p>
          <a:p>
            <a:endParaRPr lang="uk-UA" dirty="0"/>
          </a:p>
          <a:p>
            <a:r>
              <a:rPr lang="uk-UA" dirty="0"/>
              <a:t> 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r>
              <a:rPr lang="uk-UA" sz="17600" dirty="0">
                <a:solidFill>
                  <a:srgbClr val="C00000"/>
                </a:solidFill>
              </a:rPr>
              <a:t>На півночі Африки, в Єгипті, п'ють міцний чорний чай, і до нього подають стакан води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rgbClr val="C00000"/>
                </a:solidFill>
              </a:rPr>
              <a:t>Спиши,вставляючи слова з довідки: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Наливши у _____чай, англієць спочатку додасть цукор і тільки потім ____. Але чай з ____ п'ють без лимона. Справжній англійський чай п'ють з коне (традиційні булочки) і ______. </a:t>
            </a:r>
          </a:p>
          <a:p>
            <a:r>
              <a:rPr lang="uk-UA" dirty="0"/>
              <a:t>Слова для довідки:чашку,лимон,молоком,</a:t>
            </a:r>
          </a:p>
          <a:p>
            <a:pPr>
              <a:buNone/>
            </a:pPr>
            <a:r>
              <a:rPr lang="uk-UA" dirty="0"/>
              <a:t>    тістечками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rgbClr val="C00000"/>
                </a:solidFill>
              </a:rPr>
              <a:t>Спиши,вставляючи слова з довідки: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Наливши у чашку чай, англієць спочатку додасть цукор і тільки потім лимон . Але чай з молоком п'ють без лимона. Справжній англійський чай п'ють з коне (традиційні булочки) і тістечками.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C00000"/>
                </a:solidFill>
              </a:rPr>
              <a:t>Випиши з тексту іменники з прикметниками,визнач число і рід( у однині)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r>
              <a:rPr lang="uk-UA" sz="2800" dirty="0"/>
              <a:t>Чайна церемонія у </a:t>
            </a:r>
            <a:r>
              <a:rPr lang="uk-UA" sz="2800" dirty="0" err="1"/>
              <a:t>Китаї-</a:t>
            </a:r>
            <a:r>
              <a:rPr lang="uk-UA" sz="2800" dirty="0"/>
              <a:t> це урочиста церемонія. Порожній чайник спочатку нагрівається гарячою водою, потім очищується. Чайне листя бамбуковим совком поміщують у чайник, в який потім додають гарячу воду, щоб розкрилися скручені чайні листки. Менше, ніж через хвилину, першу воду зливають і заливають вдруге. Китайці смакують напій, п'ють чай ковточками з мініатюрних чашок.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432047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solidFill>
                  <a:srgbClr val="FF0000"/>
                </a:solidFill>
              </a:rPr>
              <a:t>Читання для друга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692696"/>
            <a:ext cx="8280920" cy="6048672"/>
          </a:xfrm>
        </p:spPr>
        <p:txBody>
          <a:bodyPr>
            <a:noAutofit/>
          </a:bodyPr>
          <a:lstStyle/>
          <a:p>
            <a:pPr fontAlgn="base"/>
            <a:r>
              <a:rPr lang="ru-RU" sz="2000" dirty="0">
                <a:solidFill>
                  <a:schemeClr val="tx1"/>
                </a:solidFill>
              </a:rPr>
              <a:t>Слово «чай» </a:t>
            </a:r>
            <a:r>
              <a:rPr lang="ru-RU" sz="2000" dirty="0" err="1">
                <a:solidFill>
                  <a:schemeClr val="tx1"/>
                </a:solidFill>
              </a:rPr>
              <a:t>прийшло</a:t>
            </a:r>
            <a:r>
              <a:rPr lang="ru-RU" sz="2000" dirty="0">
                <a:solidFill>
                  <a:schemeClr val="tx1"/>
                </a:solidFill>
              </a:rPr>
              <a:t> до нас </a:t>
            </a:r>
            <a:r>
              <a:rPr lang="ru-RU" sz="2000" dirty="0" err="1">
                <a:solidFill>
                  <a:schemeClr val="tx1"/>
                </a:solidFill>
              </a:rPr>
              <a:t>з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китайської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мови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від</a:t>
            </a:r>
            <a:r>
              <a:rPr lang="ru-RU" sz="2000" dirty="0">
                <a:solidFill>
                  <a:schemeClr val="tx1"/>
                </a:solidFill>
              </a:rPr>
              <a:t> популярного напою, </a:t>
            </a:r>
            <a:r>
              <a:rPr lang="ru-RU" sz="2000" dirty="0" err="1">
                <a:solidFill>
                  <a:schemeClr val="tx1"/>
                </a:solidFill>
              </a:rPr>
              <a:t>який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стародавні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китайці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називали</a:t>
            </a:r>
            <a:r>
              <a:rPr lang="ru-RU" sz="2000" dirty="0">
                <a:solidFill>
                  <a:schemeClr val="tx1"/>
                </a:solidFill>
              </a:rPr>
              <a:t> «</a:t>
            </a:r>
            <a:r>
              <a:rPr lang="ru-RU" sz="2000" dirty="0" err="1">
                <a:solidFill>
                  <a:schemeClr val="tx1"/>
                </a:solidFill>
              </a:rPr>
              <a:t>Тей</a:t>
            </a:r>
            <a:r>
              <a:rPr lang="ru-RU" sz="2000" dirty="0">
                <a:solidFill>
                  <a:schemeClr val="tx1"/>
                </a:solidFill>
              </a:rPr>
              <a:t>». </a:t>
            </a:r>
            <a:endParaRPr lang="uk-UA" sz="2000" dirty="0">
              <a:solidFill>
                <a:schemeClr val="tx1"/>
              </a:solidFill>
            </a:endParaRPr>
          </a:p>
          <a:p>
            <a:pPr fontAlgn="base"/>
            <a:r>
              <a:rPr lang="uk-UA" sz="2000" dirty="0">
                <a:solidFill>
                  <a:schemeClr val="tx1"/>
                </a:solidFill>
              </a:rPr>
              <a:t>Але чай не завжди носив відому нам назву. Китайські філософи у своїх творах називали його «</a:t>
            </a:r>
            <a:r>
              <a:rPr lang="uk-UA" sz="2000" dirty="0" err="1">
                <a:solidFill>
                  <a:schemeClr val="tx1"/>
                </a:solidFill>
              </a:rPr>
              <a:t>тоу</a:t>
            </a:r>
            <a:r>
              <a:rPr lang="uk-UA" sz="2000" dirty="0">
                <a:solidFill>
                  <a:schemeClr val="tx1"/>
                </a:solidFill>
              </a:rPr>
              <a:t>», «</a:t>
            </a:r>
            <a:r>
              <a:rPr lang="uk-UA" sz="2000" dirty="0" err="1">
                <a:solidFill>
                  <a:schemeClr val="tx1"/>
                </a:solidFill>
              </a:rPr>
              <a:t>чун</a:t>
            </a:r>
            <a:r>
              <a:rPr lang="uk-UA" sz="2000" dirty="0">
                <a:solidFill>
                  <a:schemeClr val="tx1"/>
                </a:solidFill>
              </a:rPr>
              <a:t>», «</a:t>
            </a:r>
            <a:r>
              <a:rPr lang="uk-UA" sz="2000" dirty="0" err="1">
                <a:solidFill>
                  <a:schemeClr val="tx1"/>
                </a:solidFill>
              </a:rPr>
              <a:t>тсе</a:t>
            </a:r>
            <a:r>
              <a:rPr lang="uk-UA" sz="2000" dirty="0">
                <a:solidFill>
                  <a:schemeClr val="tx1"/>
                </a:solidFill>
              </a:rPr>
              <a:t>», «</a:t>
            </a:r>
            <a:r>
              <a:rPr lang="uk-UA" sz="2000" dirty="0" err="1">
                <a:solidFill>
                  <a:schemeClr val="tx1"/>
                </a:solidFill>
              </a:rPr>
              <a:t>мінг</a:t>
            </a:r>
            <a:r>
              <a:rPr lang="uk-UA" sz="2000" dirty="0">
                <a:solidFill>
                  <a:schemeClr val="tx1"/>
                </a:solidFill>
              </a:rPr>
              <a:t>». Найчастіше використовували слово «</a:t>
            </a:r>
            <a:r>
              <a:rPr lang="uk-UA" sz="2000" dirty="0" err="1">
                <a:solidFill>
                  <a:schemeClr val="tx1"/>
                </a:solidFill>
              </a:rPr>
              <a:t>ча</a:t>
            </a:r>
            <a:r>
              <a:rPr lang="uk-UA" sz="2000" dirty="0">
                <a:solidFill>
                  <a:schemeClr val="tx1"/>
                </a:solidFill>
              </a:rPr>
              <a:t>», що має переклад «молодий листок».</a:t>
            </a:r>
          </a:p>
          <a:p>
            <a:pPr fontAlgn="base"/>
            <a:r>
              <a:rPr lang="uk-UA" sz="2000" dirty="0">
                <a:solidFill>
                  <a:schemeClr val="tx1"/>
                </a:solidFill>
              </a:rPr>
              <a:t>Незважаючи на те, що «найбільш чайною» країною вважається</a:t>
            </a:r>
          </a:p>
          <a:p>
            <a:pPr fontAlgn="base"/>
            <a:r>
              <a:rPr lang="uk-UA" sz="2000" dirty="0">
                <a:solidFill>
                  <a:schemeClr val="tx1"/>
                </a:solidFill>
              </a:rPr>
              <a:t>Англія, там чай не вирощують. В основному його вирощують в Індії, Шрі-Ланці (Цейлон), Китаї і Японії. Саме ці країни мають найбільші чайні плантації.</a:t>
            </a:r>
          </a:p>
          <a:p>
            <a:r>
              <a:rPr lang="uk-UA" sz="2000" dirty="0">
                <a:solidFill>
                  <a:schemeClr val="tx1"/>
                </a:solidFill>
              </a:rPr>
              <a:t>Любитель чаю рідше стикається із карієсом, оскільки фтор, що міститься в напої, зміцнює зубну емаль, щоб чай допомагав вашим зубам, його треба пити без цукру і не заїдати нічим солодким. 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Чайний</a:t>
            </a:r>
            <a:r>
              <a:rPr lang="ru-RU" sz="2000" dirty="0">
                <a:solidFill>
                  <a:schemeClr val="tx1"/>
                </a:solidFill>
              </a:rPr>
              <a:t> кущ - </a:t>
            </a:r>
            <a:r>
              <a:rPr lang="ru-RU" sz="2000" dirty="0" err="1">
                <a:solidFill>
                  <a:schemeClr val="tx1"/>
                </a:solidFill>
              </a:rPr>
              <a:t>вічнозелена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рослина</a:t>
            </a:r>
            <a:r>
              <a:rPr lang="ru-RU" sz="2000" dirty="0">
                <a:solidFill>
                  <a:schemeClr val="tx1"/>
                </a:solidFill>
              </a:rPr>
              <a:t>. У </a:t>
            </a:r>
            <a:r>
              <a:rPr lang="ru-RU" sz="2000" dirty="0" err="1">
                <a:solidFill>
                  <a:schemeClr val="tx1"/>
                </a:solidFill>
              </a:rPr>
              <a:t>висоту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може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досягати</a:t>
            </a:r>
            <a:r>
              <a:rPr lang="ru-RU" sz="2000" dirty="0">
                <a:solidFill>
                  <a:schemeClr val="tx1"/>
                </a:solidFill>
              </a:rPr>
              <a:t> до 10 м, </a:t>
            </a:r>
            <a:r>
              <a:rPr lang="ru-RU" sz="2000" dirty="0" err="1">
                <a:solidFill>
                  <a:schemeClr val="tx1"/>
                </a:solidFill>
              </a:rPr>
              <a:t>якщо</a:t>
            </a:r>
            <a:r>
              <a:rPr lang="ru-RU" sz="2000" dirty="0">
                <a:solidFill>
                  <a:schemeClr val="tx1"/>
                </a:solidFill>
              </a:rPr>
              <a:t> буде </a:t>
            </a:r>
            <a:r>
              <a:rPr lang="ru-RU" sz="2000" dirty="0" err="1">
                <a:solidFill>
                  <a:schemeClr val="tx1"/>
                </a:solidFill>
              </a:rPr>
              <a:t>рости</a:t>
            </a:r>
            <a:r>
              <a:rPr lang="ru-RU" sz="2000" dirty="0">
                <a:solidFill>
                  <a:schemeClr val="tx1"/>
                </a:solidFill>
              </a:rPr>
              <a:t> в </a:t>
            </a:r>
            <a:r>
              <a:rPr lang="ru-RU" sz="2000" dirty="0" err="1">
                <a:solidFill>
                  <a:schemeClr val="tx1"/>
                </a:solidFill>
              </a:rPr>
              <a:t>дикій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місцевості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Тривалість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життя</a:t>
            </a:r>
            <a:r>
              <a:rPr lang="ru-RU" sz="2000" dirty="0">
                <a:solidFill>
                  <a:schemeClr val="tx1"/>
                </a:solidFill>
              </a:rPr>
              <a:t> чайного куща </a:t>
            </a:r>
            <a:r>
              <a:rPr lang="ru-RU" sz="2000" dirty="0" err="1">
                <a:solidFill>
                  <a:schemeClr val="tx1"/>
                </a:solidFill>
              </a:rPr>
              <a:t>може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становити</a:t>
            </a:r>
            <a:r>
              <a:rPr lang="ru-RU" sz="2000" dirty="0">
                <a:solidFill>
                  <a:schemeClr val="tx1"/>
                </a:solidFill>
              </a:rPr>
              <a:t> 100 </a:t>
            </a:r>
            <a:r>
              <a:rPr lang="ru-RU" sz="2000" dirty="0" err="1">
                <a:solidFill>
                  <a:schemeClr val="tx1"/>
                </a:solidFill>
              </a:rPr>
              <a:t>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більше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років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але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період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його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використання</a:t>
            </a:r>
            <a:r>
              <a:rPr lang="ru-RU" sz="2000" dirty="0">
                <a:solidFill>
                  <a:schemeClr val="tx1"/>
                </a:solidFill>
              </a:rPr>
              <a:t> для </a:t>
            </a:r>
            <a:r>
              <a:rPr lang="ru-RU" sz="2000" dirty="0" err="1">
                <a:solidFill>
                  <a:schemeClr val="tx1"/>
                </a:solidFill>
              </a:rPr>
              <a:t>збору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листя</a:t>
            </a:r>
            <a:r>
              <a:rPr lang="ru-RU" sz="2000" dirty="0">
                <a:solidFill>
                  <a:schemeClr val="tx1"/>
                </a:solidFill>
              </a:rPr>
              <a:t> не </a:t>
            </a:r>
            <a:r>
              <a:rPr lang="ru-RU" sz="2000" dirty="0" err="1">
                <a:solidFill>
                  <a:schemeClr val="tx1"/>
                </a:solidFill>
              </a:rPr>
              <a:t>більше</a:t>
            </a:r>
            <a:r>
              <a:rPr lang="ru-RU" sz="2000" dirty="0">
                <a:solidFill>
                  <a:schemeClr val="tx1"/>
                </a:solidFill>
              </a:rPr>
              <a:t> 50 </a:t>
            </a:r>
            <a:r>
              <a:rPr lang="ru-RU" sz="2000" dirty="0" err="1">
                <a:solidFill>
                  <a:schemeClr val="tx1"/>
                </a:solidFill>
              </a:rPr>
              <a:t>років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  <a:endParaRPr lang="uk-UA" sz="2000" dirty="0">
              <a:solidFill>
                <a:schemeClr val="tx1"/>
              </a:solidFill>
            </a:endParaRPr>
          </a:p>
          <a:p>
            <a:r>
              <a:rPr lang="ru-RU" sz="2000" dirty="0">
                <a:solidFill>
                  <a:schemeClr val="tx1"/>
                </a:solidFill>
              </a:rPr>
              <a:t>За </a:t>
            </a:r>
            <a:r>
              <a:rPr lang="ru-RU" sz="2000" dirty="0" err="1">
                <a:solidFill>
                  <a:schemeClr val="tx1"/>
                </a:solidFill>
              </a:rPr>
              <a:t>допомогою</a:t>
            </a:r>
            <a:r>
              <a:rPr lang="ru-RU" sz="2000" dirty="0">
                <a:solidFill>
                  <a:schemeClr val="tx1"/>
                </a:solidFill>
              </a:rPr>
              <a:t> чаю </a:t>
            </a:r>
            <a:r>
              <a:rPr lang="ru-RU" sz="2000" dirty="0" err="1">
                <a:solidFill>
                  <a:schemeClr val="tx1"/>
                </a:solidFill>
              </a:rPr>
              <a:t>фарбують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тканини</a:t>
            </a:r>
            <a:r>
              <a:rPr lang="ru-RU" sz="2000" dirty="0">
                <a:solidFill>
                  <a:schemeClr val="tx1"/>
                </a:solidFill>
              </a:rPr>
              <a:t> та </a:t>
            </a:r>
            <a:r>
              <a:rPr lang="ru-RU" sz="2000" dirty="0" err="1">
                <a:solidFill>
                  <a:schemeClr val="tx1"/>
                </a:solidFill>
              </a:rPr>
              <a:t>маринують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м'ясо</a:t>
            </a:r>
            <a:r>
              <a:rPr lang="ru-RU" sz="2000" dirty="0">
                <a:solidFill>
                  <a:schemeClr val="tx1"/>
                </a:solidFill>
              </a:rPr>
              <a:t>, чай </a:t>
            </a:r>
            <a:endParaRPr lang="uk-UA" sz="2000" dirty="0">
              <a:solidFill>
                <a:schemeClr val="tx1"/>
              </a:solidFill>
            </a:endParaRPr>
          </a:p>
          <a:p>
            <a:r>
              <a:rPr lang="uk-UA" sz="2000" dirty="0">
                <a:solidFill>
                  <a:schemeClr val="tx1"/>
                </a:solidFill>
              </a:rPr>
              <a:t>використовують в косметології, та як добрива в садівництві, також чай має лікувальні властивості.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080119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C00000"/>
                </a:solidFill>
              </a:rPr>
              <a:t>Користуючись даними,</a:t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>
                <a:solidFill>
                  <a:srgbClr val="C00000"/>
                </a:solidFill>
              </a:rPr>
              <a:t>поданими у тексті,обчисли: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700808"/>
            <a:ext cx="7848872" cy="4608512"/>
          </a:xfrm>
        </p:spPr>
        <p:txBody>
          <a:bodyPr>
            <a:noAutofit/>
          </a:bodyPr>
          <a:lstStyle/>
          <a:p>
            <a:r>
              <a:rPr lang="uk-UA" dirty="0" err="1">
                <a:solidFill>
                  <a:schemeClr val="tx1"/>
                </a:solidFill>
              </a:rPr>
              <a:t>-На</a:t>
            </a:r>
            <a:r>
              <a:rPr lang="uk-UA" dirty="0">
                <a:solidFill>
                  <a:schemeClr val="tx1"/>
                </a:solidFill>
              </a:rPr>
              <a:t> скільки більше років живе чайний кущ,ніж він може бути придатним для збору чайного листа?</a:t>
            </a:r>
          </a:p>
          <a:p>
            <a:r>
              <a:rPr lang="uk-UA" dirty="0" err="1">
                <a:solidFill>
                  <a:schemeClr val="tx1"/>
                </a:solidFill>
              </a:rPr>
              <a:t>-Обчисліть</a:t>
            </a:r>
            <a:r>
              <a:rPr lang="uk-UA" dirty="0">
                <a:solidFill>
                  <a:schemeClr val="tx1"/>
                </a:solidFill>
              </a:rPr>
              <a:t>,на скільки метрів чайний кущ виростає за рік?</a:t>
            </a:r>
          </a:p>
          <a:p>
            <a:r>
              <a:rPr lang="uk-UA" dirty="0" err="1">
                <a:solidFill>
                  <a:schemeClr val="tx1"/>
                </a:solidFill>
              </a:rPr>
              <a:t>-Якої</a:t>
            </a:r>
            <a:r>
              <a:rPr lang="uk-UA" dirty="0">
                <a:solidFill>
                  <a:schemeClr val="tx1"/>
                </a:solidFill>
              </a:rPr>
              <a:t> висоти може сягнути чайний кущ у віці 50 років?</a:t>
            </a:r>
          </a:p>
          <a:p>
            <a:r>
              <a:rPr lang="uk-UA" dirty="0">
                <a:solidFill>
                  <a:schemeClr val="tx1"/>
                </a:solidFill>
              </a:rPr>
              <a:t>                     </a:t>
            </a:r>
            <a:r>
              <a:rPr lang="uk-UA" dirty="0" err="1">
                <a:solidFill>
                  <a:schemeClr val="tx1"/>
                </a:solidFill>
              </a:rPr>
              <a:t>-Скільки</a:t>
            </a:r>
            <a:r>
              <a:rPr lang="uk-UA" dirty="0">
                <a:solidFill>
                  <a:schemeClr val="tx1"/>
                </a:solidFill>
              </a:rPr>
              <a:t> це метрів?</a:t>
            </a:r>
          </a:p>
        </p:txBody>
      </p:sp>
      <p:pic>
        <p:nvPicPr>
          <p:cNvPr id="4" name="Рисунок 3" descr="https://pershyj.com/photos/70/posts/5a33d1e1aebc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941168"/>
            <a:ext cx="2520280" cy="14401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080119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rgbClr val="C00000"/>
                </a:solidFill>
              </a:rPr>
              <a:t>Малювання чаєм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420888"/>
            <a:ext cx="8136904" cy="3744416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3077" name="Picture 5" descr="C:\Users\Administrator\Desktop\День чаю\1677930182_gas-kvas-com-p-prostie-risunki-kofem-dlya-nachinayushchik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7776864" cy="5114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944216"/>
          </a:xfrm>
        </p:spPr>
        <p:txBody>
          <a:bodyPr>
            <a:normAutofit fontScale="90000"/>
          </a:bodyPr>
          <a:lstStyle/>
          <a:p>
            <a:r>
              <a:rPr lang="uk-UA" sz="3600" dirty="0" err="1"/>
              <a:t>-Замість</a:t>
            </a:r>
            <a:r>
              <a:rPr lang="uk-UA" sz="3600" dirty="0"/>
              <a:t> фарби використаємо міцно заварений чай з додаванням приправи </a:t>
            </a:r>
            <a:r>
              <a:rPr lang="uk-UA" sz="3600" dirty="0" err="1"/>
              <a:t>куркуми</a:t>
            </a:r>
            <a:r>
              <a:rPr lang="uk-UA" sz="3600" dirty="0"/>
              <a:t>,або міцної кави.</a:t>
            </a:r>
            <a:br>
              <a:rPr lang="uk-UA" dirty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772816"/>
            <a:ext cx="8136904" cy="4464496"/>
          </a:xfrm>
        </p:spPr>
        <p:txBody>
          <a:bodyPr/>
          <a:lstStyle/>
          <a:p>
            <a:r>
              <a:rPr lang="uk-UA" sz="2800" dirty="0" err="1">
                <a:solidFill>
                  <a:schemeClr val="tx1"/>
                </a:solidFill>
              </a:rPr>
              <a:t>-Для</a:t>
            </a:r>
            <a:r>
              <a:rPr lang="uk-UA" sz="2800" dirty="0">
                <a:solidFill>
                  <a:schemeClr val="tx1"/>
                </a:solidFill>
              </a:rPr>
              <a:t> створення фону </a:t>
            </a:r>
            <a:r>
              <a:rPr lang="uk-UA" sz="2800" dirty="0" err="1">
                <a:solidFill>
                  <a:schemeClr val="tx1"/>
                </a:solidFill>
              </a:rPr>
              <a:t>можно</a:t>
            </a:r>
            <a:r>
              <a:rPr lang="uk-UA" sz="2800" dirty="0">
                <a:solidFill>
                  <a:schemeClr val="tx1"/>
                </a:solidFill>
              </a:rPr>
              <a:t> скористатися технікою </a:t>
            </a:r>
            <a:r>
              <a:rPr lang="uk-UA" sz="2800" dirty="0" err="1">
                <a:solidFill>
                  <a:schemeClr val="tx1"/>
                </a:solidFill>
              </a:rPr>
              <a:t>набризку</a:t>
            </a:r>
            <a:r>
              <a:rPr lang="uk-UA" sz="2800" dirty="0">
                <a:solidFill>
                  <a:schemeClr val="tx1"/>
                </a:solidFill>
              </a:rPr>
              <a:t>, </a:t>
            </a:r>
            <a:r>
              <a:rPr lang="uk-UA" sz="2800" dirty="0" err="1">
                <a:solidFill>
                  <a:schemeClr val="tx1"/>
                </a:solidFill>
              </a:rPr>
              <a:t>плямографії</a:t>
            </a:r>
            <a:r>
              <a:rPr lang="uk-UA" sz="2800" dirty="0">
                <a:solidFill>
                  <a:schemeClr val="tx1"/>
                </a:solidFill>
              </a:rPr>
              <a:t> тощо.</a:t>
            </a:r>
          </a:p>
          <a:p>
            <a:endParaRPr lang="uk-UA" dirty="0"/>
          </a:p>
        </p:txBody>
      </p:sp>
      <p:pic>
        <p:nvPicPr>
          <p:cNvPr id="4098" name="Picture 2" descr="C:\Users\Administrator\Desktop\День чаю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4672" y="2276872"/>
            <a:ext cx="2154945" cy="3168352"/>
          </a:xfrm>
          <a:prstGeom prst="rect">
            <a:avLst/>
          </a:prstGeom>
          <a:noFill/>
        </p:spPr>
      </p:pic>
      <p:pic>
        <p:nvPicPr>
          <p:cNvPr id="4099" name="Picture 3" descr="C:\Users\Administrator\Desktop\День чаю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780928"/>
            <a:ext cx="2543175" cy="1800225"/>
          </a:xfrm>
          <a:prstGeom prst="rect">
            <a:avLst/>
          </a:prstGeom>
          <a:noFill/>
        </p:spPr>
      </p:pic>
      <p:pic>
        <p:nvPicPr>
          <p:cNvPr id="4100" name="Picture 4" descr="C:\Users\Administrator\Desktop\День чаю\images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653136"/>
            <a:ext cx="2619376" cy="1743075"/>
          </a:xfrm>
          <a:prstGeom prst="rect">
            <a:avLst/>
          </a:prstGeom>
          <a:noFill/>
        </p:spPr>
      </p:pic>
      <p:pic>
        <p:nvPicPr>
          <p:cNvPr id="4101" name="Picture 5" descr="C:\Users\Administrator\Desktop\День чаю\images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38660" y="2689474"/>
            <a:ext cx="2657454" cy="35478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864095"/>
          </a:xfrm>
        </p:spPr>
        <p:txBody>
          <a:bodyPr/>
          <a:lstStyle/>
          <a:p>
            <a:r>
              <a:rPr lang="uk-UA" dirty="0">
                <a:solidFill>
                  <a:srgbClr val="C00000"/>
                </a:solidFill>
              </a:rPr>
              <a:t>Гра </a:t>
            </a:r>
            <a:r>
              <a:rPr lang="uk-UA" dirty="0" err="1">
                <a:solidFill>
                  <a:srgbClr val="C00000"/>
                </a:solidFill>
              </a:rPr>
              <a:t>“Чай-чай-виручай”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80728"/>
            <a:ext cx="8208912" cy="5688632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1"/>
                </a:solidFill>
              </a:rPr>
              <a:t>Ведучий у грі доганяє гравця і торканням </a:t>
            </a:r>
            <a:r>
              <a:rPr lang="uk-UA" dirty="0" err="1">
                <a:solidFill>
                  <a:schemeClr val="tx1"/>
                </a:solidFill>
              </a:rPr>
              <a:t>знедвижує</a:t>
            </a:r>
            <a:r>
              <a:rPr lang="uk-UA" dirty="0">
                <a:solidFill>
                  <a:schemeClr val="tx1"/>
                </a:solidFill>
              </a:rPr>
              <a:t> його. </a:t>
            </a:r>
            <a:r>
              <a:rPr lang="uk-UA" dirty="0" err="1">
                <a:solidFill>
                  <a:schemeClr val="tx1"/>
                </a:solidFill>
              </a:rPr>
              <a:t>Знедвижений</a:t>
            </a:r>
            <a:r>
              <a:rPr lang="uk-UA" dirty="0">
                <a:solidFill>
                  <a:schemeClr val="tx1"/>
                </a:solidFill>
              </a:rPr>
              <a:t> гравець вигукує: «Чай-чай-виручай!». Задача інших гравців «розморозити» </a:t>
            </a:r>
            <a:r>
              <a:rPr lang="uk-UA" dirty="0" err="1">
                <a:solidFill>
                  <a:schemeClr val="tx1"/>
                </a:solidFill>
              </a:rPr>
              <a:t>знедвиженого</a:t>
            </a:r>
            <a:r>
              <a:rPr lang="uk-UA" dirty="0">
                <a:solidFill>
                  <a:schemeClr val="tx1"/>
                </a:solidFill>
              </a:rPr>
              <a:t> торканням,або іншим рухом за домовленістю,і,одночасно не дозволити «заморозити» інших гравців. Виграє       ведучий,якому це вдалося.</a:t>
            </a:r>
          </a:p>
          <a:p>
            <a:endParaRPr lang="uk-UA" dirty="0"/>
          </a:p>
        </p:txBody>
      </p:sp>
      <p:pic>
        <p:nvPicPr>
          <p:cNvPr id="5122" name="Picture 2" descr="C:\Users\Administrator\Desktop\гра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4356" y="4869160"/>
            <a:ext cx="2520297" cy="1671067"/>
          </a:xfrm>
          <a:prstGeom prst="rect">
            <a:avLst/>
          </a:prstGeom>
          <a:noFill/>
        </p:spPr>
      </p:pic>
      <p:pic>
        <p:nvPicPr>
          <p:cNvPr id="5123" name="Picture 3" descr="C:\Users\Administrator\Desktop\images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869160"/>
            <a:ext cx="2581275" cy="1771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936103"/>
          </a:xfrm>
        </p:spPr>
        <p:txBody>
          <a:bodyPr/>
          <a:lstStyle/>
          <a:p>
            <a:r>
              <a:rPr lang="uk-UA" dirty="0">
                <a:solidFill>
                  <a:srgbClr val="C00000"/>
                </a:solidFill>
              </a:rPr>
              <a:t>Робота у групах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340768"/>
            <a:ext cx="7776864" cy="4896544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2050" name="Picture 2" descr="C:\Users\Administrator\Desktop\020108w3-af1d-779x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7848872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576063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</a:rPr>
              <a:t>Правила роботи в групі: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1484784"/>
            <a:ext cx="7488832" cy="4536504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3075" name="Picture 3" descr="C:\Users\Administrator\Desktop\unnam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268760"/>
            <a:ext cx="7441976" cy="487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1.jpg"/>
          <p:cNvPicPr>
            <a:picLocks noChangeAspect="1"/>
          </p:cNvPicPr>
          <p:nvPr/>
        </p:nvPicPr>
        <p:blipFill>
          <a:blip r:embed="rId2" cstate="print"/>
          <a:srcRect l="2783" r="6375" b="13131"/>
          <a:stretch>
            <a:fillRect/>
          </a:stretch>
        </p:blipFill>
        <p:spPr>
          <a:xfrm>
            <a:off x="0" y="260648"/>
            <a:ext cx="8712968" cy="623815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18.png"/>
          <p:cNvPicPr>
            <a:picLocks noChangeAspect="1"/>
          </p:cNvPicPr>
          <p:nvPr/>
        </p:nvPicPr>
        <p:blipFill>
          <a:blip r:embed="rId2" cstate="print"/>
          <a:srcRect t="30303" b="25395"/>
          <a:stretch>
            <a:fillRect/>
          </a:stretch>
        </p:blipFill>
        <p:spPr>
          <a:xfrm>
            <a:off x="3995936" y="5445224"/>
            <a:ext cx="2376264" cy="105273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188913"/>
            <a:ext cx="7772400" cy="1223962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solidFill>
                  <a:srgbClr val="C00000"/>
                </a:solidFill>
              </a:rPr>
              <a:t>Математичне чаювання</a:t>
            </a:r>
            <a:br>
              <a:rPr lang="uk-UA" sz="3200" dirty="0">
                <a:solidFill>
                  <a:srgbClr val="C00000"/>
                </a:solidFill>
              </a:rPr>
            </a:br>
            <a:r>
              <a:rPr lang="uk-UA" sz="3200" dirty="0" err="1"/>
              <a:t>-Визначте</a:t>
            </a:r>
            <a:r>
              <a:rPr lang="uk-UA" sz="3200" dirty="0"/>
              <a:t>, з якого чайника у яку чашку налили чай.</a:t>
            </a:r>
          </a:p>
        </p:txBody>
      </p:sp>
      <p:pic>
        <p:nvPicPr>
          <p:cNvPr id="8194" name="Picture 2" descr="C:\Users\Administrator\Desktop\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484784"/>
            <a:ext cx="1944216" cy="1750714"/>
          </a:xfrm>
          <a:prstGeom prst="rect">
            <a:avLst/>
          </a:prstGeom>
          <a:noFill/>
        </p:spPr>
      </p:pic>
      <p:pic>
        <p:nvPicPr>
          <p:cNvPr id="8195" name="Picture 3" descr="C:\Users\Administrator\Desktop\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268760"/>
            <a:ext cx="2357110" cy="1728192"/>
          </a:xfrm>
          <a:prstGeom prst="rect">
            <a:avLst/>
          </a:prstGeom>
          <a:noFill/>
        </p:spPr>
      </p:pic>
      <p:pic>
        <p:nvPicPr>
          <p:cNvPr id="8196" name="Picture 4" descr="C:\Users\Administrator\Desktop\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3140968"/>
            <a:ext cx="2092862" cy="1595283"/>
          </a:xfrm>
          <a:prstGeom prst="rect">
            <a:avLst/>
          </a:prstGeom>
          <a:noFill/>
        </p:spPr>
      </p:pic>
      <p:pic>
        <p:nvPicPr>
          <p:cNvPr id="8197" name="Picture 5" descr="C:\Users\Administrator\Desktop\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852936"/>
            <a:ext cx="1670028" cy="1800200"/>
          </a:xfrm>
          <a:prstGeom prst="rect">
            <a:avLst/>
          </a:prstGeom>
          <a:noFill/>
        </p:spPr>
      </p:pic>
      <p:pic>
        <p:nvPicPr>
          <p:cNvPr id="8198" name="Picture 6" descr="C:\Users\Administrator\Desktop\1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251520" y="4869160"/>
            <a:ext cx="1800200" cy="1469668"/>
          </a:xfrm>
          <a:prstGeom prst="rect">
            <a:avLst/>
          </a:prstGeom>
          <a:noFill/>
        </p:spPr>
      </p:pic>
      <p:pic>
        <p:nvPicPr>
          <p:cNvPr id="8200" name="Picture 8" descr="C:\Users\Administrator\Desktop\9798361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4941168"/>
            <a:ext cx="2088232" cy="1460117"/>
          </a:xfrm>
          <a:prstGeom prst="rect">
            <a:avLst/>
          </a:prstGeom>
          <a:noFill/>
        </p:spPr>
      </p:pic>
      <p:pic>
        <p:nvPicPr>
          <p:cNvPr id="8201" name="Picture 9" descr="C:\Users\Administrator\Desktop\2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39952" y="2708920"/>
            <a:ext cx="1656184" cy="1081784"/>
          </a:xfrm>
          <a:prstGeom prst="rect">
            <a:avLst/>
          </a:prstGeom>
          <a:noFill/>
        </p:spPr>
      </p:pic>
      <p:pic>
        <p:nvPicPr>
          <p:cNvPr id="8203" name="Picture 11" descr="C:\Users\Administrator\Desktop\20.jpg"/>
          <p:cNvPicPr>
            <a:picLocks noChangeAspect="1" noChangeArrowheads="1"/>
          </p:cNvPicPr>
          <p:nvPr/>
        </p:nvPicPr>
        <p:blipFill>
          <a:blip r:embed="rId10" cstate="print"/>
          <a:srcRect t="12411" r="4348" b="17262"/>
          <a:stretch>
            <a:fillRect/>
          </a:stretch>
        </p:blipFill>
        <p:spPr bwMode="auto">
          <a:xfrm>
            <a:off x="4211960" y="4005064"/>
            <a:ext cx="1584176" cy="1224136"/>
          </a:xfrm>
          <a:prstGeom prst="rect">
            <a:avLst/>
          </a:prstGeom>
          <a:noFill/>
        </p:spPr>
      </p:pic>
      <p:pic>
        <p:nvPicPr>
          <p:cNvPr id="8204" name="Picture 12" descr="C:\Users\Administrator\Desktop\17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83968" y="1556792"/>
            <a:ext cx="1296144" cy="910541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899592" y="2060848"/>
            <a:ext cx="885179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240+60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55576" y="5445224"/>
            <a:ext cx="957313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800-360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827584" y="3789040"/>
            <a:ext cx="840295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458-58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308304" y="3861048"/>
            <a:ext cx="1002197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340+290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380312" y="2276872"/>
            <a:ext cx="957313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250-196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308304" y="5517232"/>
            <a:ext cx="1002197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674+134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716016" y="4437112"/>
            <a:ext cx="53572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300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716016" y="2996952"/>
            <a:ext cx="53572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400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644008" y="1844824"/>
            <a:ext cx="53572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630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788024" y="5733256"/>
            <a:ext cx="53572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dirty="0"/>
              <a:t>440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864095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Розв’яжи задачу: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764704"/>
            <a:ext cx="8640960" cy="4824536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«</a:t>
            </a:r>
            <a:r>
              <a:rPr lang="uk-UA" dirty="0" err="1">
                <a:solidFill>
                  <a:schemeClr val="tx1"/>
                </a:solidFill>
              </a:rPr>
              <a:t>Мукачевську</a:t>
            </a:r>
            <a:r>
              <a:rPr lang="uk-UA" dirty="0">
                <a:solidFill>
                  <a:schemeClr val="tx1"/>
                </a:solidFill>
              </a:rPr>
              <a:t> чайну плантацію, що на Закарпатті, відвідало за травень-місяць 230 туристів з України, із </a:t>
            </a:r>
            <a:r>
              <a:rPr lang="uk-UA" dirty="0" err="1">
                <a:solidFill>
                  <a:schemeClr val="tx1"/>
                </a:solidFill>
              </a:rPr>
              <a:t>Польщі-</a:t>
            </a:r>
            <a:r>
              <a:rPr lang="uk-UA" dirty="0">
                <a:solidFill>
                  <a:schemeClr val="tx1"/>
                </a:solidFill>
              </a:rPr>
              <a:t> на 70 менше, ніж з України,а з </a:t>
            </a:r>
            <a:r>
              <a:rPr lang="uk-UA" dirty="0" err="1">
                <a:solidFill>
                  <a:schemeClr val="tx1"/>
                </a:solidFill>
              </a:rPr>
              <a:t>Грузії-</a:t>
            </a:r>
            <a:r>
              <a:rPr lang="uk-UA" dirty="0">
                <a:solidFill>
                  <a:schemeClr val="tx1"/>
                </a:solidFill>
              </a:rPr>
              <a:t> у 3 рази менше, ніж з України та Польщі разом. Скільки туристів з Грузії відвідало чайну плантацію?»</a:t>
            </a:r>
          </a:p>
          <a:p>
            <a:endParaRPr lang="uk-UA" dirty="0"/>
          </a:p>
        </p:txBody>
      </p:sp>
      <p:pic>
        <p:nvPicPr>
          <p:cNvPr id="12290" name="Picture 2" descr="Щороку чайна плантація під Мукачевом зменшується (ФОТО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789040"/>
            <a:ext cx="4431744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-171400"/>
            <a:ext cx="7772400" cy="936103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Розв’яжи задачу: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620688"/>
            <a:ext cx="9144000" cy="4104456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«Для чайної </a:t>
            </a:r>
            <a:r>
              <a:rPr lang="uk-UA" dirty="0" err="1">
                <a:solidFill>
                  <a:schemeClr val="tx1"/>
                </a:solidFill>
              </a:rPr>
              <a:t>агросадиби</a:t>
            </a:r>
            <a:r>
              <a:rPr lang="uk-UA" dirty="0">
                <a:solidFill>
                  <a:schemeClr val="tx1"/>
                </a:solidFill>
              </a:rPr>
              <a:t> виписали з </a:t>
            </a:r>
            <a:r>
              <a:rPr lang="uk-UA" dirty="0" err="1">
                <a:solidFill>
                  <a:schemeClr val="tx1"/>
                </a:solidFill>
              </a:rPr>
              <a:t>Турції</a:t>
            </a:r>
            <a:r>
              <a:rPr lang="uk-UA" dirty="0">
                <a:solidFill>
                  <a:schemeClr val="tx1"/>
                </a:solidFill>
              </a:rPr>
              <a:t> 600 насінин елітного сорту,а з американського розсадника «Камелія </a:t>
            </a:r>
            <a:r>
              <a:rPr lang="uk-UA" dirty="0" err="1">
                <a:solidFill>
                  <a:schemeClr val="tx1"/>
                </a:solidFill>
              </a:rPr>
              <a:t>Форест»-</a:t>
            </a:r>
            <a:r>
              <a:rPr lang="uk-UA" dirty="0">
                <a:solidFill>
                  <a:schemeClr val="tx1"/>
                </a:solidFill>
              </a:rPr>
              <a:t> у 2 рази менше. Проросла у нашому кліматі третина від посіяного чаю. Скільки паростків проросло?»</a:t>
            </a:r>
          </a:p>
          <a:p>
            <a:endParaRPr lang="uk-UA" dirty="0"/>
          </a:p>
        </p:txBody>
      </p:sp>
      <p:pic>
        <p:nvPicPr>
          <p:cNvPr id="11268" name="Picture 4" descr="Що таке чайні флеші і тіпси - Baocha інтернет-магазин справжнього чаю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284984"/>
            <a:ext cx="5143500" cy="3429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936103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Розв’яжи задачу: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908720"/>
            <a:ext cx="8784976" cy="3793976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«Активісти-селекціонери зрізали по 50 гілочок з чайних кущів 5 різних сортів чаю для живцювання. У них прижилося 200 живців. На скільки більше гілочок зрізали,ніж прижилося?»</a:t>
            </a:r>
          </a:p>
          <a:p>
            <a:endParaRPr lang="uk-UA" dirty="0"/>
          </a:p>
        </p:txBody>
      </p:sp>
      <p:pic>
        <p:nvPicPr>
          <p:cNvPr id="10242" name="Picture 2" descr="Чайные флеши и типсы - что это такое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924944"/>
            <a:ext cx="5064563" cy="3798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504055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rgbClr val="FF0000"/>
                </a:solidFill>
              </a:rPr>
              <a:t>Чайна лабораторія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1556792"/>
            <a:ext cx="7416824" cy="4752528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6148" name="Picture 4" descr="C:\Users\Administrator\Desktop\673635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96752"/>
            <a:ext cx="6552728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260648"/>
            <a:ext cx="7488832" cy="864096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Завдання 1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908720"/>
            <a:ext cx="8568952" cy="5328592"/>
          </a:xfrm>
        </p:spPr>
        <p:txBody>
          <a:bodyPr>
            <a:normAutofit fontScale="25000" lnSpcReduction="20000"/>
          </a:bodyPr>
          <a:lstStyle/>
          <a:p>
            <a:endParaRPr lang="uk-UA" sz="8000" dirty="0"/>
          </a:p>
          <a:p>
            <a:pPr lvl="0"/>
            <a:r>
              <a:rPr lang="uk-UA" sz="8000" dirty="0">
                <a:solidFill>
                  <a:schemeClr val="tx1"/>
                </a:solidFill>
              </a:rPr>
              <a:t>Знайдіть і п</a:t>
            </a:r>
            <a:r>
              <a:rPr lang="ru-RU" sz="8000" dirty="0" err="1">
                <a:solidFill>
                  <a:schemeClr val="tx1"/>
                </a:solidFill>
              </a:rPr>
              <a:t>рочитайте</a:t>
            </a:r>
            <a:r>
              <a:rPr lang="ru-RU" sz="8000" dirty="0">
                <a:solidFill>
                  <a:schemeClr val="tx1"/>
                </a:solidFill>
              </a:rPr>
              <a:t> </a:t>
            </a:r>
            <a:r>
              <a:rPr lang="ru-RU" sz="8000" dirty="0" err="1">
                <a:solidFill>
                  <a:schemeClr val="tx1"/>
                </a:solidFill>
              </a:rPr>
              <a:t>інформацію</a:t>
            </a:r>
            <a:r>
              <a:rPr lang="ru-RU" sz="8000" dirty="0">
                <a:solidFill>
                  <a:schemeClr val="tx1"/>
                </a:solidFill>
              </a:rPr>
              <a:t> на </a:t>
            </a:r>
            <a:r>
              <a:rPr lang="ru-RU" sz="8000" dirty="0" err="1">
                <a:solidFill>
                  <a:schemeClr val="tx1"/>
                </a:solidFill>
              </a:rPr>
              <a:t>упаковці</a:t>
            </a:r>
            <a:r>
              <a:rPr lang="uk-UA" sz="8000" dirty="0">
                <a:solidFill>
                  <a:schemeClr val="tx1"/>
                </a:solidFill>
              </a:rPr>
              <a:t>, спираючись на опорну інструкцію.</a:t>
            </a:r>
          </a:p>
          <a:p>
            <a:pPr lvl="0"/>
            <a:r>
              <a:rPr lang="ru-RU" sz="8000" dirty="0">
                <a:solidFill>
                  <a:schemeClr val="tx1"/>
                </a:solidFill>
              </a:rPr>
              <a:t>Презентуйте </a:t>
            </a:r>
            <a:r>
              <a:rPr lang="ru-RU" sz="8000" dirty="0" err="1">
                <a:solidFill>
                  <a:schemeClr val="tx1"/>
                </a:solidFill>
              </a:rPr>
              <a:t>своє</a:t>
            </a:r>
            <a:r>
              <a:rPr lang="ru-RU" sz="8000" dirty="0">
                <a:solidFill>
                  <a:schemeClr val="tx1"/>
                </a:solidFill>
              </a:rPr>
              <a:t> </a:t>
            </a:r>
            <a:r>
              <a:rPr lang="ru-RU" sz="8000" dirty="0" err="1">
                <a:solidFill>
                  <a:schemeClr val="tx1"/>
                </a:solidFill>
              </a:rPr>
              <a:t>дослідження</a:t>
            </a:r>
            <a:r>
              <a:rPr lang="ru-RU" sz="8000" dirty="0">
                <a:solidFill>
                  <a:schemeClr val="tx1"/>
                </a:solidFill>
              </a:rPr>
              <a:t>.</a:t>
            </a:r>
            <a:endParaRPr lang="uk-UA" sz="8000" dirty="0">
              <a:solidFill>
                <a:schemeClr val="tx1"/>
              </a:solidFill>
            </a:endParaRPr>
          </a:p>
          <a:p>
            <a:r>
              <a:rPr lang="ru-RU" sz="8000" b="1" i="1" dirty="0">
                <a:solidFill>
                  <a:schemeClr val="tx1"/>
                </a:solidFill>
              </a:rPr>
              <a:t>На </a:t>
            </a:r>
            <a:r>
              <a:rPr lang="ru-RU" sz="8000" b="1" i="1" dirty="0" err="1">
                <a:solidFill>
                  <a:schemeClr val="tx1"/>
                </a:solidFill>
              </a:rPr>
              <a:t>упаковці</a:t>
            </a:r>
            <a:r>
              <a:rPr lang="ru-RU" sz="8000" b="1" i="1" dirty="0">
                <a:solidFill>
                  <a:schemeClr val="tx1"/>
                </a:solidFill>
              </a:rPr>
              <a:t> чаю </a:t>
            </a:r>
            <a:r>
              <a:rPr lang="ru-RU" sz="8000" b="1" i="1" dirty="0" err="1">
                <a:solidFill>
                  <a:schemeClr val="tx1"/>
                </a:solidFill>
              </a:rPr>
              <a:t>прописують</a:t>
            </a:r>
            <a:r>
              <a:rPr lang="ru-RU" sz="8000" b="1" i="1" dirty="0">
                <a:solidFill>
                  <a:schemeClr val="tx1"/>
                </a:solidFill>
              </a:rPr>
              <a:t>:</a:t>
            </a:r>
            <a:endParaRPr lang="uk-UA" sz="8000" b="1" i="1" dirty="0">
              <a:solidFill>
                <a:schemeClr val="tx1"/>
              </a:solidFill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назву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та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колекцію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uk-UA" sz="8000" dirty="0">
              <a:ea typeface="Times New Roman"/>
              <a:cs typeface="Times New Roman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склад -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якщо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чай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добавками -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пишеться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повний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перелік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інгредієнтів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uk-UA" sz="8000" dirty="0">
              <a:ea typeface="Times New Roman"/>
              <a:cs typeface="Times New Roman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сорт;</a:t>
            </a:r>
            <a:endParaRPr lang="uk-UA" sz="8000" dirty="0">
              <a:ea typeface="Times New Roman"/>
              <a:cs typeface="Times New Roman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термін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придатності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uk-UA" sz="8000" dirty="0">
              <a:ea typeface="Times New Roman"/>
              <a:cs typeface="Times New Roman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умови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зберігання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-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короткі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рекомендації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по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зберіганню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відкритої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пачки чаю;</a:t>
            </a:r>
            <a:endParaRPr lang="uk-UA" sz="8000" dirty="0">
              <a:ea typeface="Times New Roman"/>
              <a:cs typeface="Times New Roman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дата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виготовлення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та номер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партії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uk-UA" sz="8000" dirty="0">
              <a:ea typeface="Times New Roman"/>
              <a:cs typeface="Times New Roman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виробник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і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місце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фасування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uk-UA" sz="8000" dirty="0">
              <a:ea typeface="Times New Roman"/>
              <a:cs typeface="Times New Roman"/>
            </a:endParaRPr>
          </a:p>
          <a:p>
            <a:pPr lvl="0" algn="l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маса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8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нетто,вартість</a:t>
            </a:r>
            <a:r>
              <a:rPr lang="ru-RU" sz="8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uk-UA" sz="8000" dirty="0">
              <a:ea typeface="Times New Roman"/>
              <a:cs typeface="Times New Roman"/>
            </a:endParaRPr>
          </a:p>
          <a:p>
            <a:endParaRPr lang="uk-UA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936103"/>
          </a:xfrm>
        </p:spPr>
        <p:txBody>
          <a:bodyPr/>
          <a:lstStyle/>
          <a:p>
            <a:r>
              <a:rPr lang="uk-UA" dirty="0"/>
              <a:t>Завдання 2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908720"/>
            <a:ext cx="7272808" cy="4010000"/>
          </a:xfrm>
        </p:spPr>
        <p:txBody>
          <a:bodyPr>
            <a:noAutofit/>
          </a:bodyPr>
          <a:lstStyle/>
          <a:p>
            <a:r>
              <a:rPr lang="uk-UA" sz="2000" dirty="0">
                <a:solidFill>
                  <a:schemeClr val="tx1"/>
                </a:solidFill>
              </a:rPr>
              <a:t>Визначити вид чаю.</a:t>
            </a:r>
          </a:p>
          <a:p>
            <a:pPr lvl="0"/>
            <a:r>
              <a:rPr lang="ru-RU" sz="2800" dirty="0" err="1">
                <a:solidFill>
                  <a:schemeClr val="tx1"/>
                </a:solidFill>
              </a:rPr>
              <a:t>Дослідіть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чаї</a:t>
            </a:r>
            <a:r>
              <a:rPr lang="ru-RU" sz="2800" dirty="0">
                <a:solidFill>
                  <a:schemeClr val="tx1"/>
                </a:solidFill>
              </a:rPr>
              <a:t> за </a:t>
            </a:r>
            <a:r>
              <a:rPr lang="ru-RU" sz="2800" dirty="0" err="1">
                <a:solidFill>
                  <a:schemeClr val="tx1"/>
                </a:solidFill>
              </a:rPr>
              <a:t>кольором</a:t>
            </a:r>
            <a:r>
              <a:rPr lang="ru-RU" sz="2800" dirty="0">
                <a:solidFill>
                  <a:schemeClr val="tx1"/>
                </a:solidFill>
              </a:rPr>
              <a:t>, смаком, запахом, формою </a:t>
            </a:r>
            <a:r>
              <a:rPr lang="ru-RU" sz="2800" dirty="0" err="1">
                <a:solidFill>
                  <a:schemeClr val="tx1"/>
                </a:solidFill>
              </a:rPr>
              <a:t>ча</a:t>
            </a:r>
            <a:r>
              <a:rPr lang="uk-UA" sz="2800" dirty="0" err="1">
                <a:solidFill>
                  <a:schemeClr val="tx1"/>
                </a:solidFill>
              </a:rPr>
              <a:t>їнок</a:t>
            </a:r>
            <a:r>
              <a:rPr lang="ru-RU" sz="2800" dirty="0">
                <a:solidFill>
                  <a:schemeClr val="tx1"/>
                </a:solidFill>
              </a:rPr>
              <a:t>. </a:t>
            </a:r>
            <a:r>
              <a:rPr lang="ru-RU" sz="2800" dirty="0" err="1">
                <a:solidFill>
                  <a:schemeClr val="tx1"/>
                </a:solidFill>
              </a:rPr>
              <a:t>Свої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дослідження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занесіть</a:t>
            </a:r>
            <a:r>
              <a:rPr lang="ru-RU" sz="2800" dirty="0">
                <a:solidFill>
                  <a:schemeClr val="tx1"/>
                </a:solidFill>
              </a:rPr>
              <a:t> до </a:t>
            </a:r>
            <a:r>
              <a:rPr lang="ru-RU" sz="2800" dirty="0" err="1">
                <a:solidFill>
                  <a:schemeClr val="tx1"/>
                </a:solidFill>
              </a:rPr>
              <a:t>таблиці</a:t>
            </a:r>
            <a:r>
              <a:rPr lang="ru-RU" sz="2800" dirty="0">
                <a:solidFill>
                  <a:schemeClr val="tx1"/>
                </a:solidFill>
              </a:rPr>
              <a:t>.</a:t>
            </a:r>
            <a:endParaRPr lang="uk-UA" sz="2800" dirty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ru-RU" sz="2800" dirty="0" err="1">
                <a:solidFill>
                  <a:schemeClr val="tx1"/>
                </a:solidFill>
              </a:rPr>
              <a:t>Колір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сухої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речовини</a:t>
            </a:r>
            <a:endParaRPr lang="uk-UA" sz="2800" dirty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ru-RU" sz="2800" dirty="0" err="1">
                <a:solidFill>
                  <a:schemeClr val="tx1"/>
                </a:solidFill>
              </a:rPr>
              <a:t>Колір</a:t>
            </a:r>
            <a:r>
              <a:rPr lang="ru-RU" sz="2800" dirty="0">
                <a:solidFill>
                  <a:schemeClr val="tx1"/>
                </a:solidFill>
              </a:rPr>
              <a:t> напою</a:t>
            </a:r>
            <a:endParaRPr lang="uk-UA" sz="2800" dirty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</a:rPr>
              <a:t> Смак</a:t>
            </a:r>
            <a:endParaRPr lang="uk-UA" sz="2800" dirty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</a:rPr>
              <a:t> Запах </a:t>
            </a:r>
            <a:endParaRPr lang="uk-UA" sz="2800" dirty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ru-RU" sz="2800" dirty="0">
                <a:solidFill>
                  <a:schemeClr val="tx1"/>
                </a:solidFill>
              </a:rPr>
              <a:t> Форма </a:t>
            </a:r>
            <a:r>
              <a:rPr lang="ru-RU" sz="2800" dirty="0" err="1">
                <a:solidFill>
                  <a:schemeClr val="tx1"/>
                </a:solidFill>
              </a:rPr>
              <a:t>чаїнок</a:t>
            </a:r>
            <a:endParaRPr lang="uk-UA" sz="2800" dirty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ru-RU" sz="2800" dirty="0" err="1">
                <a:solidFill>
                  <a:schemeClr val="tx1"/>
                </a:solidFill>
              </a:rPr>
              <a:t>Наявність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домішок</a:t>
            </a:r>
            <a:endParaRPr lang="uk-UA" sz="2800" dirty="0">
              <a:solidFill>
                <a:schemeClr val="tx1"/>
              </a:solidFill>
            </a:endParaRPr>
          </a:p>
          <a:p>
            <a:endParaRPr lang="uk-UA" sz="1100" dirty="0">
              <a:solidFill>
                <a:schemeClr val="tx1"/>
              </a:solidFill>
            </a:endParaRPr>
          </a:p>
          <a:p>
            <a:endParaRPr lang="uk-UA" sz="11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lide-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8694" y="495599"/>
            <a:ext cx="7623746" cy="5706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Чашки с горячим чае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04664"/>
            <a:ext cx="6469566" cy="6264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360039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556792"/>
            <a:ext cx="6400800" cy="4082008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7170" name="Picture 2" descr="C:\Users\Administrator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4176" y="404664"/>
            <a:ext cx="6844208" cy="55504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792088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Відповідна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поведінка</a:t>
            </a:r>
            <a:r>
              <a:rPr lang="ru-RU" b="1" dirty="0">
                <a:solidFill>
                  <a:srgbClr val="FF0000"/>
                </a:solidFill>
              </a:rPr>
              <a:t> за столом</a:t>
            </a:r>
            <a:br>
              <a:rPr lang="ru-RU" b="1" dirty="0">
                <a:solidFill>
                  <a:srgbClr val="FF0000"/>
                </a:solidFill>
              </a:rPr>
            </a:b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340768"/>
            <a:ext cx="7992888" cy="4968552"/>
          </a:xfrm>
        </p:spPr>
        <p:txBody>
          <a:bodyPr>
            <a:normAutofit fontScale="40000" lnSpcReduction="20000"/>
          </a:bodyPr>
          <a:lstStyle/>
          <a:p>
            <a:endParaRPr lang="ru-RU" sz="3400" b="1" dirty="0">
              <a:solidFill>
                <a:schemeClr val="tx1"/>
              </a:solidFill>
            </a:endParaRPr>
          </a:p>
          <a:p>
            <a:pPr algn="l"/>
            <a:r>
              <a:rPr lang="ru-RU" sz="5900" dirty="0">
                <a:solidFill>
                  <a:schemeClr val="tx1"/>
                </a:solidFill>
              </a:rPr>
              <a:t>-Категорично заборонено: </a:t>
            </a:r>
            <a:r>
              <a:rPr lang="ru-RU" sz="5900" dirty="0" err="1">
                <a:solidFill>
                  <a:schemeClr val="tx1"/>
                </a:solidFill>
              </a:rPr>
              <a:t>плямкати</a:t>
            </a:r>
            <a:r>
              <a:rPr lang="ru-RU" sz="5900" dirty="0">
                <a:solidFill>
                  <a:schemeClr val="tx1"/>
                </a:solidFill>
              </a:rPr>
              <a:t>, </a:t>
            </a:r>
            <a:r>
              <a:rPr lang="ru-RU" sz="5900" dirty="0" err="1">
                <a:solidFill>
                  <a:schemeClr val="tx1"/>
                </a:solidFill>
              </a:rPr>
              <a:t>накладати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занадто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великі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порції</a:t>
            </a:r>
            <a:r>
              <a:rPr lang="ru-RU" sz="5900" dirty="0">
                <a:solidFill>
                  <a:schemeClr val="tx1"/>
                </a:solidFill>
              </a:rPr>
              <a:t> на </a:t>
            </a:r>
            <a:r>
              <a:rPr lang="ru-RU" sz="5900" dirty="0" err="1">
                <a:solidFill>
                  <a:schemeClr val="tx1"/>
                </a:solidFill>
              </a:rPr>
              <a:t>тарілку</a:t>
            </a:r>
            <a:r>
              <a:rPr lang="ru-RU" sz="5900" dirty="0">
                <a:solidFill>
                  <a:schemeClr val="tx1"/>
                </a:solidFill>
              </a:rPr>
              <a:t>, </a:t>
            </a:r>
            <a:r>
              <a:rPr lang="ru-RU" sz="5900" dirty="0" err="1">
                <a:solidFill>
                  <a:schemeClr val="tx1"/>
                </a:solidFill>
              </a:rPr>
              <a:t>настромлювати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великі</a:t>
            </a:r>
            <a:r>
              <a:rPr lang="ru-RU" sz="5900" dirty="0">
                <a:solidFill>
                  <a:schemeClr val="tx1"/>
                </a:solidFill>
              </a:rPr>
              <a:t> шматки на </a:t>
            </a:r>
            <a:r>
              <a:rPr lang="ru-RU" sz="5900" dirty="0" err="1">
                <a:solidFill>
                  <a:schemeClr val="tx1"/>
                </a:solidFill>
              </a:rPr>
              <a:t>виделку</a:t>
            </a:r>
            <a:r>
              <a:rPr lang="ru-RU" sz="5900" dirty="0">
                <a:solidFill>
                  <a:schemeClr val="tx1"/>
                </a:solidFill>
              </a:rPr>
              <a:t>, </a:t>
            </a:r>
            <a:r>
              <a:rPr lang="ru-RU" sz="5900" dirty="0" err="1">
                <a:solidFill>
                  <a:schemeClr val="tx1"/>
                </a:solidFill>
              </a:rPr>
              <a:t>утримувати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на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своїй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тарілці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безлад</a:t>
            </a:r>
            <a:r>
              <a:rPr lang="ru-RU" sz="5900" dirty="0">
                <a:solidFill>
                  <a:schemeClr val="tx1"/>
                </a:solidFill>
              </a:rPr>
              <a:t>, </a:t>
            </a:r>
            <a:r>
              <a:rPr lang="ru-RU" sz="5900" dirty="0" err="1">
                <a:solidFill>
                  <a:schemeClr val="tx1"/>
                </a:solidFill>
              </a:rPr>
              <a:t>говорити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з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повним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ротом</a:t>
            </a:r>
            <a:r>
              <a:rPr lang="ru-RU" sz="5900" dirty="0">
                <a:solidFill>
                  <a:schemeClr val="tx1"/>
                </a:solidFill>
              </a:rPr>
              <a:t>, </a:t>
            </a:r>
            <a:r>
              <a:rPr lang="ru-RU" sz="5900" dirty="0" err="1">
                <a:solidFill>
                  <a:schemeClr val="tx1"/>
                </a:solidFill>
              </a:rPr>
              <a:t>їсти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занадто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швидко</a:t>
            </a:r>
            <a:r>
              <a:rPr lang="ru-RU" sz="5900" dirty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ru-RU" sz="5900" dirty="0">
                <a:solidFill>
                  <a:schemeClr val="tx1"/>
                </a:solidFill>
              </a:rPr>
              <a:t>-На </a:t>
            </a:r>
            <a:r>
              <a:rPr lang="ru-RU" sz="5900" dirty="0" err="1">
                <a:solidFill>
                  <a:schemeClr val="tx1"/>
                </a:solidFill>
              </a:rPr>
              <a:t>кріслі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потрібно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сидіти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спокійно</a:t>
            </a:r>
            <a:r>
              <a:rPr lang="ru-RU" sz="5900" dirty="0">
                <a:solidFill>
                  <a:schemeClr val="tx1"/>
                </a:solidFill>
              </a:rPr>
              <a:t> та прямо.</a:t>
            </a:r>
          </a:p>
          <a:p>
            <a:pPr algn="l"/>
            <a:r>
              <a:rPr lang="ru-RU" sz="5900" dirty="0">
                <a:solidFill>
                  <a:schemeClr val="tx1"/>
                </a:solidFill>
              </a:rPr>
              <a:t>-Руки </a:t>
            </a:r>
            <a:r>
              <a:rPr lang="ru-RU" sz="5900" dirty="0" err="1">
                <a:solidFill>
                  <a:schemeClr val="tx1"/>
                </a:solidFill>
              </a:rPr>
              <a:t>завжди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тримати</a:t>
            </a:r>
            <a:r>
              <a:rPr lang="ru-RU" sz="5900" dirty="0">
                <a:solidFill>
                  <a:schemeClr val="tx1"/>
                </a:solidFill>
              </a:rPr>
              <a:t> на </a:t>
            </a:r>
            <a:r>
              <a:rPr lang="ru-RU" sz="5900" dirty="0" err="1">
                <a:solidFill>
                  <a:schemeClr val="tx1"/>
                </a:solidFill>
              </a:rPr>
              <a:t>столі</a:t>
            </a:r>
            <a:r>
              <a:rPr lang="ru-RU" sz="5900" dirty="0">
                <a:solidFill>
                  <a:schemeClr val="tx1"/>
                </a:solidFill>
              </a:rPr>
              <a:t>, а не </a:t>
            </a:r>
            <a:r>
              <a:rPr lang="ru-RU" sz="5900" dirty="0" err="1">
                <a:solidFill>
                  <a:schemeClr val="tx1"/>
                </a:solidFill>
              </a:rPr>
              <a:t>під</a:t>
            </a:r>
            <a:r>
              <a:rPr lang="ru-RU" sz="5900" dirty="0">
                <a:solidFill>
                  <a:schemeClr val="tx1"/>
                </a:solidFill>
              </a:rPr>
              <a:t> ним. </a:t>
            </a:r>
            <a:r>
              <a:rPr lang="ru-RU" sz="5900" dirty="0" err="1">
                <a:solidFill>
                  <a:schemeClr val="tx1"/>
                </a:solidFill>
              </a:rPr>
              <a:t>Однак</a:t>
            </a:r>
            <a:r>
              <a:rPr lang="ru-RU" sz="5900" dirty="0">
                <a:solidFill>
                  <a:schemeClr val="tx1"/>
                </a:solidFill>
              </a:rPr>
              <a:t>, </a:t>
            </a:r>
            <a:r>
              <a:rPr lang="ru-RU" sz="5900" dirty="0" err="1">
                <a:solidFill>
                  <a:schemeClr val="tx1"/>
                </a:solidFill>
              </a:rPr>
              <a:t>слід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пам’ятати</a:t>
            </a:r>
            <a:r>
              <a:rPr lang="ru-RU" sz="5900" dirty="0">
                <a:solidFill>
                  <a:schemeClr val="tx1"/>
                </a:solidFill>
              </a:rPr>
              <a:t>, </a:t>
            </a:r>
            <a:r>
              <a:rPr lang="ru-RU" sz="5900" dirty="0" err="1">
                <a:solidFill>
                  <a:schemeClr val="tx1"/>
                </a:solidFill>
              </a:rPr>
              <a:t>що</a:t>
            </a:r>
            <a:r>
              <a:rPr lang="ru-RU" sz="5900" dirty="0">
                <a:solidFill>
                  <a:schemeClr val="tx1"/>
                </a:solidFill>
              </a:rPr>
              <a:t> не </a:t>
            </a:r>
            <a:r>
              <a:rPr lang="ru-RU" sz="5900" dirty="0" err="1">
                <a:solidFill>
                  <a:schemeClr val="tx1"/>
                </a:solidFill>
              </a:rPr>
              <a:t>можна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опирати</a:t>
            </a:r>
            <a:r>
              <a:rPr lang="ru-RU" sz="5900" dirty="0">
                <a:solidFill>
                  <a:schemeClr val="tx1"/>
                </a:solidFill>
              </a:rPr>
              <a:t> на </a:t>
            </a:r>
            <a:r>
              <a:rPr lang="ru-RU" sz="5900" dirty="0" err="1">
                <a:solidFill>
                  <a:schemeClr val="tx1"/>
                </a:solidFill>
              </a:rPr>
              <a:t>стіл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лікті</a:t>
            </a:r>
            <a:r>
              <a:rPr lang="ru-RU" sz="5900" dirty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ru-RU" sz="5900" dirty="0">
                <a:solidFill>
                  <a:schemeClr val="tx1"/>
                </a:solidFill>
              </a:rPr>
              <a:t>-Не </a:t>
            </a:r>
            <a:r>
              <a:rPr lang="ru-RU" sz="5900" dirty="0" err="1">
                <a:solidFill>
                  <a:schemeClr val="tx1"/>
                </a:solidFill>
              </a:rPr>
              <a:t>можна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гратися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столовими</a:t>
            </a:r>
            <a:r>
              <a:rPr lang="ru-RU" sz="5900" dirty="0">
                <a:solidFill>
                  <a:schemeClr val="tx1"/>
                </a:solidFill>
              </a:rPr>
              <a:t> приборами.</a:t>
            </a:r>
          </a:p>
          <a:p>
            <a:pPr algn="l"/>
            <a:r>
              <a:rPr lang="ru-RU" sz="5900" dirty="0">
                <a:solidFill>
                  <a:schemeClr val="tx1"/>
                </a:solidFill>
              </a:rPr>
              <a:t>-Не </a:t>
            </a:r>
            <a:r>
              <a:rPr lang="ru-RU" sz="5900" dirty="0" err="1">
                <a:solidFill>
                  <a:schemeClr val="tx1"/>
                </a:solidFill>
              </a:rPr>
              <a:t>можна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бубніти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пальцями</a:t>
            </a:r>
            <a:r>
              <a:rPr lang="ru-RU" sz="5900" dirty="0">
                <a:solidFill>
                  <a:schemeClr val="tx1"/>
                </a:solidFill>
              </a:rPr>
              <a:t> об край стола.</a:t>
            </a:r>
          </a:p>
          <a:p>
            <a:pPr algn="l"/>
            <a:r>
              <a:rPr lang="ru-RU" sz="5900" dirty="0">
                <a:solidFill>
                  <a:schemeClr val="tx1"/>
                </a:solidFill>
              </a:rPr>
              <a:t>-Не </a:t>
            </a:r>
            <a:r>
              <a:rPr lang="ru-RU" sz="5900" dirty="0" err="1">
                <a:solidFill>
                  <a:schemeClr val="tx1"/>
                </a:solidFill>
              </a:rPr>
              <a:t>схрещуйте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під</a:t>
            </a:r>
            <a:r>
              <a:rPr lang="ru-RU" sz="5900" dirty="0">
                <a:solidFill>
                  <a:schemeClr val="tx1"/>
                </a:solidFill>
              </a:rPr>
              <a:t> столом ноги, </a:t>
            </a:r>
            <a:r>
              <a:rPr lang="ru-RU" sz="5900" dirty="0" err="1">
                <a:solidFill>
                  <a:schemeClr val="tx1"/>
                </a:solidFill>
              </a:rPr>
              <a:t>обидві</a:t>
            </a:r>
            <a:r>
              <a:rPr lang="ru-RU" sz="5900" dirty="0">
                <a:solidFill>
                  <a:schemeClr val="tx1"/>
                </a:solidFill>
              </a:rPr>
              <a:t> стопи </a:t>
            </a:r>
            <a:r>
              <a:rPr lang="ru-RU" sz="5900" dirty="0" err="1">
                <a:solidFill>
                  <a:schemeClr val="tx1"/>
                </a:solidFill>
              </a:rPr>
              <a:t>мають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спокійно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стояти</a:t>
            </a:r>
            <a:r>
              <a:rPr lang="ru-RU" sz="5900" dirty="0">
                <a:solidFill>
                  <a:schemeClr val="tx1"/>
                </a:solidFill>
              </a:rPr>
              <a:t> на </a:t>
            </a:r>
            <a:r>
              <a:rPr lang="ru-RU" sz="5900" dirty="0" err="1">
                <a:solidFill>
                  <a:schemeClr val="tx1"/>
                </a:solidFill>
              </a:rPr>
              <a:t>підлозі</a:t>
            </a:r>
            <a:r>
              <a:rPr lang="ru-RU" sz="5900" dirty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ru-RU" sz="5900" dirty="0">
                <a:solidFill>
                  <a:schemeClr val="tx1"/>
                </a:solidFill>
              </a:rPr>
              <a:t>-У </a:t>
            </a:r>
            <a:r>
              <a:rPr lang="ru-RU" sz="5900" dirty="0" err="1">
                <a:solidFill>
                  <a:schemeClr val="tx1"/>
                </a:solidFill>
              </a:rPr>
              <a:t>жодному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разі</a:t>
            </a:r>
            <a:r>
              <a:rPr lang="ru-RU" sz="5900" dirty="0">
                <a:solidFill>
                  <a:schemeClr val="tx1"/>
                </a:solidFill>
              </a:rPr>
              <a:t> не </a:t>
            </a:r>
            <a:r>
              <a:rPr lang="ru-RU" sz="5900" dirty="0" err="1">
                <a:solidFill>
                  <a:schemeClr val="tx1"/>
                </a:solidFill>
              </a:rPr>
              <a:t>можна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знімати</a:t>
            </a:r>
            <a:r>
              <a:rPr lang="ru-RU" sz="5900" dirty="0">
                <a:solidFill>
                  <a:schemeClr val="tx1"/>
                </a:solidFill>
              </a:rPr>
              <a:t> </a:t>
            </a:r>
            <a:r>
              <a:rPr lang="ru-RU" sz="5900" dirty="0" err="1">
                <a:solidFill>
                  <a:schemeClr val="tx1"/>
                </a:solidFill>
              </a:rPr>
              <a:t>під</a:t>
            </a:r>
            <a:r>
              <a:rPr lang="ru-RU" sz="5900" dirty="0">
                <a:solidFill>
                  <a:schemeClr val="tx1"/>
                </a:solidFill>
              </a:rPr>
              <a:t> столом </a:t>
            </a:r>
            <a:r>
              <a:rPr lang="ru-RU" sz="5900" dirty="0" err="1">
                <a:solidFill>
                  <a:schemeClr val="tx1"/>
                </a:solidFill>
              </a:rPr>
              <a:t>взуття</a:t>
            </a:r>
            <a:r>
              <a:rPr lang="ru-RU" sz="5900" dirty="0">
                <a:solidFill>
                  <a:schemeClr val="tx1"/>
                </a:solidFill>
              </a:rPr>
              <a:t>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7" y="836712"/>
            <a:ext cx="7776864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395536" y="2650707"/>
            <a:ext cx="84249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36035AB-7C74-44D5-B21C-5ABE812B5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320040"/>
            <a:ext cx="6696744" cy="62179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1721</TotalTime>
  <Words>1221</Words>
  <Application>Microsoft Office PowerPoint</Application>
  <PresentationFormat>Екран (4:3)</PresentationFormat>
  <Paragraphs>140</Paragraphs>
  <Slides>42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42</vt:i4>
      </vt:variant>
    </vt:vector>
  </HeadingPairs>
  <TitlesOfParts>
    <vt:vector size="47" baseType="lpstr">
      <vt:lpstr>Arial</vt:lpstr>
      <vt:lpstr>Calibri</vt:lpstr>
      <vt:lpstr>Times New Roman</vt:lpstr>
      <vt:lpstr>Wingdings</vt:lpstr>
      <vt:lpstr>Тема Office</vt:lpstr>
      <vt:lpstr>День чаю</vt:lpstr>
      <vt:lpstr>Презентація PowerPoint</vt:lpstr>
      <vt:lpstr>Презентація PowerPoint</vt:lpstr>
      <vt:lpstr>Дракон у Китаї символізує королівську владу, мудрість, силу, багатство та процвітання. </vt:lpstr>
      <vt:lpstr>Презентація PowerPoint</vt:lpstr>
      <vt:lpstr>Загадкова скринька</vt:lpstr>
      <vt:lpstr>Чай</vt:lpstr>
      <vt:lpstr>Презентація PowerPoint</vt:lpstr>
      <vt:lpstr>Презентація PowerPoint</vt:lpstr>
      <vt:lpstr>Роз’єднай слова та відгадай загадку.</vt:lpstr>
      <vt:lpstr>Вивчи напам’ять:</vt:lpstr>
      <vt:lpstr>Презентація PowerPoint</vt:lpstr>
      <vt:lpstr>На уроці ми надзвиЧАЙно:</vt:lpstr>
      <vt:lpstr>Запишіть слова каліграфічно. Розберіть  слова за будовою. Чи можна їх назвати спорідненими? Які?Чому?  </vt:lpstr>
      <vt:lpstr>Презентація PowerPoint</vt:lpstr>
      <vt:lpstr>Вечірній чай</vt:lpstr>
      <vt:lpstr>       Спиши, вставляючи пропущені літери.       </vt:lpstr>
      <vt:lpstr>       Спиши, вставляючи пропущені літери.       </vt:lpstr>
      <vt:lpstr>Спиши,вставляючи слова з довідки:</vt:lpstr>
      <vt:lpstr>Спиши,вставляючи слова з довідки:</vt:lpstr>
      <vt:lpstr>Випиши з тексту іменники з прикметниками,визнач число і рід( у однині) </vt:lpstr>
      <vt:lpstr>Читання для друга</vt:lpstr>
      <vt:lpstr>Користуючись даними, поданими у тексті,обчисли:</vt:lpstr>
      <vt:lpstr>Малювання чаєм</vt:lpstr>
      <vt:lpstr>-Замість фарби використаємо міцно заварений чай з додаванням приправи куркуми,або міцної кави. </vt:lpstr>
      <vt:lpstr>Гра “Чай-чай-виручай”</vt:lpstr>
      <vt:lpstr>Робота у групах</vt:lpstr>
      <vt:lpstr>Правила роботи в групі:</vt:lpstr>
      <vt:lpstr>Презентація PowerPoint</vt:lpstr>
      <vt:lpstr>Математичне чаювання -Визначте, з якого чайника у яку чашку налили чай.</vt:lpstr>
      <vt:lpstr>Розв’яжи задачу:</vt:lpstr>
      <vt:lpstr>Розв’яжи задачу:</vt:lpstr>
      <vt:lpstr>Розв’яжи задачу:</vt:lpstr>
      <vt:lpstr>Чайна лабораторія</vt:lpstr>
      <vt:lpstr>Завдання 1</vt:lpstr>
      <vt:lpstr>Завдання 2</vt:lpstr>
      <vt:lpstr>Презентація PowerPoint</vt:lpstr>
      <vt:lpstr>Презентація PowerPoint</vt:lpstr>
      <vt:lpstr>Презентація PowerPoint</vt:lpstr>
      <vt:lpstr>Відповідна поведінка за столом </vt:lpstr>
      <vt:lpstr>Презентація PowerPoint</vt:lpstr>
      <vt:lpstr>Презентація PowerPoint</vt:lpstr>
    </vt:vector>
  </TitlesOfParts>
  <Company>UkraineHouse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Administrator</dc:creator>
  <cp:lastModifiedBy>Скиба Світлана Олександрівна</cp:lastModifiedBy>
  <cp:revision>96</cp:revision>
  <dcterms:created xsi:type="dcterms:W3CDTF">2024-02-20T10:51:03Z</dcterms:created>
  <dcterms:modified xsi:type="dcterms:W3CDTF">2024-03-27T10:14:08Z</dcterms:modified>
</cp:coreProperties>
</file>