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71" r:id="rId7"/>
    <p:sldId id="272" r:id="rId8"/>
    <p:sldId id="273" r:id="rId9"/>
    <p:sldId id="262" r:id="rId10"/>
    <p:sldId id="275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4" r:id="rId19"/>
    <p:sldId id="270" r:id="rId2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5825"/>
    <a:srgbClr val="F08714"/>
    <a:srgbClr val="3F4E2C"/>
    <a:srgbClr val="5469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09" autoAdjust="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EFCB2E43-70AA-48E3-9318-051CF33FFC15}" type="datetimeFigureOut">
              <a:rPr lang="uk-UA" smtClean="0"/>
              <a:pPr/>
              <a:t>19.09.2023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E723204-8A88-4418-8354-0D726A98562E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620688"/>
            <a:ext cx="5434944" cy="2448272"/>
          </a:xfrm>
        </p:spPr>
        <p:txBody>
          <a:bodyPr>
            <a:normAutofit/>
          </a:bodyPr>
          <a:lstStyle/>
          <a:p>
            <a:r>
              <a:rPr lang="uk-UA" dirty="0" smtClean="0">
                <a:ln>
                  <a:solidFill>
                    <a:schemeClr val="bg1"/>
                  </a:solidFill>
                </a:ln>
                <a:solidFill>
                  <a:srgbClr val="F08714"/>
                </a:solidFill>
              </a:rPr>
              <a:t>Міфи Давньої Греції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005064"/>
            <a:ext cx="4320480" cy="2232248"/>
          </a:xfrm>
        </p:spPr>
        <p:txBody>
          <a:bodyPr>
            <a:normAutofit/>
          </a:bodyPr>
          <a:lstStyle/>
          <a:p>
            <a:pPr algn="l"/>
            <a:r>
              <a:rPr lang="uk-UA" sz="4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“ПОВАЛЕНИЙ ФАЕТОН”</a:t>
            </a:r>
            <a:endParaRPr lang="uk-UA" sz="4000" b="1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HOME\Desktop\Снимо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88800">
            <a:off x="718306" y="700206"/>
            <a:ext cx="2005315" cy="2627933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780928"/>
            <a:ext cx="2523488" cy="3609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04664"/>
            <a:ext cx="8568952" cy="612068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dirty="0" smtClean="0"/>
              <a:t>Мандруючи стежками міфів, ми опинились 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у </a:t>
            </a:r>
            <a:r>
              <a:rPr lang="uk-UA" b="1" dirty="0" smtClean="0"/>
              <a:t>Давній Греції</a:t>
            </a:r>
            <a:r>
              <a:rPr lang="uk-UA" dirty="0" smtClean="0"/>
              <a:t>. 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sz="2400" dirty="0" smtClean="0"/>
          </a:p>
          <a:p>
            <a:pPr algn="ctr">
              <a:buNone/>
            </a:pPr>
            <a:r>
              <a:rPr lang="uk-UA" b="1" dirty="0" smtClean="0"/>
              <a:t>Давньогрецькі міфи </a:t>
            </a:r>
            <a:r>
              <a:rPr lang="uk-UA" dirty="0" smtClean="0"/>
              <a:t>вражають 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силою </a:t>
            </a:r>
            <a:r>
              <a:rPr lang="uk-UA" dirty="0" smtClean="0"/>
              <a:t>фантазії і величчю думки.</a:t>
            </a:r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12776"/>
            <a:ext cx="532859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476672"/>
            <a:ext cx="8183880" cy="5472608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Міф — наслідок колективної творчості народу.</a:t>
            </a:r>
          </a:p>
          <a:p>
            <a:pPr algn="ctr"/>
            <a:endParaRPr lang="uk-UA" b="1" dirty="0" smtClean="0"/>
          </a:p>
          <a:p>
            <a:pPr algn="ctr"/>
            <a:endParaRPr lang="uk-UA" b="1" dirty="0" smtClean="0"/>
          </a:p>
          <a:p>
            <a:pPr algn="ctr">
              <a:buNone/>
            </a:pPr>
            <a:endParaRPr lang="uk-UA" b="1" dirty="0" smtClean="0"/>
          </a:p>
          <a:p>
            <a:endParaRPr lang="uk-UA" dirty="0" smtClean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915816" y="1700808"/>
            <a:ext cx="3419475" cy="439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620688"/>
            <a:ext cx="8136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Міф відрізняємо від дитячої казки. </a:t>
            </a:r>
            <a:endParaRPr lang="uk-UA" sz="28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32921" y="1412776"/>
            <a:ext cx="3418815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7" name="Прямоугольник 6"/>
          <p:cNvSpPr/>
          <p:nvPr/>
        </p:nvSpPr>
        <p:spPr>
          <a:xfrm>
            <a:off x="4283968" y="2060848"/>
            <a:ext cx="43204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Бо він не призначався для дітей, і в його правдивість вірили </a:t>
            </a:r>
          </a:p>
          <a:p>
            <a:r>
              <a:rPr lang="uk-UA" sz="2400" b="1" dirty="0" smtClean="0"/>
              <a:t>як ті, хто його переказував, </a:t>
            </a:r>
          </a:p>
          <a:p>
            <a:r>
              <a:rPr lang="uk-UA" sz="2400" b="1" dirty="0" smtClean="0"/>
              <a:t>так і ті, хто слухав переказ. </a:t>
            </a:r>
            <a:endParaRPr lang="uk-UA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683568" y="1772816"/>
            <a:ext cx="2880320" cy="3926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548680"/>
            <a:ext cx="77048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Міф відрізняємо </a:t>
            </a:r>
            <a:r>
              <a:rPr lang="uk-UA" sz="28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й від </a:t>
            </a:r>
            <a:r>
              <a:rPr lang="uk-UA" sz="2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історичного </a:t>
            </a:r>
            <a:r>
              <a:rPr lang="uk-UA" sz="2800" b="1" dirty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оповідання.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2348880"/>
            <a:ext cx="4572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/>
              <a:t>В нашій сучасній мові міф - щось недійсне, неправдоподібне, нереальне, вигадане, таке, чого не було в історичній дійсності.</a:t>
            </a:r>
            <a:endParaRPr lang="uk-UA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476672"/>
            <a:ext cx="8291264" cy="42416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Чи знаєш ти?</a:t>
            </a:r>
          </a:p>
          <a:p>
            <a:pPr>
              <a:buNone/>
            </a:pPr>
            <a:r>
              <a:rPr lang="uk-UA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	</a:t>
            </a:r>
            <a:r>
              <a:rPr lang="uk-UA" sz="2400" b="1" i="1" u="sng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Почет</a:t>
            </a:r>
            <a:r>
              <a:rPr lang="uk-UA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 - </a:t>
            </a:r>
            <a:r>
              <a:rPr lang="uk-UA" sz="2400" dirty="0" smtClean="0"/>
              <a:t>люди, </a:t>
            </a:r>
            <a:r>
              <a:rPr lang="uk-UA" sz="2400" dirty="0" smtClean="0"/>
              <a:t>що супроводжують </a:t>
            </a:r>
            <a:r>
              <a:rPr lang="uk-UA" sz="2400" dirty="0" smtClean="0"/>
              <a:t>високопоставлену</a:t>
            </a:r>
            <a:r>
              <a:rPr lang="uk-UA" sz="2400" dirty="0" smtClean="0"/>
              <a:t> </a:t>
            </a:r>
            <a:r>
              <a:rPr lang="uk-UA" sz="2400" dirty="0" smtClean="0"/>
              <a:t>особу</a:t>
            </a:r>
          </a:p>
          <a:p>
            <a:pPr>
              <a:buNone/>
            </a:pPr>
            <a:r>
              <a:rPr lang="uk-UA" sz="2400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	</a:t>
            </a:r>
            <a:r>
              <a:rPr lang="uk-UA" sz="2400" b="1" i="1" u="sng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Зеніт </a:t>
            </a:r>
            <a:r>
              <a:rPr lang="uk-UA" sz="2400" b="1" i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-</a:t>
            </a:r>
            <a:r>
              <a:rPr lang="uk-UA" sz="2400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 </a:t>
            </a:r>
            <a:r>
              <a:rPr lang="uk-UA" sz="2400" dirty="0" smtClean="0"/>
              <a:t>найвища точка небесної сфери над головою спостерігача</a:t>
            </a:r>
          </a:p>
          <a:p>
            <a:pPr>
              <a:buNone/>
            </a:pPr>
            <a:r>
              <a:rPr lang="uk-UA" sz="2400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	</a:t>
            </a:r>
            <a:r>
              <a:rPr lang="uk-UA" sz="2400" b="1" i="1" u="sng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Трон</a:t>
            </a:r>
            <a:r>
              <a:rPr lang="uk-UA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 - </a:t>
            </a:r>
            <a:r>
              <a:rPr lang="uk-UA" sz="2400" dirty="0" smtClean="0"/>
              <a:t>багато оздоблене крісло на спеціальному підвищенні</a:t>
            </a:r>
          </a:p>
          <a:p>
            <a:pPr>
              <a:buNone/>
            </a:pPr>
            <a:r>
              <a:rPr lang="uk-UA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	</a:t>
            </a:r>
            <a:r>
              <a:rPr lang="uk-UA" sz="2400" b="1" i="1" u="sng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Колісниця </a:t>
            </a:r>
            <a:r>
              <a:rPr lang="uk-UA" sz="24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</a:rPr>
              <a:t>- </a:t>
            </a:r>
            <a:r>
              <a:rPr lang="uk-UA" sz="2400" dirty="0" smtClean="0"/>
              <a:t>візок як засіб пересування богів</a:t>
            </a:r>
            <a:endParaRPr lang="uk-UA" sz="2400" b="1" dirty="0">
              <a:ln>
                <a:solidFill>
                  <a:schemeClr val="bg1">
                    <a:lumMod val="85000"/>
                  </a:schemeClr>
                </a:solidFill>
              </a:ln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077072"/>
            <a:ext cx="1656184" cy="2287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365104"/>
            <a:ext cx="3050654" cy="1731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764704"/>
            <a:ext cx="8183880" cy="792088"/>
          </a:xfrm>
        </p:spPr>
        <p:txBody>
          <a:bodyPr/>
          <a:lstStyle/>
          <a:p>
            <a:pPr algn="ctr">
              <a:buNone/>
            </a:pP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Поясни значення</a:t>
            </a:r>
            <a:endParaRPr lang="uk-UA" sz="3200" b="1" dirty="0" smtClean="0">
              <a:ln>
                <a:solidFill>
                  <a:schemeClr val="bg1">
                    <a:lumMod val="85000"/>
                  </a:schemeClr>
                </a:solidFill>
              </a:ln>
              <a:solidFill>
                <a:srgbClr val="F08714"/>
              </a:solidFill>
            </a:endParaRPr>
          </a:p>
          <a:p>
            <a:pPr>
              <a:buNone/>
            </a:pPr>
            <a:endParaRPr lang="uk-UA" b="1" dirty="0" smtClean="0"/>
          </a:p>
          <a:p>
            <a:pPr>
              <a:buNone/>
            </a:pPr>
            <a:endParaRPr lang="uk-UA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47864" y="1700808"/>
            <a:ext cx="3510136" cy="2749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 smtClean="0"/>
              <a:t>століття</a:t>
            </a:r>
          </a:p>
          <a:p>
            <a:pPr>
              <a:buNone/>
            </a:pPr>
            <a:r>
              <a:rPr lang="uk-UA" sz="2800" b="1" dirty="0" smtClean="0"/>
              <a:t>всесвіт</a:t>
            </a:r>
          </a:p>
          <a:p>
            <a:pPr>
              <a:buNone/>
            </a:pPr>
            <a:r>
              <a:rPr lang="uk-UA" sz="2800" b="1" dirty="0" smtClean="0"/>
              <a:t>додолу</a:t>
            </a:r>
          </a:p>
          <a:p>
            <a:pPr>
              <a:buNone/>
            </a:pPr>
            <a:r>
              <a:rPr lang="uk-UA" sz="2800" b="1" dirty="0" smtClean="0"/>
              <a:t>підземелля</a:t>
            </a:r>
          </a:p>
          <a:p>
            <a:pPr>
              <a:buNone/>
            </a:pPr>
            <a:r>
              <a:rPr lang="uk-UA" sz="2800" b="1" dirty="0" smtClean="0"/>
              <a:t>всевидячий</a:t>
            </a:r>
          </a:p>
          <a:p>
            <a:pPr>
              <a:buNone/>
            </a:pPr>
            <a:r>
              <a:rPr lang="uk-UA" sz="2800" b="1" dirty="0" smtClean="0"/>
              <a:t>благати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5508104" y="4725144"/>
            <a:ext cx="3205336" cy="171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581128"/>
            <a:ext cx="280035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772816"/>
            <a:ext cx="1856082" cy="1470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Блог вчителя математики Галини Михайлівни Дудар: Задачки на НСД і НСК - для  житт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548680"/>
            <a:ext cx="1540768" cy="1396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909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08714"/>
                </a:solidFill>
              </a:rPr>
              <a:t>Вчимося читати</a:t>
            </a:r>
          </a:p>
          <a:p>
            <a:pPr algn="ctr">
              <a:buNone/>
            </a:pPr>
            <a:endParaRPr lang="uk-UA" sz="1400" b="1" dirty="0" smtClean="0">
              <a:ln>
                <a:solidFill>
                  <a:schemeClr val="bg1">
                    <a:lumMod val="85000"/>
                  </a:schemeClr>
                </a:solidFill>
              </a:ln>
              <a:solidFill>
                <a:srgbClr val="F08714"/>
              </a:solidFill>
            </a:endParaRPr>
          </a:p>
          <a:p>
            <a:pPr algn="ctr">
              <a:buNone/>
            </a:pPr>
            <a:r>
              <a:rPr lang="uk-UA" sz="3200" dirty="0" smtClean="0"/>
              <a:t>проміння</a:t>
            </a:r>
          </a:p>
          <a:p>
            <a:pPr algn="ctr">
              <a:buNone/>
            </a:pPr>
            <a:r>
              <a:rPr lang="uk-UA" sz="3200" dirty="0" smtClean="0"/>
              <a:t>Скорпіон</a:t>
            </a:r>
          </a:p>
          <a:p>
            <a:pPr algn="ctr">
              <a:buNone/>
            </a:pPr>
            <a:r>
              <a:rPr lang="uk-UA" sz="3200" dirty="0" smtClean="0"/>
              <a:t>з’являється</a:t>
            </a:r>
          </a:p>
          <a:p>
            <a:pPr algn="ctr">
              <a:buNone/>
            </a:pPr>
            <a:r>
              <a:rPr lang="uk-UA" sz="3200" dirty="0" smtClean="0"/>
              <a:t>прокидається</a:t>
            </a:r>
          </a:p>
          <a:p>
            <a:pPr algn="ctr">
              <a:buNone/>
            </a:pPr>
            <a:r>
              <a:rPr lang="uk-UA" sz="3200" dirty="0" smtClean="0"/>
              <a:t>найпохмуріші</a:t>
            </a:r>
            <a:endParaRPr lang="uk-UA" sz="3200" dirty="0" smtClean="0"/>
          </a:p>
          <a:p>
            <a:pPr algn="ctr">
              <a:buNone/>
            </a:pPr>
            <a:r>
              <a:rPr lang="uk-UA" sz="3200" dirty="0" smtClean="0"/>
              <a:t>найпотаємніше</a:t>
            </a:r>
          </a:p>
          <a:p>
            <a:pPr algn="ctr">
              <a:buNone/>
            </a:pPr>
            <a:r>
              <a:rPr lang="uk-UA" sz="3200" dirty="0" smtClean="0"/>
              <a:t>заприсягнувся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21837" t="7812" r="25007" b="11864"/>
          <a:stretch>
            <a:fillRect/>
          </a:stretch>
        </p:blipFill>
        <p:spPr bwMode="auto">
          <a:xfrm rot="16200000">
            <a:off x="6897368" y="4271984"/>
            <a:ext cx="1491464" cy="2253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39552" y="1268761"/>
            <a:ext cx="230425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37808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225825"/>
                </a:solidFill>
                <a:effectLst/>
              </a:rPr>
              <a:t>Геліос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 — </a:t>
            </a:r>
            <a:r>
              <a:rPr lang="uk-UA" dirty="0" smtClean="0">
                <a:solidFill>
                  <a:srgbClr val="225825"/>
                </a:solidFill>
                <a:effectLst/>
              </a:rPr>
              <a:t>бог Сонця</a:t>
            </a:r>
            <a:endParaRPr lang="uk-UA" dirty="0">
              <a:solidFill>
                <a:srgbClr val="225825"/>
              </a:solidFill>
              <a:effectLst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620688"/>
            <a:ext cx="4497288" cy="454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404664"/>
            <a:ext cx="2844944" cy="86409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600" b="1" dirty="0" smtClean="0">
                <a:solidFill>
                  <a:srgbClr val="225825"/>
                </a:solidFill>
              </a:rPr>
              <a:t>	</a:t>
            </a:r>
            <a:r>
              <a:rPr lang="uk-UA" sz="3200" b="1" dirty="0" smtClean="0">
                <a:solidFill>
                  <a:srgbClr val="225825"/>
                </a:solidFill>
              </a:rPr>
              <a:t>Деметра</a:t>
            </a:r>
            <a:endParaRPr lang="uk-UA" sz="3200" b="1" dirty="0">
              <a:solidFill>
                <a:srgbClr val="225825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l="13122" r="8094"/>
          <a:stretch>
            <a:fillRect/>
          </a:stretch>
        </p:blipFill>
        <p:spPr bwMode="auto">
          <a:xfrm>
            <a:off x="611560" y="1196752"/>
            <a:ext cx="2808312" cy="3670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052736"/>
            <a:ext cx="2628559" cy="3096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5652120" y="404664"/>
            <a:ext cx="29523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3200" b="1" dirty="0" smtClean="0">
                <a:solidFill>
                  <a:srgbClr val="225825"/>
                </a:solidFill>
              </a:rPr>
              <a:t>Персефона</a:t>
            </a:r>
            <a:endParaRPr lang="uk-UA" sz="3200" b="1" dirty="0">
              <a:solidFill>
                <a:srgbClr val="225825"/>
              </a:solidFill>
            </a:endParaRPr>
          </a:p>
        </p:txBody>
      </p:sp>
      <p:sp>
        <p:nvSpPr>
          <p:cNvPr id="31749" name="AutoShape 5" descr="Аид (бог) - изображения, история, Древняя Греция, царство мертвых, описание  - 24СМ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3175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717032"/>
            <a:ext cx="2925324" cy="2852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3419872" y="2780928"/>
            <a:ext cx="2304256" cy="100811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marL="265176" marR="0" lvl="0" indent="-265176" algn="ctr" defTabSz="914400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25825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Аїд</a:t>
            </a:r>
            <a:endParaRPr kumimoji="0" lang="uk-UA" sz="3200" b="1" i="0" u="none" strike="noStrike" kern="1200" cap="none" spc="0" normalizeH="0" baseline="0" noProof="0" dirty="0">
              <a:ln>
                <a:noFill/>
              </a:ln>
              <a:solidFill>
                <a:srgbClr val="22582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9658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225825"/>
                </a:solidFill>
                <a:effectLst/>
              </a:rPr>
              <a:t>Посейдон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 — </a:t>
            </a:r>
            <a:r>
              <a:rPr lang="uk-UA" dirty="0" smtClean="0">
                <a:solidFill>
                  <a:srgbClr val="225825"/>
                </a:solidFill>
                <a:effectLst/>
              </a:rPr>
              <a:t>цар морів та океанів</a:t>
            </a:r>
            <a:endParaRPr lang="uk-UA" dirty="0">
              <a:solidFill>
                <a:srgbClr val="225825"/>
              </a:solidFill>
              <a:effectLst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92696"/>
            <a:ext cx="7244911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301208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225825"/>
                </a:solidFill>
                <a:effectLst/>
              </a:rPr>
              <a:t>Атлант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 — </a:t>
            </a:r>
            <a:r>
              <a:rPr lang="uk-UA" dirty="0" smtClean="0">
                <a:solidFill>
                  <a:srgbClr val="225825"/>
                </a:solidFill>
                <a:effectLst/>
              </a:rPr>
              <a:t>бог-титан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, який на своїх плечах тримав небесне склепіння</a:t>
            </a:r>
            <a:endParaRPr lang="uk-UA" dirty="0">
              <a:solidFill>
                <a:srgbClr val="225825"/>
              </a:solidFill>
              <a:effectLst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692696"/>
            <a:ext cx="6075494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39784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225825"/>
                </a:solidFill>
                <a:effectLst/>
              </a:rPr>
              <a:t>Німфи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 — </a:t>
            </a:r>
            <a:r>
              <a:rPr lang="uk-UA" dirty="0" smtClean="0">
                <a:solidFill>
                  <a:srgbClr val="225825"/>
                </a:solidFill>
                <a:effectLst/>
              </a:rPr>
              <a:t>малі божества</a:t>
            </a:r>
            <a:r>
              <a:rPr lang="uk-UA" b="0" dirty="0" smtClean="0">
                <a:solidFill>
                  <a:srgbClr val="225825"/>
                </a:solidFill>
                <a:effectLst/>
              </a:rPr>
              <a:t>, прекрасні діви</a:t>
            </a:r>
            <a:endParaRPr lang="uk-UA" dirty="0">
              <a:solidFill>
                <a:srgbClr val="225825"/>
              </a:solidFill>
              <a:effectLst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r="1099"/>
          <a:stretch>
            <a:fillRect/>
          </a:stretch>
        </p:blipFill>
        <p:spPr bwMode="auto">
          <a:xfrm>
            <a:off x="1475656" y="692696"/>
            <a:ext cx="6480720" cy="4421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48680"/>
            <a:ext cx="8352928" cy="41696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Фаетон </a:t>
            </a:r>
            <a:r>
              <a:rPr lang="el-GR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—</a:t>
            </a: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син Геліоса й </a:t>
            </a:r>
          </a:p>
          <a:p>
            <a:pPr algn="ctr">
              <a:buNone/>
            </a:pP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океаніди Клімени</a:t>
            </a:r>
            <a:endParaRPr lang="uk-UA" sz="32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16832"/>
            <a:ext cx="7659286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501008"/>
            <a:ext cx="485775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04664"/>
            <a:ext cx="721042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719138"/>
            <a:ext cx="7162800" cy="541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3200" b="1" dirty="0" err="1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“Займи</a:t>
            </a:r>
            <a:r>
              <a:rPr lang="uk-UA" sz="32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3200" b="1" dirty="0" err="1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позицію”</a:t>
            </a:r>
            <a:endParaRPr lang="uk-UA" sz="3200" b="1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b="7243"/>
          <a:stretch>
            <a:fillRect/>
          </a:stretch>
        </p:blipFill>
        <p:spPr bwMode="auto">
          <a:xfrm>
            <a:off x="827584" y="1916832"/>
            <a:ext cx="7536455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Блог вчителя математики Галини Михайлівни Дудар: Задачки на НСД і НСК - для  житт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5013176"/>
            <a:ext cx="1540768" cy="1396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530352"/>
            <a:ext cx="8352928" cy="15304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 smtClean="0"/>
              <a:t>	</a:t>
            </a:r>
            <a:r>
              <a:rPr lang="uk-UA" b="1" dirty="0" smtClean="0"/>
              <a:t>	</a:t>
            </a:r>
            <a:r>
              <a:rPr lang="vi-VN" b="1" dirty="0" smtClean="0"/>
              <a:t>Буршти́н</a:t>
            </a:r>
            <a:r>
              <a:rPr lang="vi-VN" dirty="0" smtClean="0"/>
              <a:t> або </a:t>
            </a:r>
            <a:r>
              <a:rPr lang="vi-VN" b="1" dirty="0" smtClean="0"/>
              <a:t>янта́р</a:t>
            </a:r>
            <a:r>
              <a:rPr lang="vi-VN" dirty="0" smtClean="0"/>
              <a:t> — </a:t>
            </a:r>
            <a:r>
              <a:rPr lang="vi-VN" sz="2600" dirty="0" smtClean="0"/>
              <a:t>природна</a:t>
            </a:r>
            <a:r>
              <a:rPr lang="uk-UA" sz="2600" dirty="0" smtClean="0"/>
              <a:t> </a:t>
            </a:r>
            <a:r>
              <a:rPr lang="uk-UA" sz="2600" dirty="0" smtClean="0"/>
              <a:t>скам’яніла смола хвойних</a:t>
            </a:r>
            <a:r>
              <a:rPr lang="vi-VN" sz="2600" dirty="0" smtClean="0"/>
              <a:t> дерев у вигляді тьмяних, прозорих і напівпрозорих</a:t>
            </a:r>
            <a:r>
              <a:rPr lang="uk-UA" sz="2600" dirty="0" smtClean="0"/>
              <a:t> каменів</a:t>
            </a:r>
            <a:r>
              <a:rPr lang="vi-VN" sz="2600" dirty="0" smtClean="0"/>
              <a:t>. </a:t>
            </a:r>
            <a:r>
              <a:rPr lang="uk-UA" sz="2600" dirty="0" smtClean="0"/>
              <a:t>                </a:t>
            </a:r>
            <a:endParaRPr lang="uk-UA" sz="2600" dirty="0"/>
          </a:p>
        </p:txBody>
      </p:sp>
      <p:pic>
        <p:nvPicPr>
          <p:cNvPr id="25602" name="Picture 2" descr="undefin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88840"/>
            <a:ext cx="3462145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4" name="Picture 4" descr="undefined"/>
          <p:cNvPicPr>
            <a:picLocks noChangeAspect="1" noChangeArrowheads="1"/>
          </p:cNvPicPr>
          <p:nvPr/>
        </p:nvPicPr>
        <p:blipFill>
          <a:blip r:embed="rId3" cstate="print"/>
          <a:srcRect t="5865" b="3233"/>
          <a:stretch>
            <a:fillRect/>
          </a:stretch>
        </p:blipFill>
        <p:spPr bwMode="auto">
          <a:xfrm>
            <a:off x="4932040" y="2060848"/>
            <a:ext cx="3436568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11560" y="4653136"/>
            <a:ext cx="799288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600" dirty="0" smtClean="0"/>
              <a:t>	</a:t>
            </a:r>
            <a:r>
              <a:rPr lang="vi-VN" sz="2600" dirty="0" smtClean="0"/>
              <a:t>Використовується </a:t>
            </a:r>
            <a:r>
              <a:rPr lang="vi-VN" sz="2600" dirty="0" smtClean="0"/>
              <a:t>для виготовлення</a:t>
            </a:r>
            <a:r>
              <a:rPr lang="uk-UA" sz="2600" dirty="0" smtClean="0"/>
              <a:t> ювелірних прикрас</a:t>
            </a:r>
            <a:r>
              <a:rPr lang="vi-VN" sz="2600" dirty="0" smtClean="0"/>
              <a:t>, у парфумерії, народній медицині та електриці.</a:t>
            </a:r>
            <a:endParaRPr lang="uk-UA" sz="2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b="23092"/>
          <a:stretch>
            <a:fillRect/>
          </a:stretch>
        </p:blipFill>
        <p:spPr bwMode="auto">
          <a:xfrm>
            <a:off x="899592" y="1484784"/>
            <a:ext cx="274928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139952" y="1052736"/>
            <a:ext cx="388843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07904" y="3429000"/>
            <a:ext cx="480553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145</TotalTime>
  <Words>126</Words>
  <Application>Microsoft Office PowerPoint</Application>
  <PresentationFormat>Экран (4:3)</PresentationFormat>
  <Paragraphs>61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Міфи Давньої Греції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Геліос — бог Сонця</vt:lpstr>
      <vt:lpstr>Слайд 10</vt:lpstr>
      <vt:lpstr>Посейдон — цар морів та океанів</vt:lpstr>
      <vt:lpstr>Атлант — бог-титан, який на своїх плечах тримав небесне склепіння</vt:lpstr>
      <vt:lpstr>Німфи — малі божества, прекрасні діви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Міфи Давньої Греції </dc:title>
  <dc:creator>HOME</dc:creator>
  <cp:lastModifiedBy>HOME</cp:lastModifiedBy>
  <cp:revision>28</cp:revision>
  <dcterms:created xsi:type="dcterms:W3CDTF">2023-09-16T15:14:07Z</dcterms:created>
  <dcterms:modified xsi:type="dcterms:W3CDTF">2023-09-19T17:40:16Z</dcterms:modified>
</cp:coreProperties>
</file>