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605758-7D77-436A-AEA8-19B8A2C5F1B8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E4962-5701-4708-8479-96351DFF0D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1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E4962-5701-4708-8479-96351DFF0D9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514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950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414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096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176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057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05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896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789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07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329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375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1205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2491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102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898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726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427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92A27-34A3-45DB-B068-61D6876F2A46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E84E2-2FC2-4B1A-98E0-CD5D18483B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6089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9" b="11760"/>
          <a:stretch/>
        </p:blipFill>
        <p:spPr>
          <a:xfrm>
            <a:off x="604911" y="764384"/>
            <a:ext cx="10255347" cy="590843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64787" y="764384"/>
            <a:ext cx="868445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>
                <a:ln/>
                <a:solidFill>
                  <a:srgbClr val="1A356C"/>
                </a:solidFill>
                <a:effectLst>
                  <a:glow rad="127000">
                    <a:prstClr val="white"/>
                  </a:glow>
                </a:effectLst>
                <a:latin typeface="Bookman Old Style" panose="02050604050505020204" pitchFamily="18" charset="0"/>
              </a:rPr>
              <a:t>Моя </a:t>
            </a:r>
            <a:r>
              <a:rPr lang="ru-RU" sz="4400" b="1" dirty="0" err="1">
                <a:ln/>
                <a:solidFill>
                  <a:srgbClr val="1A356C"/>
                </a:solidFill>
                <a:effectLst>
                  <a:glow rad="127000">
                    <a:prstClr val="white"/>
                  </a:glow>
                </a:effectLst>
                <a:latin typeface="Bookman Old Style" panose="02050604050505020204" pitchFamily="18" charset="0"/>
              </a:rPr>
              <a:t>сім’я</a:t>
            </a:r>
            <a:r>
              <a:rPr lang="ru-RU" sz="4400" b="1" dirty="0">
                <a:ln/>
                <a:solidFill>
                  <a:srgbClr val="1A356C"/>
                </a:solidFill>
                <a:effectLst>
                  <a:glow rad="127000">
                    <a:prstClr val="white"/>
                  </a:glow>
                </a:effectLst>
                <a:latin typeface="Bookman Old Style" panose="02050604050505020204" pitchFamily="18" charset="0"/>
              </a:rPr>
              <a:t> – </a:t>
            </a:r>
            <a:r>
              <a:rPr lang="ru-RU" sz="4400" b="1" dirty="0" smtClean="0">
                <a:ln/>
                <a:solidFill>
                  <a:srgbClr val="1A356C"/>
                </a:solidFill>
                <a:effectLst>
                  <a:glow rad="127000">
                    <a:prstClr val="white"/>
                  </a:glow>
                </a:effectLst>
                <a:latin typeface="Bookman Old Style" panose="02050604050505020204" pitchFamily="18" charset="0"/>
              </a:rPr>
              <a:t>ключик до </a:t>
            </a:r>
            <a:r>
              <a:rPr lang="ru-RU" sz="4400" b="1" dirty="0" err="1" smtClean="0">
                <a:ln/>
                <a:solidFill>
                  <a:srgbClr val="1A356C"/>
                </a:solidFill>
                <a:effectLst>
                  <a:glow rad="127000">
                    <a:prstClr val="white"/>
                  </a:glow>
                </a:effectLst>
                <a:latin typeface="Bookman Old Style" panose="02050604050505020204" pitchFamily="18" charset="0"/>
              </a:rPr>
              <a:t>щастя</a:t>
            </a:r>
            <a:endParaRPr lang="ru-RU" sz="4400" b="1" dirty="0">
              <a:ln/>
              <a:solidFill>
                <a:srgbClr val="1A356C"/>
              </a:solidFill>
              <a:effectLst>
                <a:glow rad="127000">
                  <a:prstClr val="white"/>
                </a:glo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8689" y="5551681"/>
            <a:ext cx="86844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dirty="0" smtClean="0">
                <a:ln/>
                <a:solidFill>
                  <a:srgbClr val="1A356C"/>
                </a:solidFill>
                <a:effectLst>
                  <a:glow rad="127000">
                    <a:prstClr val="white"/>
                  </a:glow>
                </a:effectLst>
                <a:latin typeface="Bookman Old Style" panose="02050604050505020204" pitchFamily="18" charset="0"/>
              </a:rPr>
              <a:t>ПРОЕКТ</a:t>
            </a:r>
            <a:endParaRPr lang="ru-RU" sz="4400" b="1" dirty="0">
              <a:ln/>
              <a:solidFill>
                <a:srgbClr val="1A356C"/>
              </a:solidFill>
              <a:effectLst>
                <a:glow rad="127000">
                  <a:prstClr val="white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141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75802" y="1020636"/>
            <a:ext cx="761531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uk-UA" sz="36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 проекту:</a:t>
            </a:r>
            <a:endParaRPr lang="ru-RU" sz="36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k-UA" sz="36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Лягуша</a:t>
            </a:r>
            <a:r>
              <a:rPr lang="uk-UA" sz="36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Галина Петрівна</a:t>
            </a:r>
            <a:endParaRPr lang="ru-RU" sz="36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k-UA" sz="36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вчитель початкової школи</a:t>
            </a:r>
            <a:endParaRPr lang="ru-RU" sz="36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spcAft>
                <a:spcPts val="0"/>
              </a:spcAft>
            </a:pPr>
            <a:r>
              <a:rPr lang="uk-UA" sz="36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гімназії №6</a:t>
            </a:r>
            <a:endParaRPr lang="ru-RU" sz="36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36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м. </a:t>
            </a:r>
            <a:r>
              <a:rPr lang="uk-UA" sz="36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Запоріжжя</a:t>
            </a:r>
          </a:p>
          <a:p>
            <a:pPr algn="ctr"/>
            <a:r>
              <a:rPr lang="uk-UA" sz="36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2022</a:t>
            </a:r>
            <a:endParaRPr lang="ru-RU" sz="36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3662" y="3369652"/>
            <a:ext cx="2707444" cy="2933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87896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9194" y="789107"/>
            <a:ext cx="8107680" cy="3904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ТИП ПРОЕКТУ: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по виду діяльності – літературно-творчий;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 змістом - сюжетно-рольовий;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 характером контактів -внутрішній;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 характером </a:t>
            </a:r>
            <a:r>
              <a:rPr lang="uk-UA" sz="2400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координацій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- безпосередній;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 кількістю учасників - груповий;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за тривалістю –короткотривалий.</a:t>
            </a:r>
            <a:endParaRPr lang="ru-RU" sz="2400" b="1" dirty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2" b="21323"/>
          <a:stretch/>
        </p:blipFill>
        <p:spPr>
          <a:xfrm>
            <a:off x="8549382" y="4235181"/>
            <a:ext cx="3214984" cy="20530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8257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446" y="412544"/>
            <a:ext cx="10156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u="sng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 ПРОЕКТУ: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дізнатися яка роль сім'ї в житті людини.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   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ЗАВДАННЯ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7879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Прослідкувати значення сім'ї для людини.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7879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Вивчити тему сім'ї в народній творчості.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47879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Оформити отриманий матеріал для використання на класній годині і батьківських зборах.</a:t>
            </a:r>
            <a:endParaRPr lang="ru-RU" b="1" dirty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702" y="4312187"/>
            <a:ext cx="2226618" cy="24121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51197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9655" y="102998"/>
            <a:ext cx="11099409" cy="6868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400" b="1" u="sng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ОЧІКУВАНІ РЕЗУЛЬТАТИ: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 прислів'я і приказки про сім'ю. Скласти   правила доброзичливого спілкування;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намалювати   родовідне дерево і герб сім'ї ;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47015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   скласти запитання до вікторини і провести її;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провести соціологічне опитування "Які сімейні свята відзначають у  вашій    сім'ї ?"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скласти   ребус і  провести аукціон знань «Рослини-обереги»;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написати  твори і підготували  малюнки, фотографії на тему  "Знайомтеся, моя сім'я",  «Мої  бабуся  та  дідусь»,  « Моя  сестра – найкраща  подруга».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вивчити   пісні: «Матуся любима», «Десь на білому  світі», «Є друзі»-всі учні;         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 </a:t>
            </a:r>
            <a:r>
              <a:rPr lang="uk-UA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Зеленеє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жито», « Росте черешня», « Смерекова хата»,     « Одна калина» ,«Родина, родина…», «Спи, засни, моя дитино» - учні хорової студії. 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власноруч виготовити домашній оберіг.</a:t>
            </a:r>
            <a:endParaRPr lang="ru-RU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100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«Сім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в купі, не страшна і хмара»- це </a:t>
            </a:r>
            <a:r>
              <a:rPr lang="uk-UA" sz="24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прислів</a:t>
            </a:r>
            <a:r>
              <a:rPr lang="ru-RU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стало девізом  проекту .</a:t>
            </a:r>
            <a:endParaRPr lang="ru-RU" b="1" dirty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2" b="21323"/>
          <a:stretch/>
        </p:blipFill>
        <p:spPr>
          <a:xfrm>
            <a:off x="10051006" y="943342"/>
            <a:ext cx="1540773" cy="98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341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5809" y="363234"/>
            <a:ext cx="9683261" cy="5255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1000"/>
              </a:spcAft>
            </a:pP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Висунули гіпотезу: </a:t>
            </a:r>
            <a:endParaRPr lang="uk-UA" sz="2800" b="1" dirty="0" smtClean="0">
              <a:solidFill>
                <a:srgbClr val="002060"/>
              </a:solidFill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1000"/>
              </a:spcAft>
            </a:pPr>
            <a:r>
              <a:rPr lang="uk-UA" sz="28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Навіщо </a:t>
            </a:r>
            <a:r>
              <a:rPr lang="uk-UA" sz="2800" b="1" dirty="0" err="1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клад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якщо в сім</a:t>
            </a:r>
            <a:r>
              <a:rPr lang="ru-RU" sz="28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’ї 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лад».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Діти розділися на групи</a:t>
            </a:r>
            <a:r>
              <a:rPr lang="uk-UA" sz="2800" b="1" dirty="0" smtClean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1</a:t>
            </a:r>
            <a:r>
              <a:rPr lang="uk-UA" sz="28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група</a:t>
            </a:r>
            <a:r>
              <a:rPr lang="uk-UA" sz="28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«Історики»</a:t>
            </a:r>
            <a:endParaRPr lang="ru-RU" sz="28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2 група  </a:t>
            </a:r>
            <a:r>
              <a:rPr lang="uk-UA" sz="28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«Знайки»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endParaRPr lang="uk-UA" sz="2800" b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3 </a:t>
            </a:r>
            <a:r>
              <a:rPr lang="uk-UA" sz="28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група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«Художники» </a:t>
            </a:r>
            <a:endParaRPr lang="uk-UA" sz="2800" b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4 </a:t>
            </a:r>
            <a:r>
              <a:rPr lang="uk-UA" sz="28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група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«Кореспонденти» </a:t>
            </a:r>
            <a:endParaRPr lang="uk-UA" sz="2800" b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5  група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«Ерудити» </a:t>
            </a:r>
            <a:endParaRPr lang="ru-RU" sz="2000" b="1" dirty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Виховна робота під час карантину | Чернівецький обласний  навчально-реабілітаційний центр № 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4949" y="2841674"/>
            <a:ext cx="3829544" cy="30121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36553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755" y="358785"/>
            <a:ext cx="10373193" cy="6622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uk-UA" sz="3200" b="1" u="sng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група «Історики»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Діти  знайшли значення слова, прислів'я і приказки про сім'ю. Склали  правила доброзичливого спілкування.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Сім'я - невелика група людей, в якій головні члени знаходяться в шлюбі, є один одному родичами по крові або по документах. Члени сім'ї ведуть загальне господарство, ділять між собою обов'язки, разом проводять вільний час, батьки виховують і ростять дітей. Члени сім'ї люблять і поважають один одного.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400" b="1" i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Прислів'я про сім'ю.</a:t>
            </a:r>
            <a:endParaRPr lang="ru-RU" sz="2400" b="1" i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Сім'я разом, так і душа на місці.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У сім'ї і каша густіша.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Дружну сім'ю і горе не бере.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Земля без води мертва, людина без сім'ї пустоцвіт.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Сім'я без дітей, що квітка без запаху.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Сім'я в купі - не страшна і хмара.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На світі все знайдеш, окрім отця з матір'ю. </a:t>
            </a:r>
            <a:endParaRPr lang="ru-RU" sz="2400" b="1" dirty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107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3343" y="426183"/>
            <a:ext cx="10605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Склали  правила доброзичливого спілкування</a:t>
            </a:r>
            <a:r>
              <a:rPr lang="uk-UA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79161" y="1210535"/>
            <a:ext cx="8149652" cy="4458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Любити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і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поважати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одне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одного.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Говорити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добрі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слова.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Більше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усміхатися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Бути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терплячим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Дарувати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обійми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і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поцілунки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Пити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разом чай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чи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каву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Прощати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(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навіть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якщо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 </a:t>
            </a: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важко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400" b="1" i="0" dirty="0" err="1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Довіряти</a:t>
            </a:r>
            <a:r>
              <a:rPr lang="ru-RU" sz="2400" b="1" i="0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.</a:t>
            </a:r>
            <a:endParaRPr lang="ru-RU" sz="2400" b="1" i="0" dirty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987" y="2028901"/>
            <a:ext cx="4678289" cy="405710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81841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9626" y="442251"/>
            <a:ext cx="11467475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tabLst>
                <a:tab pos="158750" algn="l"/>
              </a:tabLst>
            </a:pPr>
            <a:r>
              <a:rPr lang="uk-UA" sz="3200" b="1" u="sng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2 група  </a:t>
            </a:r>
            <a:r>
              <a:rPr lang="uk-UA" sz="3200" b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«Знайки</a:t>
            </a:r>
            <a:r>
              <a:rPr lang="uk-UA" sz="32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»  </a:t>
            </a:r>
            <a:r>
              <a:rPr lang="uk-UA" sz="2400" b="1" dirty="0">
                <a:solidFill>
                  <a:srgbClr val="002060"/>
                </a:solidFill>
              </a:rPr>
              <a:t>склала  вікторину </a:t>
            </a:r>
            <a:r>
              <a:rPr lang="uk-UA" sz="2400" b="1" dirty="0" smtClean="0">
                <a:solidFill>
                  <a:srgbClr val="002060"/>
                </a:solidFill>
              </a:rPr>
              <a:t>.</a:t>
            </a:r>
            <a:endParaRPr lang="uk-UA" sz="3200" b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1.Сім'я </a:t>
            </a: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носить одну ...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2.Мамина мама, батькова мама?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3.Батьків тато, мамин тато?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4.Він є в будинках майже у всіх, він маленький, але розумний, він нам покаже все про всіх, хоча буває галасливий?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5.Назвіть чотириногих членів сім'ї.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6.Яке відчуття об'єднує членів сім'ї?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7.Улюблена гра всіх </a:t>
            </a:r>
            <a:r>
              <a:rPr lang="uk-UA" sz="2000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дівчаток</a:t>
            </a: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.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8.Якою хворобою може захворіти вся сім'я?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158750" algn="l"/>
              </a:tabLst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9.Маленький, в будинку живе, </a:t>
            </a:r>
            <a:r>
              <a:rPr lang="uk-UA" sz="2000" b="1" dirty="0" err="1">
                <a:solidFill>
                  <a:srgbClr val="002060"/>
                </a:solidFill>
                <a:latin typeface="Bookman Old Style" panose="02050604050505020204" pitchFamily="18" charset="0"/>
              </a:rPr>
              <a:t>Кузькою</a:t>
            </a: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звуть?</a:t>
            </a:r>
            <a:endParaRPr lang="ru-RU" sz="20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000" b="1" dirty="0">
                <a:solidFill>
                  <a:srgbClr val="002060"/>
                </a:solidFill>
                <a:latin typeface="Bookman Old Style" panose="02050604050505020204" pitchFamily="18" charset="0"/>
                <a:ea typeface="Calibri" panose="020F0502020204030204" pitchFamily="34" charset="0"/>
              </a:rPr>
              <a:t>10.	Яким ефективним засобом користуються діти, щоб добитися у батьків бажаного?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51577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9626" y="448987"/>
            <a:ext cx="111376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7015" algn="l"/>
              </a:tabLst>
            </a:pPr>
            <a:r>
              <a:rPr lang="uk-UA" i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2400" b="1" i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3 група</a:t>
            </a:r>
            <a:r>
              <a:rPr lang="uk-UA" sz="2400" b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 «Художники»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 намалювала  родовідне дерево і герб сім'ї.</a:t>
            </a:r>
            <a:endParaRPr lang="ru-RU" sz="2400" b="1" dirty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390" y="1453673"/>
            <a:ext cx="4219731" cy="526941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589" y="2199105"/>
            <a:ext cx="5935729" cy="4201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51953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881" y="25360"/>
            <a:ext cx="11542426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</a:rPr>
              <a:t> </a:t>
            </a:r>
            <a:r>
              <a:rPr lang="uk-UA" sz="2800" b="1" i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4 група</a:t>
            </a:r>
            <a:r>
              <a:rPr lang="uk-UA" sz="2800" b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 «Кореспонденти»</a:t>
            </a:r>
            <a:r>
              <a:rPr lang="uk-UA" sz="28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   </a:t>
            </a:r>
            <a:endParaRPr lang="uk-UA" sz="2400" b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провела 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соціологічне </a:t>
            </a:r>
            <a:r>
              <a:rPr lang="uk-UA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опитування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"Які сімейні свята відзначають у  вашій    сім'ї ?"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Дізналися, що це: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48768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Дні народження членів сім'ї.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48768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Весілля.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48768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Проводи до  лав Збройних  </a:t>
            </a:r>
            <a:endParaRPr lang="uk-UA" sz="2400" b="1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487680" algn="l"/>
              </a:tabLst>
            </a:pPr>
            <a:r>
              <a:rPr lang="uk-UA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Сил 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України.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48768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День одруження батьків.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48768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Новий рік.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*"/>
              <a:tabLst>
                <a:tab pos="487680" algn="l"/>
              </a:tabLs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8 Березня.</a:t>
            </a:r>
            <a:endParaRPr lang="ru-RU" sz="2400" b="1" dirty="0" smtClean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• </a:t>
            </a:r>
            <a:r>
              <a:rPr lang="uk-UA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Великдень.</a:t>
            </a:r>
            <a:endParaRPr lang="ru-RU" sz="2400" b="1" dirty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270" y="2769173"/>
            <a:ext cx="6752730" cy="37815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69362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4327" y="624445"/>
            <a:ext cx="102332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AutoNum type="arabicPlain" startAt="5"/>
            </a:pPr>
            <a:r>
              <a:rPr lang="uk-UA" sz="32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група</a:t>
            </a:r>
            <a:r>
              <a:rPr lang="uk-UA" sz="3200" b="1" u="sng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b="1" u="sng" dirty="0">
                <a:solidFill>
                  <a:srgbClr val="002060"/>
                </a:solidFill>
                <a:latin typeface="Times New Roman" panose="02020603050405020304" pitchFamily="18" charset="0"/>
              </a:rPr>
              <a:t>«Ерудити»</a:t>
            </a: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 </a:t>
            </a:r>
            <a:endParaRPr lang="uk-UA" sz="3200" b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склала 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ребус і  провели аукціон знань «Рослини-обереги».</a:t>
            </a:r>
            <a:endParaRPr lang="ru-RU" sz="2800" b="1" dirty="0" smtClean="0">
              <a:solidFill>
                <a:srgbClr val="002060"/>
              </a:solidFill>
              <a:effectLst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     Чи знаєте ви, яке свято в народі називають сімейним? Розшифруйте назву цього, свята. Для цього з кожного рядка </a:t>
            </a:r>
            <a:r>
              <a:rPr lang="uk-UA" sz="2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випишіть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тільки ті букви, які не повторюються в цьому рядку.</a:t>
            </a:r>
            <a:endParaRPr lang="ru-RU" sz="2800" b="1" dirty="0" smtClean="0">
              <a:solidFill>
                <a:srgbClr val="002060"/>
              </a:solidFill>
              <a:effectLst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НИОВЙ ТАРАІГОКДА</a:t>
            </a:r>
            <a:endParaRPr lang="ru-RU" sz="2800" b="1" dirty="0">
              <a:solidFill>
                <a:srgbClr val="00206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753" y="3979341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3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4150" y="864288"/>
            <a:ext cx="1038318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Всі  написали твори і підготували  малюнки, фотографії на тему  "Знайомтеся, моя сім'я",  «Мої  бабуся  та  дідусь»,  « Моя  сестра – найкраща  подруга».</a:t>
            </a:r>
            <a:endParaRPr lang="ru-RU" sz="2800" b="1" dirty="0" smtClean="0">
              <a:solidFill>
                <a:srgbClr val="002060"/>
              </a:solidFill>
              <a:effectLst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А  ще  всі  вивчили  пісні: «Матуся любима», «Десь на білому  світі», «Є друзі».</a:t>
            </a:r>
            <a:endParaRPr lang="ru-RU" sz="2800" b="1" dirty="0" smtClean="0">
              <a:solidFill>
                <a:srgbClr val="002060"/>
              </a:solidFill>
              <a:effectLst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А результатом стало  для  всіх  стало  сімейне  свято </a:t>
            </a:r>
            <a:endParaRPr lang="uk-UA" sz="2800" b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«Сім’я –ключ до щастя». 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9345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Другая 1">
      <a:dk1>
        <a:srgbClr val="4E6D1E"/>
      </a:dk1>
      <a:lt1>
        <a:sysClr val="window" lastClr="FFFFFF"/>
      </a:lt1>
      <a:dk2>
        <a:srgbClr val="C2E093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00B050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59</TotalTime>
  <Words>743</Words>
  <Application>Microsoft Office PowerPoint</Application>
  <PresentationFormat>Широкоэкранный</PresentationFormat>
  <Paragraphs>92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3" baseType="lpstr">
      <vt:lpstr>Arial</vt:lpstr>
      <vt:lpstr>Bookman Old Style</vt:lpstr>
      <vt:lpstr>Calibri</vt:lpstr>
      <vt:lpstr>Courier New</vt:lpstr>
      <vt:lpstr>Symbol</vt:lpstr>
      <vt:lpstr>Times New Roman</vt:lpstr>
      <vt:lpstr>Trebuchet MS</vt:lpstr>
      <vt:lpstr>Tw Cen MT</vt:lpstr>
      <vt:lpstr>Wingdings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7</cp:revision>
  <dcterms:created xsi:type="dcterms:W3CDTF">2023-01-31T01:44:47Z</dcterms:created>
  <dcterms:modified xsi:type="dcterms:W3CDTF">2023-01-31T02:44:43Z</dcterms:modified>
</cp:coreProperties>
</file>