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76" r:id="rId5"/>
    <p:sldId id="263" r:id="rId6"/>
    <p:sldId id="289" r:id="rId7"/>
    <p:sldId id="261" r:id="rId8"/>
    <p:sldId id="266" r:id="rId9"/>
    <p:sldId id="288" r:id="rId10"/>
    <p:sldId id="264" r:id="rId11"/>
    <p:sldId id="287" r:id="rId12"/>
    <p:sldId id="274" r:id="rId13"/>
    <p:sldId id="279" r:id="rId14"/>
    <p:sldId id="273" r:id="rId15"/>
    <p:sldId id="277" r:id="rId16"/>
    <p:sldId id="280" r:id="rId17"/>
    <p:sldId id="292" r:id="rId18"/>
    <p:sldId id="265" r:id="rId19"/>
    <p:sldId id="282" r:id="rId20"/>
    <p:sldId id="286" r:id="rId21"/>
    <p:sldId id="271" r:id="rId22"/>
    <p:sldId id="259" r:id="rId23"/>
    <p:sldId id="278" r:id="rId24"/>
    <p:sldId id="291" r:id="rId25"/>
    <p:sldId id="290" r:id="rId26"/>
    <p:sldId id="293" r:id="rId27"/>
    <p:sldId id="272" r:id="rId28"/>
    <p:sldId id="285" r:id="rId29"/>
    <p:sldId id="284" r:id="rId30"/>
    <p:sldId id="283" r:id="rId31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67" y="8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83FB1B-3BA0-01F3-B3D3-8BC60923B8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2874D76-A32E-1289-66CB-E10114F317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7316C10-1532-4AF5-7340-215332F00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842E-CB5E-4646-B8DD-ACEF13F5DC08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EE17197-DF8C-4AC1-1431-8B847BD19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F17C012-8613-BA52-7BBB-097CB37CC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47B27-2D22-4E12-B664-17AC78CD51C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552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8C8B72-305F-DFD9-0E28-824974D8C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684B550-683A-A254-24FA-8076762E58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8798F83-D626-5068-3F77-ED9324C15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842E-CB5E-4646-B8DD-ACEF13F5DC08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9C0E8B3-3F67-65A7-56CF-6FC75CA11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C2B89D7-6016-323D-15A1-413944BFC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47B27-2D22-4E12-B664-17AC78CD51C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39303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8A3CF9-2DA6-F3C6-C5AA-743905DDC6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F25FA50-1DD9-53D2-157D-7AFE7C82BA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F2C51E4-1B2F-7E2D-4CB4-4724547FD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842E-CB5E-4646-B8DD-ACEF13F5DC08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78DD03E-56BE-26C6-2C45-685D3634F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AB49E45-446C-503A-7AC6-69EDCDAD8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47B27-2D22-4E12-B664-17AC78CD51C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0289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8D73BB-8DAB-4BC1-7030-996B27CC52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FEB54E5-51B5-3C85-1A57-F14BCA6F4E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36D8F0E1-E232-11E8-BADE-BC8C75022C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08A8E3D-6B44-B454-A777-4B3C8926C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842E-CB5E-4646-B8DD-ACEF13F5DC08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B8E58E4D-C631-614D-4FDD-B483046B5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DDFA6B3-5731-9635-7F5E-EBE2F75C3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47B27-2D22-4E12-B664-17AC78CD51C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44731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8B30CA-7ED5-5710-0667-9DC147501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B05489EF-BA37-5D3C-8E6B-7235E50887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D514584-F1E3-CF28-B577-94AC32D498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3B6B070A-3CD5-E1D3-EE77-87F6BBB8DC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A27F32DE-D8E5-5D87-FE98-769344FF9F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CDDA94C2-F0C3-0E35-89D6-1A3F265E6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842E-CB5E-4646-B8DD-ACEF13F5DC08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8AB328D6-D3C4-14E9-51E3-FDAA0EF12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EF40C5F7-860C-3A18-E27C-1229D2AB2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47B27-2D22-4E12-B664-17AC78CD51C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52659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3E1E1F-FFEF-0EE7-8868-720945AB4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4E31300B-344F-26E5-B7D0-91509E404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842E-CB5E-4646-B8DD-ACEF13F5DC08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271477A9-2434-8CF7-89EC-8C77A184C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F9ADFF13-9ACF-58EA-B8D1-7B267383A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47B27-2D22-4E12-B664-17AC78CD51C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70208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4FBFE0C7-FF92-53F8-CF4F-C962268C9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842E-CB5E-4646-B8DD-ACEF13F5DC08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5043AE3E-4DED-661A-4BA1-E6773B659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FFCF33C2-B513-9ECA-8504-697B77F0E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47B27-2D22-4E12-B664-17AC78CD51C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19760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0DE5D5-778F-D375-5429-D44A8ED4D6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B580846-4DFC-15AA-7002-C74F529ED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4354A925-3F27-FD9D-06D6-F6AB07AC3F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6E25F782-5F79-46C4-F858-44AA3830D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842E-CB5E-4646-B8DD-ACEF13F5DC08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22AFA96-44BD-F497-6B80-421F9507F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10AA65F0-6D32-BBF0-14A0-BDCE5857D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47B27-2D22-4E12-B664-17AC78CD51C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54801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4629A4-C71C-E946-5373-99B50BD7D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6F71A061-6CAE-7FB9-F16D-ECBB9A6B23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C635F9C0-F00B-F43C-E18F-2594810E37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4DDFCCB-B09E-E65E-8449-F4A98409D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842E-CB5E-4646-B8DD-ACEF13F5DC08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04C9651-CADD-081C-FFE5-14CAC835F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BAC0800-24C2-9E59-6022-B4B22A414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47B27-2D22-4E12-B664-17AC78CD51C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7545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485045-824C-22D4-BC6E-DE8A967C1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6B2D05-DA35-4AD8-E4DC-F92224E40C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A5FC5B0-B3B4-133A-F165-C2511660D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842E-CB5E-4646-B8DD-ACEF13F5DC08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B002137-9212-1D8C-9698-F6842369F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536D9AC-0FE5-5ACE-36F9-54BD3BAF5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47B27-2D22-4E12-B664-17AC78CD51C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36644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FBBE0E5C-C84F-75C3-D582-5678ED0A95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FDA571F-343C-402D-E5C9-F7E4CA3C77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0D07F56-0820-6B43-04B3-F7C68136A5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842E-CB5E-4646-B8DD-ACEF13F5DC08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CDE40C5-7128-7D0F-DF26-952299024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A990C0A-BFE4-D586-083D-8516B77C8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47B27-2D22-4E12-B664-17AC78CD51C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1468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4709928A-E1AD-66E1-7570-46982D3FC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572BBF4-74D5-D5E6-6358-A2B6AFDB51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D215C12-8DD4-57EB-C814-59E2B94298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9842E-CB5E-4646-B8DD-ACEF13F5DC08}" type="datetimeFigureOut">
              <a:rPr lang="uk-UA" smtClean="0"/>
              <a:t>27.01.2023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4C5B3A5-57C4-37B2-0070-C4819732F1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421E02D-289C-4B77-BDD9-288A7F704C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47B27-2D22-4E12-B664-17AC78CD51C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01085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29360" y="188913"/>
            <a:ext cx="9144000" cy="3753484"/>
          </a:xfrm>
        </p:spPr>
        <p:txBody>
          <a:bodyPr>
            <a:normAutofit fontScale="90000"/>
          </a:bodyPr>
          <a:lstStyle/>
          <a:p>
            <a:r>
              <a:rPr lang="uk-UA" sz="53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Національно-патріотичне виховання на </a:t>
            </a:r>
            <a:r>
              <a:rPr lang="uk-UA" sz="53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уроках</a:t>
            </a:r>
            <a:r>
              <a:rPr lang="uk-UA" sz="53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математики в початкових класах</a:t>
            </a:r>
            <a:br>
              <a:rPr lang="uk-UA" sz="6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uk-UA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59EEDEA-A4B4-255E-A393-B2CF501C9F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581400"/>
            <a:ext cx="9144000" cy="1655762"/>
          </a:xfrm>
        </p:spPr>
        <p:txBody>
          <a:bodyPr>
            <a:normAutofit fontScale="25000" lnSpcReduction="20000"/>
          </a:bodyPr>
          <a:lstStyle/>
          <a:p>
            <a:endParaRPr lang="uk-UA" sz="11200" b="1" i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k-UA" sz="112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Надія </a:t>
            </a:r>
            <a:r>
              <a:rPr lang="uk-UA" sz="11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Балаєва</a:t>
            </a:r>
            <a:r>
              <a:rPr lang="uk-UA" sz="112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</a:p>
          <a:p>
            <a:r>
              <a:rPr lang="uk-UA" sz="112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вчитель початкових класів, КГ №66</a:t>
            </a:r>
          </a:p>
          <a:p>
            <a:endParaRPr lang="uk-UA" sz="11200" b="1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endParaRPr lang="uk-UA" sz="11200" b="1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endParaRPr lang="uk-UA" sz="2000" b="1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uk-UA" sz="20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</a:p>
          <a:p>
            <a:endParaRPr lang="uk-UA" sz="2000" b="1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r>
              <a:rPr lang="uk-UA" sz="96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2023р.</a:t>
            </a:r>
            <a:endParaRPr lang="uk-UA" sz="9600" dirty="0"/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8355" y="188912"/>
            <a:ext cx="2522007" cy="2818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8" name="Рисунок 7" descr="Патріотичне виховання на уроках математики.">
            <a:extLst>
              <a:ext uri="{FF2B5EF4-FFF2-40B4-BE49-F238E27FC236}">
                <a16:creationId xmlns:a16="http://schemas.microsoft.com/office/drawing/2014/main" id="{0F38FC05-4353-87DF-6649-9CF37F31BF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3515"/>
            <a:ext cx="2245360" cy="1282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Патріотичне виховання на уроках математики.">
            <a:extLst>
              <a:ext uri="{FF2B5EF4-FFF2-40B4-BE49-F238E27FC236}">
                <a16:creationId xmlns:a16="http://schemas.microsoft.com/office/drawing/2014/main" id="{D917EEDA-4EC3-DF99-88F6-B0A1147E3A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37735"/>
            <a:ext cx="2393950" cy="2152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9924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8000" y="1371600"/>
            <a:ext cx="9458960" cy="4277360"/>
          </a:xfrm>
        </p:spPr>
        <p:txBody>
          <a:bodyPr>
            <a:normAutofit fontScale="90000"/>
          </a:bodyPr>
          <a:lstStyle/>
          <a:p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3600" b="1" i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Враховуючи нові суспільно - політичні реалії в Україні після Революції гідності, обставини, пов’язані з російською агресією, усе більшої актуальності набуває виховання в молодого покоління почуття патріотизму, відданості загальнодержавній справі зміцнення країни, активної громадянської позиції тощо, - зазначено в методичних рекомендаціях «Концепції національно-патріотичного виховання дітей і молоді»  від 16 червня 2015 року. </a:t>
            </a:r>
            <a:br>
              <a:rPr lang="ru-RU" sz="3600" b="1" i="1" dirty="0">
                <a:solidFill>
                  <a:srgbClr val="002060"/>
                </a:solidFill>
                <a:latin typeface="Country Western Swing Black" pitchFamily="2" charset="0"/>
              </a:rPr>
            </a:br>
            <a:br>
              <a:rPr lang="ru-RU" sz="3600" dirty="0">
                <a:latin typeface="Country Western Swing Black" pitchFamily="2" charset="0"/>
              </a:rPr>
            </a:br>
            <a:endParaRPr lang="uk-UA" sz="3600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59EEDEA-A4B4-255E-A393-B2CF501C9F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86338"/>
            <a:ext cx="9144000" cy="1566862"/>
          </a:xfrm>
        </p:spPr>
        <p:txBody>
          <a:bodyPr>
            <a:noAutofit/>
          </a:bodyPr>
          <a:lstStyle/>
          <a:p>
            <a:r>
              <a:rPr lang="uk-UA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В. Сухомлинський стверджував: </a:t>
            </a:r>
            <a:r>
              <a:rPr lang="uk-UA" sz="2800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«Математика вчить мислити й разом з тим вселяє віру в безмежну силу людського розуму. Вона виховує волю, характер»</a:t>
            </a:r>
            <a:br>
              <a:rPr lang="uk-UA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2800" dirty="0"/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" name="Рисунок 4" descr="Патріотичне виховання на уроках математики.">
            <a:extLst>
              <a:ext uri="{FF2B5EF4-FFF2-40B4-BE49-F238E27FC236}">
                <a16:creationId xmlns:a16="http://schemas.microsoft.com/office/drawing/2014/main" id="{F1F658A3-03D8-3B43-966C-ED33DFB6F9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110480"/>
            <a:ext cx="2225040" cy="17475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20746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149A51-E753-4D08-07EC-FAC77519A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32079"/>
            <a:ext cx="10495280" cy="527304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uk-UA" sz="2400" b="1" dirty="0">
                <a:solidFill>
                  <a:srgbClr val="C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br>
              <a:rPr lang="uk-UA" sz="2400" b="1" dirty="0">
                <a:solidFill>
                  <a:srgbClr val="C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400" b="1" dirty="0">
                <a:solidFill>
                  <a:srgbClr val="C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br>
              <a:rPr lang="uk-UA" sz="2400" b="1" dirty="0">
                <a:solidFill>
                  <a:srgbClr val="C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400" b="1" dirty="0">
                <a:solidFill>
                  <a:srgbClr val="C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400" b="1" dirty="0">
                <a:solidFill>
                  <a:srgbClr val="C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Патріотизм </a:t>
            </a:r>
            <a:r>
              <a:rPr lang="uk-UA" sz="2400" dirty="0">
                <a:solidFill>
                  <a:srgbClr val="C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— це любов до рідної землі та відданість Батьківщині, прагнення своїми діями служити її інтересам. Одне із направлень - виховання почуття патріотизму – в деякій мірі реалізується на </a:t>
            </a:r>
            <a:r>
              <a:rPr lang="uk-UA" sz="2400" dirty="0" err="1">
                <a:solidFill>
                  <a:srgbClr val="C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уроках</a:t>
            </a:r>
            <a:r>
              <a:rPr lang="uk-UA" sz="2400" dirty="0">
                <a:solidFill>
                  <a:srgbClr val="C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математики. Математика – це лише мала доля в океані патріотизму. Учні з великим інтересом розв’язують задачі, в яких говориться про рідний край, про події, пов’язані з </a:t>
            </a:r>
            <a:r>
              <a:rPr lang="uk-UA" sz="2400" dirty="0" err="1">
                <a:solidFill>
                  <a:srgbClr val="C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сьогоденням.При</a:t>
            </a:r>
            <a:r>
              <a:rPr lang="uk-UA" sz="2400" dirty="0">
                <a:solidFill>
                  <a:srgbClr val="C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вивченні певної теми можемо використовувати історичні дати, події, географічне розташування рік, озер, міст України.</a:t>
            </a:r>
            <a:br>
              <a:rPr lang="uk-UA" sz="24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2400" dirty="0"/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9680" y="162560"/>
            <a:ext cx="1869722" cy="1706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8" name="Рисунок 7" descr="Патріотичне виховання на уроках математики.">
            <a:extLst>
              <a:ext uri="{FF2B5EF4-FFF2-40B4-BE49-F238E27FC236}">
                <a16:creationId xmlns:a16="http://schemas.microsoft.com/office/drawing/2014/main" id="{05A1CF78-C037-1DED-8FA4-F55DDF3845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815" y="4872300"/>
            <a:ext cx="3181739" cy="1985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34411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E1C05B-5AC7-DD81-51DC-4E89CC330A3D}"/>
              </a:ext>
            </a:extLst>
          </p:cNvPr>
          <p:cNvSpPr txBox="1"/>
          <p:nvPr/>
        </p:nvSpPr>
        <p:spPr>
          <a:xfrm>
            <a:off x="0" y="615820"/>
            <a:ext cx="12192000" cy="60335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1000"/>
              </a:spcAft>
            </a:pP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uk-UA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уроці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математики патріотичне виховання                                                                                                       здійснюється за допомогою чотирьох факторів:</a:t>
            </a:r>
          </a:p>
          <a:p>
            <a:pPr indent="450215" algn="ctr">
              <a:spcAft>
                <a:spcPts val="1000"/>
              </a:spcAft>
            </a:pPr>
            <a:r>
              <a:rPr lang="uk-UA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через зміст освіти;</a:t>
            </a:r>
          </a:p>
          <a:p>
            <a:pPr indent="450215" algn="ctr">
              <a:spcAft>
                <a:spcPts val="1000"/>
              </a:spcAft>
            </a:pPr>
            <a:r>
              <a:rPr lang="uk-UA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через методи і форми навчання;</a:t>
            </a:r>
          </a:p>
          <a:p>
            <a:pPr indent="450215" algn="ctr">
              <a:spcAft>
                <a:spcPts val="1000"/>
              </a:spcAft>
            </a:pPr>
            <a:r>
              <a:rPr lang="uk-UA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через використання спеціально створених </a:t>
            </a:r>
            <a:r>
              <a:rPr lang="uk-UA" sz="2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виховуючих</a:t>
            </a:r>
            <a:r>
              <a:rPr lang="uk-UA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ситуацій;</a:t>
            </a:r>
          </a:p>
          <a:p>
            <a:pPr indent="450215" algn="ctr">
              <a:spcAft>
                <a:spcPts val="1000"/>
              </a:spcAft>
            </a:pPr>
            <a:r>
              <a:rPr lang="uk-UA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• через особистість самого вчителя.</a:t>
            </a:r>
          </a:p>
          <a:p>
            <a:pPr indent="450215" algn="just">
              <a:lnSpc>
                <a:spcPct val="150000"/>
              </a:lnSpc>
              <a:spcAft>
                <a:spcPts val="1000"/>
              </a:spcAft>
            </a:pPr>
            <a:r>
              <a:rPr lang="uk-UA" sz="20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Математика</a:t>
            </a:r>
            <a:r>
              <a:rPr lang="uk-UA" sz="20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це абстрактний предмет. Тому, використовувати її як інструмент патріотичного виховання учнів, досить складно. Змістовна частина предмета не може бути пропагандою краси і величі рідної країни. Але прийоми і методи подання та засвоєння математичних знань складаються в доданні патріотичної спрямованості цілому ряду історичних відомостей. Цей прийом, крім вражаючої сили впливу, особливо цінний ще тим, що він значно підвищує інтерес учнів до історії математичної науки і до самого предмету.</a:t>
            </a:r>
          </a:p>
        </p:txBody>
      </p:sp>
    </p:spTree>
    <p:extLst>
      <p:ext uri="{BB962C8B-B14F-4D97-AF65-F5344CB8AC3E}">
        <p14:creationId xmlns:p14="http://schemas.microsoft.com/office/powerpoint/2010/main" val="7598115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2938" y="1959428"/>
            <a:ext cx="9315062" cy="4590662"/>
          </a:xfrm>
          <a:scene3d>
            <a:camera prst="perspectiveContrastingRightFacing"/>
            <a:lightRig rig="threePt" dir="t"/>
          </a:scene3d>
        </p:spPr>
        <p:txBody>
          <a:bodyPr>
            <a:normAutofit/>
          </a:bodyPr>
          <a:lstStyle/>
          <a:p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59EEDEA-A4B4-255E-A393-B2CF501C9F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"/>
            <a:ext cx="9144000" cy="1682750"/>
          </a:xfrm>
          <a:ln>
            <a:solidFill>
              <a:srgbClr val="C00000"/>
            </a:solidFill>
          </a:ln>
        </p:spPr>
        <p:txBody>
          <a:bodyPr>
            <a:noAutofit/>
          </a:bodyPr>
          <a:lstStyle/>
          <a:p>
            <a:r>
              <a:rPr lang="uk-UA" sz="3600" b="1" i="1" u="sng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Математичний диктант</a:t>
            </a:r>
          </a:p>
          <a:p>
            <a:r>
              <a:rPr lang="uk-UA" sz="2800" b="1" i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Запиши</a:t>
            </a:r>
            <a:r>
              <a:rPr lang="uk-UA" sz="2800" b="1" i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дати арабськими цифрами та відповідні століття римськими цифрами.</a:t>
            </a:r>
            <a:endParaRPr lang="uk-UA" sz="2800" b="1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Перша бібліотека в Київській Русі заснована в 1037 році.</a:t>
            </a:r>
            <a:endParaRPr lang="uk-UA" sz="28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Перша школа в Київській Русі – 988 рік.</a:t>
            </a:r>
            <a:endParaRPr lang="uk-UA" sz="28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Перша друкована книга в Київській Русі – 1574 рік.</a:t>
            </a:r>
            <a:endParaRPr lang="uk-UA" sz="28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Перший університет – 1805 рік.</a:t>
            </a:r>
            <a:endParaRPr lang="uk-UA" sz="28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Заснування Кривого Рогу – 1775 рік.</a:t>
            </a:r>
            <a:endParaRPr lang="uk-UA" sz="28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2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Перший телевізор в Україні – 1932 рік. </a:t>
            </a:r>
            <a:endParaRPr lang="uk-UA" sz="28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7" name="Рисунок 6" descr="Наші перші книги. Статті компанії «Интернет-магазин «Розумні діти»»">
            <a:extLst>
              <a:ext uri="{FF2B5EF4-FFF2-40B4-BE49-F238E27FC236}">
                <a16:creationId xmlns:a16="http://schemas.microsoft.com/office/drawing/2014/main" id="{FD105850-567E-CDC6-9144-76B261A052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456" y="5305166"/>
            <a:ext cx="2030963" cy="1523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Алла Коваль &quot; Дещо з історії книги &quot;, &quot;Перші паперові книги&quot; ( з  енциклопедії) | Тест з літературного читання – «На Урок»">
            <a:extLst>
              <a:ext uri="{FF2B5EF4-FFF2-40B4-BE49-F238E27FC236}">
                <a16:creationId xmlns:a16="http://schemas.microsoft.com/office/drawing/2014/main" id="{D9D8E71C-8680-B92A-7024-A72B54AE6E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0796" y="5410134"/>
            <a:ext cx="2009409" cy="14166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055658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425"/>
            <a:ext cx="10319657" cy="3003971"/>
          </a:xfrm>
        </p:spPr>
        <p:txBody>
          <a:bodyPr>
            <a:normAutofit fontScale="90000"/>
          </a:bodyPr>
          <a:lstStyle/>
          <a:p>
            <a:pPr marL="0" indent="0">
              <a:lnSpc>
                <a:spcPct val="100000"/>
              </a:lnSpc>
              <a:spcAft>
                <a:spcPts val="1000"/>
              </a:spcAft>
              <a:buNone/>
            </a:pP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</a:t>
            </a: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перший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погляд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у математики і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краєзнавства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немає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нічого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спільного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Але в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краєзнавстві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багато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чисел: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дати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одиниці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виміру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довжини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маси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площі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так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далі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а числа -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вже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прерогатива математики.</a:t>
            </a:r>
            <a:br>
              <a:rPr lang="uk-UA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Краєзнавчі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можуть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бути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різного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змісту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7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авдання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містять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історичні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дані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uk-UA" sz="27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авдання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 тварин, про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рослини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рідного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краю, про </a:t>
            </a:r>
            <a:r>
              <a:rPr lang="ru-RU" sz="27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річки</a:t>
            </a:r>
            <a:r>
              <a:rPr lang="uk-UA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гори, моря, міста.</a:t>
            </a:r>
            <a:br>
              <a:rPr lang="uk-UA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27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Місце для вмісту 7">
            <a:extLst>
              <a:ext uri="{FF2B5EF4-FFF2-40B4-BE49-F238E27FC236}">
                <a16:creationId xmlns:a16="http://schemas.microsoft.com/office/drawing/2014/main" id="{FC56495C-7AC0-7E28-DF5F-1A821DC804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3581400"/>
            <a:ext cx="8332237" cy="325003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Із Канівським природним заповідником межує Шевченківський національний заповідник, розміри якого 900м на 500м. Яка площа канівського природного заповідника, якщо відомо, що вона в 45 разів більша за площу Шевченківського національного заповідника? Відповідь </a:t>
            </a:r>
            <a:r>
              <a:rPr lang="uk-UA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запиши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гектарах.</a:t>
            </a: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127836A-8F84-85AA-004B-3B6A184666E0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2761860"/>
            <a:ext cx="5157788" cy="1175657"/>
          </a:xfrm>
        </p:spPr>
        <p:txBody>
          <a:bodyPr>
            <a:normAutofit/>
          </a:bodyPr>
          <a:lstStyle/>
          <a:p>
            <a:endParaRPr lang="uk-UA" i="1" u="sng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</a:p>
          <a:p>
            <a:endParaRPr lang="uk-UA" i="1" u="sng" dirty="0">
              <a:solidFill>
                <a:srgbClr val="002060"/>
              </a:solidFill>
            </a:endParaRPr>
          </a:p>
        </p:txBody>
      </p:sp>
      <p:sp>
        <p:nvSpPr>
          <p:cNvPr id="10" name="Місце для вмісту 9">
            <a:extLst>
              <a:ext uri="{FF2B5EF4-FFF2-40B4-BE49-F238E27FC236}">
                <a16:creationId xmlns:a16="http://schemas.microsoft.com/office/drawing/2014/main" id="{10E409DB-84A3-8563-A4CC-118C8DB5076F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7034212" y="2589050"/>
            <a:ext cx="5183187" cy="368458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uk-UA" dirty="0"/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2" descr="Канівський природний заповідник">
            <a:extLst>
              <a:ext uri="{FF2B5EF4-FFF2-40B4-BE49-F238E27FC236}">
                <a16:creationId xmlns:a16="http://schemas.microsoft.com/office/drawing/2014/main" id="{BE81FE19-D41D-A65C-31BB-41F4ABB2447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8" name="Picture 4" descr="Канівській природний заповідник, Канів — фото, опис, адреса">
            <a:extLst>
              <a:ext uri="{FF2B5EF4-FFF2-40B4-BE49-F238E27FC236}">
                <a16:creationId xmlns:a16="http://schemas.microsoft.com/office/drawing/2014/main" id="{015A2701-CAC9-ED5A-702C-2F2B8AFE6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5621" y="3610143"/>
            <a:ext cx="3875282" cy="2902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9730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E6407BB2-7FF1-7A21-D537-5431925FE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Задачі на знаходження площі</a:t>
            </a:r>
            <a:r>
              <a:rPr lang="ru-RU" sz="4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uk-UA" sz="4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296B16BF-2954-27F7-56FA-21005CFCF2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751841"/>
            <a:ext cx="5181600" cy="4137400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lnSpc>
                <a:spcPct val="150000"/>
              </a:lnSpc>
              <a:spcAft>
                <a:spcPts val="1000"/>
              </a:spcAft>
              <a:buNone/>
            </a:pP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Aft>
                <a:spcPts val="1000"/>
              </a:spcAft>
              <a:buNone/>
            </a:pPr>
            <a:r>
              <a:rPr lang="ru-RU" sz="4400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1.Площа </a:t>
            </a:r>
            <a:r>
              <a:rPr lang="ru-RU" sz="4400" b="1" i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України</a:t>
            </a:r>
            <a:r>
              <a:rPr lang="ru-RU" sz="4400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дорівнює</a:t>
            </a:r>
            <a:r>
              <a:rPr lang="ru-RU" sz="4400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площі</a:t>
            </a:r>
            <a:r>
              <a:rPr lang="ru-RU" sz="4400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Румунії</a:t>
            </a:r>
            <a:r>
              <a:rPr lang="ru-RU" sz="4400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4400" b="1" i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Польщі</a:t>
            </a:r>
            <a:r>
              <a:rPr lang="ru-RU" sz="4400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4400" b="1" i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Швейцаріі</a:t>
            </a:r>
            <a:r>
              <a:rPr lang="ru-RU" sz="4400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разом </a:t>
            </a:r>
            <a:r>
              <a:rPr lang="ru-RU" sz="4400" b="1" i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взятих</a:t>
            </a:r>
            <a:r>
              <a:rPr lang="ru-RU" sz="4400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4400" b="1" i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Знайди</a:t>
            </a:r>
            <a:r>
              <a:rPr lang="ru-RU" sz="4400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площу</a:t>
            </a:r>
            <a:r>
              <a:rPr lang="ru-RU" sz="4400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України</a:t>
            </a:r>
            <a:r>
              <a:rPr lang="ru-RU" sz="4400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4400" b="1" i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4400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площа</a:t>
            </a:r>
            <a:r>
              <a:rPr lang="ru-RU" sz="4400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Румунії</a:t>
            </a:r>
            <a:r>
              <a:rPr lang="ru-RU" sz="4400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238 397км2, </a:t>
            </a:r>
            <a:r>
              <a:rPr lang="ru-RU" sz="4400" b="1" i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площа</a:t>
            </a:r>
            <a:r>
              <a:rPr lang="ru-RU" sz="4400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Польщі</a:t>
            </a:r>
            <a:r>
              <a:rPr lang="ru-RU" sz="4400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322 575км2, а </a:t>
            </a:r>
            <a:r>
              <a:rPr lang="ru-RU" sz="4400" b="1" i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площа</a:t>
            </a:r>
            <a:r>
              <a:rPr lang="ru-RU" sz="4400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Швейцарії</a:t>
            </a:r>
            <a:r>
              <a:rPr lang="ru-RU" sz="4400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41 285 км2.</a:t>
            </a:r>
            <a:endParaRPr lang="uk-UA" sz="4400" b="1" i="1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sz="2400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2400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7" name="Місце для вмісту 6">
            <a:extLst>
              <a:ext uri="{FF2B5EF4-FFF2-40B4-BE49-F238E27FC236}">
                <a16:creationId xmlns:a16="http://schemas.microsoft.com/office/drawing/2014/main" id="{E6446373-AE09-620D-15F6-5532827131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513841"/>
            <a:ext cx="5181600" cy="3667760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ru-RU" sz="4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2.Площа </a:t>
            </a:r>
            <a:r>
              <a:rPr lang="ru-RU" sz="4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Румунії</a:t>
            </a:r>
            <a:r>
              <a:rPr lang="ru-RU" sz="4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становить 238 397км2, </a:t>
            </a:r>
            <a:r>
              <a:rPr lang="ru-RU" sz="4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площа</a:t>
            </a:r>
            <a:r>
              <a:rPr lang="ru-RU" sz="4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Польщі</a:t>
            </a:r>
            <a:r>
              <a:rPr lang="ru-RU" sz="4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322 575км2.Знайди </a:t>
            </a:r>
            <a:r>
              <a:rPr lang="ru-RU" sz="4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площу</a:t>
            </a:r>
            <a:r>
              <a:rPr lang="ru-RU" sz="4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України</a:t>
            </a:r>
            <a:r>
              <a:rPr lang="ru-RU" sz="4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4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4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вона </a:t>
            </a:r>
            <a:r>
              <a:rPr lang="ru-RU" sz="4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більша</a:t>
            </a:r>
            <a:r>
              <a:rPr lang="ru-RU" sz="4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ru-RU" sz="4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площу</a:t>
            </a:r>
            <a:r>
              <a:rPr lang="ru-RU" sz="4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цих</a:t>
            </a:r>
            <a:r>
              <a:rPr lang="ru-RU" sz="4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4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країн</a:t>
            </a:r>
            <a:r>
              <a:rPr lang="ru-RU" sz="4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42 728 км2.</a:t>
            </a:r>
            <a:endParaRPr lang="uk-UA" sz="4400" b="1" i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2" name="Picture 4" descr="СУЧАСНА ПОЛІТИЧНА КАРТА ЄВРОПИ - Сайт geografiamozil2!">
            <a:extLst>
              <a:ext uri="{FF2B5EF4-FFF2-40B4-BE49-F238E27FC236}">
                <a16:creationId xmlns:a16="http://schemas.microsoft.com/office/drawing/2014/main" id="{A60658ED-1132-13EB-2509-66E2892BC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36098"/>
            <a:ext cx="4625155" cy="262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Методичний посібник&quot;Національно-патріотичне виховання на уроках української  мови і літератури">
            <a:extLst>
              <a:ext uri="{FF2B5EF4-FFF2-40B4-BE49-F238E27FC236}">
                <a16:creationId xmlns:a16="http://schemas.microsoft.com/office/drawing/2014/main" id="{AF30CB26-4DB0-3353-2003-C7128E0DD06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6618" y="4903158"/>
            <a:ext cx="1790700" cy="12877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2885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3840" y="4148339"/>
            <a:ext cx="3217813" cy="339807"/>
          </a:xfrm>
        </p:spPr>
        <p:txBody>
          <a:bodyPr>
            <a:normAutofit fontScale="90000"/>
          </a:bodyPr>
          <a:lstStyle/>
          <a:p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83A7898C-55B8-4799-1E01-E3BE299CC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sz="2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Задача. </a:t>
            </a:r>
          </a:p>
          <a:p>
            <a:pPr marL="0" indent="0">
              <a:buNone/>
            </a:pPr>
            <a:r>
              <a:rPr lang="uk-UA" sz="2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виготовлення </a:t>
            </a:r>
            <a:r>
              <a:rPr lang="uk-UA" sz="28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ватно</a:t>
            </a:r>
            <a:r>
              <a:rPr lang="uk-UA" sz="2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-марлевої пов’язки слід дотримуватись  розмірів 50см ширина та 90см довжина. </a:t>
            </a:r>
            <a:r>
              <a:rPr lang="ru-RU" sz="28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Скільки</a:t>
            </a:r>
            <a:r>
              <a:rPr lang="ru-RU" sz="2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пов’язок</a:t>
            </a:r>
            <a:r>
              <a:rPr lang="ru-RU" sz="2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 виготовити з куска марлі, площею 9 000 см2. Розв’яжи задачу та склади обернену так, щоб шуканим було число  9 000см2.</a:t>
            </a:r>
            <a:endParaRPr lang="uk-UA" sz="28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7" name="Місце для тексту 6">
            <a:extLst>
              <a:ext uri="{FF2B5EF4-FFF2-40B4-BE49-F238E27FC236}">
                <a16:creationId xmlns:a16="http://schemas.microsoft.com/office/drawing/2014/main" id="{218B23D1-AACB-E2BF-67D4-E73A05EF9F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830424"/>
            <a:ext cx="3932237" cy="5038564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</a:t>
            </a:r>
            <a:endParaRPr lang="uk-UA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2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Площа України 603700км2, це в 2 рази більше, ніж площа Італії та у 18 разів більше площі Молдови. Яка площа Італії? Яка площа Молдови? </a:t>
            </a:r>
            <a:endParaRPr lang="uk-UA" sz="2800" i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74ED998-213F-613D-F830-DEB5B71CEA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7804" y="4488146"/>
            <a:ext cx="3454857" cy="2322642"/>
          </a:xfrm>
          <a:prstGeom prst="rect">
            <a:avLst/>
          </a:prstGeom>
        </p:spPr>
      </p:pic>
      <p:pic>
        <p:nvPicPr>
          <p:cNvPr id="3074" name="Picture 2" descr="Купити Ватно-марлева пов'язка для занять Цивільної оборони. Ватномарлева  повязка. №989831 - у подарунок в Україні на Crafta.ua">
            <a:extLst>
              <a:ext uri="{FF2B5EF4-FFF2-40B4-BE49-F238E27FC236}">
                <a16:creationId xmlns:a16="http://schemas.microsoft.com/office/drawing/2014/main" id="{AA00EFCE-2D4F-9244-E975-4B2AE0C45E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0812" y="4386473"/>
            <a:ext cx="3773383" cy="24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1809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49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Задачі на різницеве порівняння</a:t>
            </a: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FC159E9-60B9-6562-D64C-DB69D553B1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66725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uk-UA" sz="2400" b="1" i="1" u="sng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2400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2400" b="1" i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«Абсолютно заповідна» степова зона заповідника «Асканія-Нова» - близько   11 000га, що становить 1/3 усієї його площі. Канівський природний заповідник має площу 2027 гектарів. Знайдіть площу заповідника «Асканія-Нова». На скільки га вона більша за площу Канівського природного заповідника?</a:t>
            </a: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Picture 10" descr="Природные парки и заповедники на оккупированных территориях: как во время  войны выживает Аскания-Нова на Херсонщине | Рубрика">
            <a:extLst>
              <a:ext uri="{FF2B5EF4-FFF2-40B4-BE49-F238E27FC236}">
                <a16:creationId xmlns:a16="http://schemas.microsoft.com/office/drawing/2014/main" id="{F92F9736-8234-64B5-C0AD-A654766AB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081" y="5044051"/>
            <a:ext cx="3239194" cy="1813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Заповідник Асканія-Нова - опис, фото, як доїхати">
            <a:extLst>
              <a:ext uri="{FF2B5EF4-FFF2-40B4-BE49-F238E27FC236}">
                <a16:creationId xmlns:a16="http://schemas.microsoft.com/office/drawing/2014/main" id="{39A3310A-4709-3284-8C35-A938751FA75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226" y="1837399"/>
            <a:ext cx="4275536" cy="3206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Заповідник &quot;Асканія-Нова&quot; просить допомоги для збереження тварин і рослин">
            <a:extLst>
              <a:ext uri="{FF2B5EF4-FFF2-40B4-BE49-F238E27FC236}">
                <a16:creationId xmlns:a16="http://schemas.microsoft.com/office/drawing/2014/main" id="{084A99EC-277D-B7B9-BBBE-8D261FB741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9275" y="5033754"/>
            <a:ext cx="2416627" cy="1812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62002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8000" y="1371600"/>
            <a:ext cx="9458960" cy="4277360"/>
          </a:xfrm>
        </p:spPr>
        <p:txBody>
          <a:bodyPr>
            <a:normAutofit/>
          </a:bodyPr>
          <a:lstStyle/>
          <a:p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59EEDEA-A4B4-255E-A393-B2CF501C9F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1216" y="0"/>
            <a:ext cx="10406743" cy="6351451"/>
          </a:xfrm>
          <a:solidFill>
            <a:srgbClr val="FFFF99"/>
          </a:solidFill>
        </p:spPr>
        <p:txBody>
          <a:bodyPr>
            <a:noAutofit/>
          </a:bodyPr>
          <a:lstStyle/>
          <a:p>
            <a:r>
              <a:rPr lang="uk-UA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Склади та розв’яжи задачу за поданим малюнком:</a:t>
            </a:r>
          </a:p>
          <a:p>
            <a:endParaRPr lang="uk-UA" sz="2800" dirty="0"/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C4A91C4-03DD-409C-AF2F-372D2EE0F6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102" y="737119"/>
            <a:ext cx="8192278" cy="4093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585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22" y="60292"/>
            <a:ext cx="10291667" cy="4481059"/>
          </a:xfrm>
        </p:spPr>
        <p:txBody>
          <a:bodyPr>
            <a:normAutofit/>
          </a:bodyPr>
          <a:lstStyle/>
          <a:p>
            <a:pPr algn="ctr"/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ru-RU" sz="24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авички</a:t>
            </a: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орієнтування</a:t>
            </a: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 </a:t>
            </a:r>
            <a:r>
              <a:rPr lang="ru-RU" sz="24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місцевості</a:t>
            </a: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визначення</a:t>
            </a: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відстані</a:t>
            </a: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до </a:t>
            </a:r>
            <a:r>
              <a:rPr lang="ru-RU" sz="24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об'єктів</a:t>
            </a: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 око і по </a:t>
            </a:r>
            <a:r>
              <a:rPr lang="ru-RU" sz="24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карті</a:t>
            </a: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необхідні</a:t>
            </a: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не </a:t>
            </a:r>
            <a:r>
              <a:rPr lang="ru-RU" sz="24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тільки</a:t>
            </a: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командиру, а й кожному </a:t>
            </a:r>
            <a:r>
              <a:rPr lang="ru-RU" sz="24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пересічному</a:t>
            </a: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воїну</a:t>
            </a: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b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4000" b="1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Задачі на збільшення  (зменшення) на декілька одиниць</a:t>
            </a:r>
            <a:br>
              <a:rPr lang="uk-UA" sz="40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40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105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04AE8C6D-2E1E-6332-94AC-FF67468F9D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2"/>
            <a:ext cx="5157787" cy="1239319"/>
          </a:xfrm>
        </p:spPr>
        <p:txBody>
          <a:bodyPr/>
          <a:lstStyle/>
          <a:p>
            <a:r>
              <a:rPr lang="uk-UA" sz="24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Задача</a:t>
            </a:r>
          </a:p>
          <a:p>
            <a:endParaRPr lang="uk-UA" dirty="0"/>
          </a:p>
        </p:txBody>
      </p:sp>
      <p:sp>
        <p:nvSpPr>
          <p:cNvPr id="5" name="Місце для вмісту 4">
            <a:extLst>
              <a:ext uri="{FF2B5EF4-FFF2-40B4-BE49-F238E27FC236}">
                <a16:creationId xmlns:a16="http://schemas.microsoft.com/office/drawing/2014/main" id="{9575E2A1-D274-7232-816C-968FFF85A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9290" y="2505075"/>
            <a:ext cx="5848285" cy="3684588"/>
          </a:xfrm>
        </p:spPr>
        <p:txBody>
          <a:bodyPr/>
          <a:lstStyle/>
          <a:p>
            <a:pPr marL="0" indent="0">
              <a:buNone/>
            </a:pPr>
            <a:r>
              <a:rPr lang="uk-UA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Протяжність території України з півночі на південь 839 км, а з заходу на схід – на 477км більше. Яка протяжність території України з заходу на схід? </a:t>
            </a:r>
            <a:endParaRPr lang="uk-UA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9" name="Місце для тексту 8">
            <a:extLst>
              <a:ext uri="{FF2B5EF4-FFF2-40B4-BE49-F238E27FC236}">
                <a16:creationId xmlns:a16="http://schemas.microsoft.com/office/drawing/2014/main" id="{2665C5D4-9489-8684-F687-56C16B64D9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2"/>
            <a:ext cx="5183188" cy="1168367"/>
          </a:xfrm>
        </p:spPr>
        <p:txBody>
          <a:bodyPr/>
          <a:lstStyle/>
          <a:p>
            <a:r>
              <a:rPr lang="uk-UA" sz="24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Задача</a:t>
            </a:r>
          </a:p>
          <a:p>
            <a:endParaRPr lang="uk-UA" dirty="0"/>
          </a:p>
        </p:txBody>
      </p:sp>
      <p:sp>
        <p:nvSpPr>
          <p:cNvPr id="10" name="Місце для вмісту 9">
            <a:extLst>
              <a:ext uri="{FF2B5EF4-FFF2-40B4-BE49-F238E27FC236}">
                <a16:creationId xmlns:a16="http://schemas.microsoft.com/office/drawing/2014/main" id="{B7E42171-2022-562D-389E-1E2F367655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24600" y="2369976"/>
            <a:ext cx="5745762" cy="3486151"/>
          </a:xfrm>
        </p:spPr>
        <p:txBody>
          <a:bodyPr/>
          <a:lstStyle/>
          <a:p>
            <a:pPr marL="0" indent="0">
              <a:buNone/>
            </a:pPr>
            <a:r>
              <a:rPr lang="uk-UA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Річка Десна на території України має протяжність 591 км , а річка Дунай – на 417 км менше. Яка протяжність річки Дунай на території України?</a:t>
            </a:r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2" name="Picture 4" descr="Канівський природний заповідник">
            <a:extLst>
              <a:ext uri="{FF2B5EF4-FFF2-40B4-BE49-F238E27FC236}">
                <a16:creationId xmlns:a16="http://schemas.microsoft.com/office/drawing/2014/main" id="{C6E54F49-7A81-28C7-0677-8533FB3380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741" y="4313561"/>
            <a:ext cx="4307919" cy="2474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Украина физическая карта: векторна графіка, зображення, Украина физическая  карта малюнки | Скачати з Depositphotos">
            <a:extLst>
              <a:ext uri="{FF2B5EF4-FFF2-40B4-BE49-F238E27FC236}">
                <a16:creationId xmlns:a16="http://schemas.microsoft.com/office/drawing/2014/main" id="{313D0C96-FDB4-5428-A820-3368A8BA2F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34"/>
          <a:stretch/>
        </p:blipFill>
        <p:spPr bwMode="auto">
          <a:xfrm>
            <a:off x="299213" y="4541351"/>
            <a:ext cx="3339725" cy="2299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1015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199"/>
            <a:ext cx="8645878" cy="2155371"/>
          </a:xfrm>
        </p:spPr>
        <p:txBody>
          <a:bodyPr>
            <a:normAutofit fontScale="90000"/>
          </a:bodyPr>
          <a:lstStyle/>
          <a:p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49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Задачі на збільшення  (зменшення) у декілька разів</a:t>
            </a: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7FEFA56A-8DE8-7E60-A77E-DB96783C6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604865"/>
            <a:ext cx="6172200" cy="4256185"/>
          </a:xfrm>
        </p:spPr>
        <p:txBody>
          <a:bodyPr/>
          <a:lstStyle/>
          <a:p>
            <a:pPr marL="0" indent="0">
              <a:buNone/>
            </a:pPr>
            <a:r>
              <a:rPr lang="uk-UA" sz="24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2400" i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Довжина річки Дніпро </a:t>
            </a:r>
            <a:r>
              <a:rPr lang="uk-UA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межах України  ста­новить 981 км,  довжина Дунаю – 174 км, а довжина Десни у 2 рази коротша, ніж довжина Дніпра та Дунаю разом. Яка протяжність річки  Десни на території України?</a:t>
            </a:r>
            <a:endParaRPr lang="uk-UA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Місце для тексту 6">
            <a:extLst>
              <a:ext uri="{FF2B5EF4-FFF2-40B4-BE49-F238E27FC236}">
                <a16:creationId xmlns:a16="http://schemas.microsoft.com/office/drawing/2014/main" id="{F6C3FB88-6459-ECA6-0555-3A4B9BF805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0" y="2057400"/>
            <a:ext cx="5228626" cy="4800600"/>
          </a:xfrm>
        </p:spPr>
        <p:txBody>
          <a:bodyPr>
            <a:normAutofit/>
          </a:bodyPr>
          <a:lstStyle/>
          <a:p>
            <a:r>
              <a:rPr lang="uk-UA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айбільший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світі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літак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АН-225 “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Мрія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взяв на борт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вантаж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215 т , а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маса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3 рази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більша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Знайди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масу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літака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розом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вантажем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b="1" dirty="0">
                <a:solidFill>
                  <a:srgbClr val="11111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74" name="Picture 2" descr="В Україні відзначають День Дніпра">
            <a:extLst>
              <a:ext uri="{FF2B5EF4-FFF2-40B4-BE49-F238E27FC236}">
                <a16:creationId xmlns:a16="http://schemas.microsoft.com/office/drawing/2014/main" id="{E3785E91-3E95-337F-E629-F19E6D0B8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676" y="4873430"/>
            <a:ext cx="3456668" cy="1975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36370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49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</a:t>
            </a:r>
            <a:r>
              <a:rPr lang="uk-UA" sz="49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адачі на пропорційне відношення</a:t>
            </a: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3B2DCEC-CB51-E3A3-7904-611E21822F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054359"/>
            <a:ext cx="5157787" cy="636329"/>
          </a:xfrm>
        </p:spPr>
        <p:txBody>
          <a:bodyPr/>
          <a:lstStyle/>
          <a:p>
            <a:r>
              <a:rPr lang="uk-UA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</a:p>
        </p:txBody>
      </p:sp>
      <p:sp>
        <p:nvSpPr>
          <p:cNvPr id="5" name="Місце для вмісту 4">
            <a:extLst>
              <a:ext uri="{FF2B5EF4-FFF2-40B4-BE49-F238E27FC236}">
                <a16:creationId xmlns:a16="http://schemas.microsoft.com/office/drawing/2014/main" id="{A729BEFF-4927-4A02-D4AD-08F97762FF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1638" y="1690688"/>
            <a:ext cx="5875938" cy="4802187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Для виготовлення однієї порції куті (обрядова страва на </a:t>
            </a:r>
            <a:r>
              <a:rPr lang="uk-UA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Св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Вечір) потрібно 500 г  пшениці, 120г  меду та по 100г горіхів і маку. Скільки потрібно всіх продуктів для виготовлення 3порцій  куті?</a:t>
            </a:r>
            <a:endParaRPr lang="uk-UA" sz="24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9" name="Місце для тексту 8">
            <a:extLst>
              <a:ext uri="{FF2B5EF4-FFF2-40B4-BE49-F238E27FC236}">
                <a16:creationId xmlns:a16="http://schemas.microsoft.com/office/drawing/2014/main" id="{282EFB78-EAB0-C7B8-3305-FD0E86DA63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uk-UA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2" name="Місце для вмісту 11">
            <a:extLst>
              <a:ext uri="{FF2B5EF4-FFF2-40B4-BE49-F238E27FC236}">
                <a16:creationId xmlns:a16="http://schemas.microsoft.com/office/drawing/2014/main" id="{B329CB79-FE6D-1BA0-BAEE-3EFBB6DE94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45290" y="2505075"/>
            <a:ext cx="5183188" cy="368458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uk-UA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100 м тканини пошили 30 вишиванок. Скільки тканини треба для пошиття 60 таких вишиванок?</a:t>
            </a:r>
          </a:p>
        </p:txBody>
      </p:sp>
      <p:pic>
        <p:nvPicPr>
          <p:cNvPr id="6" name="Picture 4" descr="Святий Вечір - сімейне торжество">
            <a:extLst>
              <a:ext uri="{FF2B5EF4-FFF2-40B4-BE49-F238E27FC236}">
                <a16:creationId xmlns:a16="http://schemas.microsoft.com/office/drawing/2014/main" id="{CAE799B0-918E-8B49-D8D5-DDCCB1666B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208" y="4527711"/>
            <a:ext cx="2485394" cy="221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Парна вишиванка - сімейний комплект вишиванок">
            <a:extLst>
              <a:ext uri="{FF2B5EF4-FFF2-40B4-BE49-F238E27FC236}">
                <a16:creationId xmlns:a16="http://schemas.microsoft.com/office/drawing/2014/main" id="{EABF64CE-D22F-A059-7AB9-52DE699F6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7469" y="4426564"/>
            <a:ext cx="3219062" cy="241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0235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0384970" cy="1917328"/>
          </a:xfrm>
        </p:spPr>
        <p:txBody>
          <a:bodyPr>
            <a:normAutofit fontScale="90000"/>
          </a:bodyPr>
          <a:lstStyle/>
          <a:p>
            <a:pPr algn="ctr"/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</a:t>
            </a: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7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 розв’язуванні задач на рух, на час пропоную не обмежуватись матеріалом підручника, а складати задачі, що містять місцевий матеріал.</a:t>
            </a:r>
            <a:br>
              <a:rPr lang="uk-UA" sz="27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7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49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Задачі на рух</a:t>
            </a: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6" name="Місце для тексту 5">
            <a:extLst>
              <a:ext uri="{FF2B5EF4-FFF2-40B4-BE49-F238E27FC236}">
                <a16:creationId xmlns:a16="http://schemas.microsoft.com/office/drawing/2014/main" id="{A4559383-CCA8-2B90-90EB-656CC0BB17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7688392" cy="823912"/>
          </a:xfrm>
        </p:spPr>
        <p:txBody>
          <a:bodyPr>
            <a:normAutofit lnSpcReduction="10000"/>
          </a:bodyPr>
          <a:lstStyle/>
          <a:p>
            <a:r>
              <a:rPr lang="uk-UA" sz="24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Місце для вмісту 6">
            <a:extLst>
              <a:ext uri="{FF2B5EF4-FFF2-40B4-BE49-F238E27FC236}">
                <a16:creationId xmlns:a16="http://schemas.microsoft.com/office/drawing/2014/main" id="{5CAD81C1-7685-FED8-6DFD-4798EE7AC60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uk-UA" sz="2000" b="1" i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Щоб дістатися з Києва до </a:t>
            </a:r>
            <a:r>
              <a:rPr lang="uk-UA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анева автівкою, потрібно подолати 140 км. Скільки часу буде витрачено на дорогу туди й назад, якщо швидкість руху становитиме 70 км/год?</a:t>
            </a: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8" name="Місце для тексту 7">
            <a:extLst>
              <a:ext uri="{FF2B5EF4-FFF2-40B4-BE49-F238E27FC236}">
                <a16:creationId xmlns:a16="http://schemas.microsoft.com/office/drawing/2014/main" id="{32BD9362-1EDB-9851-8000-F18DE85F03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endParaRPr lang="uk-UA" sz="2400" i="1" u="sng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2400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</a:t>
            </a:r>
            <a:endParaRPr lang="uk-UA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Місце для вмісту 8">
            <a:extLst>
              <a:ext uri="{FF2B5EF4-FFF2-40B4-BE49-F238E27FC236}">
                <a16:creationId xmlns:a16="http://schemas.microsoft.com/office/drawing/2014/main" id="{57C175F3-2AC4-D0F8-28CD-B66E8FF41D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468742"/>
            <a:ext cx="5183188" cy="401603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uk-UA" sz="24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Перший автомобіль доїхав з Асканії-</a:t>
            </a:r>
            <a:r>
              <a:rPr lang="uk-UA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Нови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Канева  за 6 годин зі швидкістю 102км/год, а другий – 9 годин. З якою швидкістю рухався другий автомобіль? Яка відстань між заповідниками?</a:t>
            </a: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" name="Picture 2" descr="Розв'язування задач на рух. Матеріал для самостійної роботи. 4 клас |  Презентація. Математика">
            <a:extLst>
              <a:ext uri="{FF2B5EF4-FFF2-40B4-BE49-F238E27FC236}">
                <a16:creationId xmlns:a16="http://schemas.microsoft.com/office/drawing/2014/main" id="{A2BAA9F1-7B74-059F-995D-229DF6271E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954" y="5369533"/>
            <a:ext cx="2835173" cy="1488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Три задачі на зустрічний рух. 5 клас. - EVRIKA">
            <a:extLst>
              <a:ext uri="{FF2B5EF4-FFF2-40B4-BE49-F238E27FC236}">
                <a16:creationId xmlns:a16="http://schemas.microsoft.com/office/drawing/2014/main" id="{730FE42D-C2BE-CD21-D7AE-1CA6E5CE79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417" y="5654351"/>
            <a:ext cx="5203322" cy="1360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546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6547" y="1"/>
            <a:ext cx="7725748" cy="2640562"/>
          </a:xfrm>
        </p:spPr>
        <p:txBody>
          <a:bodyPr>
            <a:normAutofit fontScale="90000"/>
          </a:bodyPr>
          <a:lstStyle/>
          <a:p>
            <a:pPr algn="ctr"/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Задачі складені на основі місцевого матеріалу сприяють не тільки розвитку математичних навичок, а й розширюють знання про рідний край, рідне місто.</a:t>
            </a: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49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Задачі на час</a:t>
            </a: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821FE22-225F-1EC3-B0B9-06AF3E953724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1919480"/>
            <a:ext cx="5157788" cy="585595"/>
          </a:xfrm>
        </p:spPr>
        <p:txBody>
          <a:bodyPr>
            <a:normAutofit/>
          </a:bodyPr>
          <a:lstStyle/>
          <a:p>
            <a:r>
              <a:rPr lang="uk-UA" sz="2400" i="1" u="sng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1</a:t>
            </a:r>
          </a:p>
          <a:p>
            <a:endParaRPr lang="uk-UA" dirty="0"/>
          </a:p>
        </p:txBody>
      </p:sp>
      <p:sp>
        <p:nvSpPr>
          <p:cNvPr id="8" name="Місце для вмісту 7">
            <a:extLst>
              <a:ext uri="{FF2B5EF4-FFF2-40B4-BE49-F238E27FC236}">
                <a16:creationId xmlns:a16="http://schemas.microsoft.com/office/drawing/2014/main" id="{8EEFF57B-D802-3CB1-6CE4-24CFC5FF2759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0" y="2505075"/>
            <a:ext cx="5157788" cy="2990656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3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Місто Кривий Ріг  засноване в 1775 році</a:t>
            </a:r>
            <a:r>
              <a:rPr lang="ru-RU" sz="34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</a:t>
            </a:r>
            <a:r>
              <a:rPr lang="ru-RU" sz="3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4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місто</a:t>
            </a:r>
            <a:r>
              <a:rPr lang="uk-UA" sz="3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Харків  -  на 121 рік раніше, ніж  Кривий Ріг. </a:t>
            </a:r>
            <a:r>
              <a:rPr lang="uk-UA" sz="34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якому році засновано Харків?</a:t>
            </a:r>
            <a:r>
              <a:rPr lang="ru-RU" sz="34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Скільки</a:t>
            </a:r>
            <a:r>
              <a:rPr lang="ru-RU" sz="3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років</a:t>
            </a:r>
            <a:r>
              <a:rPr lang="ru-RU" sz="3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4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кожному </a:t>
            </a:r>
            <a:r>
              <a:rPr lang="uk-UA" sz="3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місту</a:t>
            </a:r>
            <a:r>
              <a:rPr lang="ru-RU" sz="3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нині</a:t>
            </a:r>
            <a:r>
              <a:rPr lang="ru-RU" sz="3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endParaRPr lang="uk-UA" sz="34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1000"/>
              </a:spcAft>
              <a:buNone/>
            </a:pPr>
            <a:endParaRPr lang="uk-UA" dirty="0"/>
          </a:p>
        </p:txBody>
      </p:sp>
      <p:sp>
        <p:nvSpPr>
          <p:cNvPr id="9" name="Місце для тексту 8">
            <a:extLst>
              <a:ext uri="{FF2B5EF4-FFF2-40B4-BE49-F238E27FC236}">
                <a16:creationId xmlns:a16="http://schemas.microsoft.com/office/drawing/2014/main" id="{E75911B6-13C8-EC11-DAFA-9E3FB8542074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7008813" y="1681163"/>
            <a:ext cx="5183187" cy="823912"/>
          </a:xfrm>
        </p:spPr>
        <p:txBody>
          <a:bodyPr/>
          <a:lstStyle/>
          <a:p>
            <a:pPr marL="0" indent="0">
              <a:buNone/>
            </a:pPr>
            <a:endParaRPr lang="uk-UA" sz="2400" i="1" u="sng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10" name="Місце для вмісту 9">
            <a:extLst>
              <a:ext uri="{FF2B5EF4-FFF2-40B4-BE49-F238E27FC236}">
                <a16:creationId xmlns:a16="http://schemas.microsoft.com/office/drawing/2014/main" id="{14018BDC-A4A1-102C-50C9-AFE55256087F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5943601" y="1222311"/>
            <a:ext cx="5710334" cy="4478694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marL="0" indent="0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2400" i="1" u="sng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Задача 2</a:t>
            </a:r>
          </a:p>
          <a:p>
            <a:pPr marL="0" indent="0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Криворізький драмтеатр ім. Т. Г. Шевченка засновано в 1931 році, це на 46 років раніше, ніж Криворізький театр ляльок. </a:t>
            </a:r>
            <a:r>
              <a:rPr lang="uk-UA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якому році засновано театр ляльок? Скільки років існує кожен з театрів?</a:t>
            </a:r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2278" y="181769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4" name="Picture 6" descr="Картинки по запросу рік створення криворізький міський театр ляльок">
            <a:extLst>
              <a:ext uri="{FF2B5EF4-FFF2-40B4-BE49-F238E27FC236}">
                <a16:creationId xmlns:a16="http://schemas.microsoft.com/office/drawing/2014/main" id="{BC647B1D-7670-4BA9-8F13-E37975C2FC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8200" y="4851918"/>
            <a:ext cx="2634711" cy="184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redit: m_a_n">
            <a:extLst>
              <a:ext uri="{FF2B5EF4-FFF2-40B4-BE49-F238E27FC236}">
                <a16:creationId xmlns:a16="http://schemas.microsoft.com/office/drawing/2014/main" id="{310F9AD8-CDBC-E3CB-4A76-A674D811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7459" y="5334000"/>
            <a:ext cx="2276476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Фото Кривого Рога (47 фото)">
            <a:extLst>
              <a:ext uri="{FF2B5EF4-FFF2-40B4-BE49-F238E27FC236}">
                <a16:creationId xmlns:a16="http://schemas.microsoft.com/office/drawing/2014/main" id="{45CAD38D-F589-992E-9A5F-B04C5C710B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8" y="-45147"/>
            <a:ext cx="2681839" cy="17887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4776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49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Задачі на  кратне порівняння</a:t>
            </a: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821FE22-225F-1EC3-B0B9-06AF3E953724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1681163"/>
            <a:ext cx="5157788" cy="823912"/>
          </a:xfrm>
        </p:spPr>
        <p:txBody>
          <a:bodyPr/>
          <a:lstStyle/>
          <a:p>
            <a:pPr marL="0" indent="0">
              <a:buNone/>
            </a:pPr>
            <a:r>
              <a:rPr lang="uk-UA" sz="24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</a:t>
            </a: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8" name="Місце для вмісту 7">
            <a:extLst>
              <a:ext uri="{FF2B5EF4-FFF2-40B4-BE49-F238E27FC236}">
                <a16:creationId xmlns:a16="http://schemas.microsoft.com/office/drawing/2014/main" id="{8EEFF57B-D802-3CB1-6CE4-24CFC5FF2759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0" y="2505075"/>
            <a:ext cx="5157788" cy="226218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Кривому Розі минулого року </a:t>
            </a:r>
            <a:r>
              <a:rPr lang="ru-RU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7000 </a:t>
            </a:r>
            <a:r>
              <a:rPr lang="ru-RU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закінчили</a:t>
            </a:r>
            <a:r>
              <a:rPr lang="ru-RU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дев’ять</a:t>
            </a:r>
            <a:r>
              <a:rPr lang="ru-RU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класів</a:t>
            </a:r>
            <a:r>
              <a:rPr lang="ru-RU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    3 500 </a:t>
            </a:r>
            <a:r>
              <a:rPr lang="ru-RU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одинадцять</a:t>
            </a:r>
            <a:r>
              <a:rPr lang="ru-RU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класів</a:t>
            </a:r>
            <a:r>
              <a:rPr lang="ru-RU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разів</a:t>
            </a:r>
            <a:r>
              <a:rPr lang="ru-RU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менше</a:t>
            </a:r>
            <a:r>
              <a:rPr lang="ru-RU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дев’ятикласників</a:t>
            </a:r>
            <a:r>
              <a:rPr lang="ru-RU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k-UA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Місце для тексту 8">
            <a:extLst>
              <a:ext uri="{FF2B5EF4-FFF2-40B4-BE49-F238E27FC236}">
                <a16:creationId xmlns:a16="http://schemas.microsoft.com/office/drawing/2014/main" id="{E75911B6-13C8-EC11-DAFA-9E3FB8542074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7008813" y="1681163"/>
            <a:ext cx="5183187" cy="823912"/>
          </a:xfrm>
        </p:spPr>
        <p:txBody>
          <a:bodyPr/>
          <a:lstStyle/>
          <a:p>
            <a:pPr marL="0" indent="0">
              <a:buNone/>
            </a:pPr>
            <a:r>
              <a:rPr lang="uk-UA" sz="24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</a:t>
            </a:r>
          </a:p>
          <a:p>
            <a:endParaRPr lang="uk-UA" dirty="0"/>
          </a:p>
        </p:txBody>
      </p:sp>
      <p:sp>
        <p:nvSpPr>
          <p:cNvPr id="10" name="Місце для вмісту 9">
            <a:extLst>
              <a:ext uri="{FF2B5EF4-FFF2-40B4-BE49-F238E27FC236}">
                <a16:creationId xmlns:a16="http://schemas.microsoft.com/office/drawing/2014/main" id="{14018BDC-A4A1-102C-50C9-AFE55256087F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5403979" y="1981134"/>
            <a:ext cx="6910873" cy="312896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Висота гори Роман- </a:t>
            </a:r>
            <a:r>
              <a:rPr lang="uk-UA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Кош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1 545м, </a:t>
            </a:r>
            <a:r>
              <a:rPr lang="uk-UA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исота Говерли  на 516м більша, а висота Евересту  8848м. У скільки разів </a:t>
            </a:r>
            <a:r>
              <a:rPr lang="uk-UA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Єверест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вищий,ніж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Говерла?</a:t>
            </a:r>
            <a:endParaRPr lang="uk-UA" sz="2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2278" y="181769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74" name="Picture 2" descr="Картинки по запросу висота ай петрі">
            <a:extLst>
              <a:ext uri="{FF2B5EF4-FFF2-40B4-BE49-F238E27FC236}">
                <a16:creationId xmlns:a16="http://schemas.microsoft.com/office/drawing/2014/main" id="{F2829CDB-09B8-B197-93F2-2121C344B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188" y="3994459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Найвища вершина світу Еверест: висота, клімат, живий світ ...">
            <a:extLst>
              <a:ext uri="{FF2B5EF4-FFF2-40B4-BE49-F238E27FC236}">
                <a16:creationId xmlns:a16="http://schemas.microsoft.com/office/drawing/2014/main" id="{C84D6AC5-0781-8F9D-7C8D-F45A76CE01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2363" y="4984684"/>
            <a:ext cx="2255396" cy="1691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Чи закриватимуть 10–11 класи в Україні та що відомо про ідею профільної  школи">
            <a:extLst>
              <a:ext uri="{FF2B5EF4-FFF2-40B4-BE49-F238E27FC236}">
                <a16:creationId xmlns:a16="http://schemas.microsoft.com/office/drawing/2014/main" id="{418EF752-FF67-C9BF-B999-2D0A1D22F6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742" y="4984684"/>
            <a:ext cx="3332584" cy="1873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51779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49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Задачі на кратне порівняння</a:t>
            </a: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8" name="Місце для вмісту 7">
            <a:extLst>
              <a:ext uri="{FF2B5EF4-FFF2-40B4-BE49-F238E27FC236}">
                <a16:creationId xmlns:a16="http://schemas.microsoft.com/office/drawing/2014/main" id="{53323EF0-E897-2204-740E-25FE472C1A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1638" y="1324947"/>
            <a:ext cx="5875937" cy="3890865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uk-UA" sz="26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 </a:t>
            </a:r>
            <a:r>
              <a:rPr lang="uk-UA" sz="24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Першого разу волонтери відправили в Херсонську область 2 буси по 847 кг гуманітарної допомоги в кожному, а другого разу – 7 </a:t>
            </a:r>
            <a:r>
              <a:rPr lang="uk-UA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бусів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484 кг </a:t>
            </a:r>
            <a:r>
              <a:rPr lang="uk-UA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гуманітарки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кожному. У скільки разів більше відправлено допомоги другого разу, ніж першого?</a:t>
            </a:r>
          </a:p>
          <a:p>
            <a:endParaRPr lang="uk-UA" dirty="0"/>
          </a:p>
        </p:txBody>
      </p:sp>
      <p:sp>
        <p:nvSpPr>
          <p:cNvPr id="9" name="Місце для тексту 8">
            <a:extLst>
              <a:ext uri="{FF2B5EF4-FFF2-40B4-BE49-F238E27FC236}">
                <a16:creationId xmlns:a16="http://schemas.microsoft.com/office/drawing/2014/main" id="{49742640-C9CC-378C-BA63-258460E990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10" name="Місце для вмісту 9">
            <a:extLst>
              <a:ext uri="{FF2B5EF4-FFF2-40B4-BE49-F238E27FC236}">
                <a16:creationId xmlns:a16="http://schemas.microsoft.com/office/drawing/2014/main" id="{6C6C96D8-CA4E-D22D-A6BE-6516FAB822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43599" y="365126"/>
            <a:ext cx="5875937" cy="58245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                                                                                                                                    </a:t>
            </a: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uk-UA" sz="26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6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</a:t>
            </a: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uk-UA" sz="26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Члени місцевої громади заклали парк на пустирі. Першого дня 3 бригади висадили по 25 дерев кожна, а другого дня – 5 бригад  по 45 дерев. У скільки разів менше дерев  висадили першого дня , ніж другого?</a:t>
            </a: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1" name="Picture 2" descr="Привітання Першого заступника Голови Верховної Ради України Олександра  Корнієнка з Днем волонтера — Вінницька обласна військова адміністрація">
            <a:extLst>
              <a:ext uri="{FF2B5EF4-FFF2-40B4-BE49-F238E27FC236}">
                <a16:creationId xmlns:a16="http://schemas.microsoft.com/office/drawing/2014/main" id="{F329D62E-7E9B-765C-ED39-3982663CF0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882" y="4955262"/>
            <a:ext cx="2616265" cy="1902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Ювілейний парк у Кривому Розі, Кривий Ріг — фото, опис, адреса">
            <a:extLst>
              <a:ext uri="{FF2B5EF4-FFF2-40B4-BE49-F238E27FC236}">
                <a16:creationId xmlns:a16="http://schemas.microsoft.com/office/drawing/2014/main" id="{25DD527C-D1D2-7DE2-6190-68ED34761B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073" y="4575533"/>
            <a:ext cx="3043289" cy="2282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02079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6" name="Місце для тексту 5">
            <a:extLst>
              <a:ext uri="{FF2B5EF4-FFF2-40B4-BE49-F238E27FC236}">
                <a16:creationId xmlns:a16="http://schemas.microsoft.com/office/drawing/2014/main" id="{A4559383-CCA8-2B90-90EB-656CC0BB17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3265" y="1894780"/>
            <a:ext cx="5157787" cy="1249524"/>
          </a:xfrm>
        </p:spPr>
        <p:txBody>
          <a:bodyPr/>
          <a:lstStyle/>
          <a:p>
            <a:pPr algn="ctr"/>
            <a:r>
              <a:rPr lang="uk-UA" sz="3200" i="1" dirty="0">
                <a:solidFill>
                  <a:srgbClr val="002060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3</a:t>
            </a:r>
            <a:endParaRPr lang="uk-UA" sz="3200" dirty="0">
              <a:solidFill>
                <a:srgbClr val="002060"/>
              </a:solidFill>
              <a:effectLst/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7" name="Місце для вмісту 6">
            <a:extLst>
              <a:ext uri="{FF2B5EF4-FFF2-40B4-BE49-F238E27FC236}">
                <a16:creationId xmlns:a16="http://schemas.microsoft.com/office/drawing/2014/main" id="{5CAD81C1-7685-FED8-6DFD-4798EE7AC60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uk-UA" sz="26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	В цьому році виповнилось 100 років з дня першого виконання всесвітньо відомої української пісні «Щедрик». В якому році відбулася прем’єра пісні? </a:t>
            </a:r>
            <a:endParaRPr lang="uk-UA" sz="2600" b="1" i="1" dirty="0">
              <a:solidFill>
                <a:srgbClr val="002060"/>
              </a:solidFill>
            </a:endParaRPr>
          </a:p>
        </p:txBody>
      </p:sp>
      <p:sp>
        <p:nvSpPr>
          <p:cNvPr id="8" name="Місце для тексту 7">
            <a:extLst>
              <a:ext uri="{FF2B5EF4-FFF2-40B4-BE49-F238E27FC236}">
                <a16:creationId xmlns:a16="http://schemas.microsoft.com/office/drawing/2014/main" id="{32BD9362-1EDB-9851-8000-F18DE85F03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2"/>
            <a:ext cx="5183188" cy="1435262"/>
          </a:xfrm>
        </p:spPr>
        <p:txBody>
          <a:bodyPr/>
          <a:lstStyle/>
          <a:p>
            <a:pPr algn="ctr"/>
            <a:r>
              <a:rPr lang="uk-UA" sz="32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4</a:t>
            </a:r>
            <a:endParaRPr lang="uk-UA" sz="32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9" name="Місце для вмісту 8">
            <a:extLst>
              <a:ext uri="{FF2B5EF4-FFF2-40B4-BE49-F238E27FC236}">
                <a16:creationId xmlns:a16="http://schemas.microsoft.com/office/drawing/2014/main" id="{57C175F3-2AC4-D0F8-28CD-B66E8FF41D90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uk-UA" sz="26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	Урочиста пісня               «Ще не вмерла Україна» була написана в 1863 році. Скільки років вона існує? </a:t>
            </a:r>
            <a:endParaRPr lang="uk-UA" sz="2600" b="1" i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0" name="Picture 2" descr="25 років тому в України з'явився Державний гімн. Що ми про нього знаємо?  ВІДЕО | Новини на Громадському радіо">
            <a:extLst>
              <a:ext uri="{FF2B5EF4-FFF2-40B4-BE49-F238E27FC236}">
                <a16:creationId xmlns:a16="http://schemas.microsoft.com/office/drawing/2014/main" id="{FDD90291-B3BA-4149-1471-8C196581B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0586" y="4829175"/>
            <a:ext cx="2257425" cy="20288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2" name="Picture 4" descr="День Державного гімну України – Газета Гостомеля">
            <a:extLst>
              <a:ext uri="{FF2B5EF4-FFF2-40B4-BE49-F238E27FC236}">
                <a16:creationId xmlns:a16="http://schemas.microsoft.com/office/drawing/2014/main" id="{721C39AD-EFF7-49CA-432C-3E5E0CE497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735" y="1"/>
            <a:ext cx="3290887" cy="218993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Щедрик, щедрик, щедрівочка…">
            <a:extLst>
              <a:ext uri="{FF2B5EF4-FFF2-40B4-BE49-F238E27FC236}">
                <a16:creationId xmlns:a16="http://schemas.microsoft.com/office/drawing/2014/main" id="{ED36E10E-8496-9276-9307-000EB83221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289"/>
            <a:ext cx="3062254" cy="245451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50880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5" y="133494"/>
            <a:ext cx="10618237" cy="2262869"/>
          </a:xfrm>
        </p:spPr>
        <p:txBody>
          <a:bodyPr>
            <a:normAutofit fontScale="90000"/>
          </a:bodyPr>
          <a:lstStyle/>
          <a:p>
            <a:pPr algn="ctr"/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49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Задачі на знаходження невідомого   </a:t>
            </a:r>
            <a:r>
              <a:rPr lang="ru-RU" sz="49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третього</a:t>
            </a:r>
            <a:r>
              <a:rPr lang="ru-RU" sz="49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9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доданка</a:t>
            </a:r>
            <a:br>
              <a:rPr lang="ru-RU" sz="49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Математика </a:t>
            </a:r>
            <a:r>
              <a:rPr lang="ru-RU" sz="27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дає</a:t>
            </a:r>
            <a:r>
              <a:rPr lang="ru-RU" sz="27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можливість</a:t>
            </a:r>
            <a:r>
              <a:rPr lang="ru-RU" sz="27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моделювати</a:t>
            </a:r>
            <a:r>
              <a:rPr lang="ru-RU" sz="27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бойові</a:t>
            </a:r>
            <a:r>
              <a:rPr lang="ru-RU" sz="27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дії</a:t>
            </a:r>
            <a:r>
              <a:rPr lang="ru-RU" sz="27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а </a:t>
            </a:r>
            <a:r>
              <a:rPr lang="ru-RU" sz="27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отже</a:t>
            </a:r>
            <a:r>
              <a:rPr lang="ru-RU" sz="27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і </a:t>
            </a:r>
            <a:r>
              <a:rPr lang="ru-RU" sz="27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розкривати</a:t>
            </a:r>
            <a:r>
              <a:rPr lang="ru-RU" sz="27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принаймні</a:t>
            </a:r>
            <a:r>
              <a:rPr lang="ru-RU" sz="27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основні</a:t>
            </a:r>
            <a:r>
              <a:rPr lang="ru-RU" sz="27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зв'язки</a:t>
            </a:r>
            <a:r>
              <a:rPr lang="ru-RU" sz="27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r>
              <a:rPr lang="ru-RU" sz="27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процесах</a:t>
            </a:r>
            <a:r>
              <a:rPr lang="ru-RU" sz="27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ведення</a:t>
            </a:r>
            <a:r>
              <a:rPr lang="ru-RU" sz="27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збройної</a:t>
            </a:r>
            <a:r>
              <a:rPr lang="ru-RU" sz="27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7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боротьби</a:t>
            </a:r>
            <a:r>
              <a:rPr lang="ru-RU" sz="27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</a:t>
            </a: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821FE22-225F-1EC3-B0B9-06AF3E953724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1959430"/>
            <a:ext cx="5157788" cy="436933"/>
          </a:xfrm>
        </p:spPr>
        <p:txBody>
          <a:bodyPr/>
          <a:lstStyle/>
          <a:p>
            <a:pPr marL="0" indent="0">
              <a:buNone/>
            </a:pPr>
            <a:r>
              <a:rPr lang="uk-UA" sz="24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</a:t>
            </a:r>
          </a:p>
          <a:p>
            <a:endParaRPr lang="uk-UA" dirty="0"/>
          </a:p>
        </p:txBody>
      </p:sp>
      <p:sp>
        <p:nvSpPr>
          <p:cNvPr id="8" name="Місце для вмісту 7">
            <a:extLst>
              <a:ext uri="{FF2B5EF4-FFF2-40B4-BE49-F238E27FC236}">
                <a16:creationId xmlns:a16="http://schemas.microsoft.com/office/drawing/2014/main" id="{8EEFF57B-D802-3CB1-6CE4-24CFC5FF2759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0" y="2298813"/>
            <a:ext cx="5157788" cy="2735755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осінній період 2022року  силами ЗСУ було знищено 6011 одиниць танків, </a:t>
            </a:r>
            <a:r>
              <a:rPr lang="uk-UA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артсистем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БПЛА . З них  2765 танків, </a:t>
            </a:r>
            <a:r>
              <a:rPr lang="uk-UA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артсистем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на 984 одиниці менше. Скільки БПЛА було знищено восени?</a:t>
            </a: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9" name="Місце для тексту 8">
            <a:extLst>
              <a:ext uri="{FF2B5EF4-FFF2-40B4-BE49-F238E27FC236}">
                <a16:creationId xmlns:a16="http://schemas.microsoft.com/office/drawing/2014/main" id="{E75911B6-13C8-EC11-DAFA-9E3FB8542074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7008813" y="1959430"/>
            <a:ext cx="5183187" cy="8304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</a:t>
            </a:r>
          </a:p>
          <a:p>
            <a:endParaRPr lang="uk-UA" dirty="0"/>
          </a:p>
        </p:txBody>
      </p:sp>
      <p:sp>
        <p:nvSpPr>
          <p:cNvPr id="10" name="Місце для вмісту 9">
            <a:extLst>
              <a:ext uri="{FF2B5EF4-FFF2-40B4-BE49-F238E27FC236}">
                <a16:creationId xmlns:a16="http://schemas.microsoft.com/office/drawing/2014/main" id="{14018BDC-A4A1-102C-50C9-AFE55256087F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7008813" y="2444639"/>
            <a:ext cx="5183187" cy="2589930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кінець 2022року силами ЗСУ було знищено 6037 броньованих машин, літаків на 5754 одиниць менше, ніж БМП, а гармат- на 1715 одиниць більше, ніж літаків. Скільки всього одиниць ворожої техніки було знищено на кінець року?</a:t>
            </a: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2278" y="181769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0" name="Picture 2" descr="ЗСУ показали французькі САУ CAESAR в бою: ефектні кадри знищення техніки  ворога — УНІАН">
            <a:extLst>
              <a:ext uri="{FF2B5EF4-FFF2-40B4-BE49-F238E27FC236}">
                <a16:creationId xmlns:a16="http://schemas.microsoft.com/office/drawing/2014/main" id="{C58B6067-5143-EEC5-D605-FAB52AF3AF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739" y="4760528"/>
            <a:ext cx="3088432" cy="206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Ворог за добу втратив ще більше техніки та живої сили - Вечірній Київ">
            <a:extLst>
              <a:ext uri="{FF2B5EF4-FFF2-40B4-BE49-F238E27FC236}">
                <a16:creationId xmlns:a16="http://schemas.microsoft.com/office/drawing/2014/main" id="{F040EF25-8859-12B7-5EDF-980D657115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103" y="4461638"/>
            <a:ext cx="3659107" cy="2262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14742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3840" y="4148339"/>
            <a:ext cx="3217813" cy="339807"/>
          </a:xfrm>
        </p:spPr>
        <p:txBody>
          <a:bodyPr>
            <a:normAutofit fontScale="90000"/>
          </a:bodyPr>
          <a:lstStyle/>
          <a:p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83A7898C-55B8-4799-1E01-E3BE299CC8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2024" y="987426"/>
            <a:ext cx="6583364" cy="381158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uk-UA" sz="31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28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 час наступальної операції бригада солдатів розділилася на три </a:t>
            </a:r>
            <a:r>
              <a:rPr lang="uk-UA" sz="28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батальйона</a:t>
            </a:r>
            <a:r>
              <a:rPr lang="uk-UA" sz="28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перший батальйон становив 450 бійців, </a:t>
            </a:r>
            <a:r>
              <a:rPr lang="uk-UA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другий -</a:t>
            </a:r>
            <a:r>
              <a:rPr lang="uk-UA" sz="28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130 бійців менше, а в третьому батальйоні солдатів було в 2 рази </a:t>
            </a:r>
            <a:r>
              <a:rPr lang="uk-UA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більше</a:t>
            </a:r>
            <a:r>
              <a:rPr lang="uk-UA" sz="28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ніж в першому і в другому разом узятих. Яка загальна чисельність бригади солдат?</a:t>
            </a:r>
            <a:endParaRPr lang="uk-UA" sz="2800" b="1" i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7" name="Місце для тексту 6">
            <a:extLst>
              <a:ext uri="{FF2B5EF4-FFF2-40B4-BE49-F238E27FC236}">
                <a16:creationId xmlns:a16="http://schemas.microsoft.com/office/drawing/2014/main" id="{218B23D1-AACB-E2BF-67D4-E73A05EF9F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" y="270589"/>
            <a:ext cx="4695825" cy="4528426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Волонтери завантажили 60 продовольчих наборів масою  по 8кг300г кожний і 75 гігієнічних наборів  масою по 2 кг150 г кожний.  Яка загальна маса гуманітарної допомоги?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28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1C666F3B-13DC-5AAE-30C3-C51FA70C2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790" y="4212433"/>
            <a:ext cx="3527422" cy="2645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Бажано, щоб люди не відмахувалися від потреб волонтерів грошима – Гай">
            <a:extLst>
              <a:ext uri="{FF2B5EF4-FFF2-40B4-BE49-F238E27FC236}">
                <a16:creationId xmlns:a16="http://schemas.microsoft.com/office/drawing/2014/main" id="{EF9F1A98-E748-A723-2892-C6E9FB7E43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68" y="4413380"/>
            <a:ext cx="4336544" cy="2444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1858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</a:t>
            </a:r>
            <a:endParaRPr lang="uk-UA" sz="3600" dirty="0"/>
          </a:p>
        </p:txBody>
      </p:sp>
      <p:sp>
        <p:nvSpPr>
          <p:cNvPr id="8" name="Місце для вмісту 7">
            <a:extLst>
              <a:ext uri="{FF2B5EF4-FFF2-40B4-BE49-F238E27FC236}">
                <a16:creationId xmlns:a16="http://schemas.microsoft.com/office/drawing/2014/main" id="{FC56495C-7AC0-7E28-DF5F-1A821DC804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2433"/>
            <a:ext cx="10356980" cy="537453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Краєзнавча робота сприяє відродженню українського національного характеру, української духовності, вихованню почуття до Батьківщини. </a:t>
            </a:r>
            <a:endParaRPr lang="uk-UA" sz="24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/>
          </a:p>
        </p:txBody>
      </p:sp>
      <p:sp>
        <p:nvSpPr>
          <p:cNvPr id="9" name="Місце для тексту 8">
            <a:extLst>
              <a:ext uri="{FF2B5EF4-FFF2-40B4-BE49-F238E27FC236}">
                <a16:creationId xmlns:a16="http://schemas.microsoft.com/office/drawing/2014/main" id="{8178CB71-603F-741E-8F1C-219F6020E763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7008813" y="1681163"/>
            <a:ext cx="5183187" cy="823912"/>
          </a:xfrm>
        </p:spPr>
        <p:txBody>
          <a:bodyPr/>
          <a:lstStyle/>
          <a:p>
            <a:endParaRPr lang="uk-UA" i="1" u="sng" dirty="0">
              <a:solidFill>
                <a:srgbClr val="002060"/>
              </a:solidFill>
            </a:endParaRPr>
          </a:p>
          <a:p>
            <a:endParaRPr lang="uk-UA" dirty="0"/>
          </a:p>
        </p:txBody>
      </p:sp>
      <p:sp>
        <p:nvSpPr>
          <p:cNvPr id="10" name="Місце для вмісту 9">
            <a:extLst>
              <a:ext uri="{FF2B5EF4-FFF2-40B4-BE49-F238E27FC236}">
                <a16:creationId xmlns:a16="http://schemas.microsoft.com/office/drawing/2014/main" id="{10E409DB-84A3-8563-A4CC-118C8DB5076F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6964963" y="2174034"/>
            <a:ext cx="5227038" cy="4618652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2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</a:t>
            </a: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uk-UA" sz="28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 Херсону на трьох машинах привезли 12т 300 кг кавунів. </a:t>
            </a:r>
            <a:r>
              <a:rPr lang="uk-UA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uk-UA" sz="28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першій було 4т 250 кг кавунів, на другій – на 980 кг кавунів  менше, ніж на першій .   Скільки кілограмів кавунів  було на  третій машині?</a:t>
            </a:r>
            <a:endParaRPr lang="uk-UA" sz="2800" b="1" i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endParaRPr lang="uk-UA" dirty="0"/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2" descr="Канівський природний заповідник">
            <a:extLst>
              <a:ext uri="{FF2B5EF4-FFF2-40B4-BE49-F238E27FC236}">
                <a16:creationId xmlns:a16="http://schemas.microsoft.com/office/drawing/2014/main" id="{BE81FE19-D41D-A65C-31BB-41F4ABB2447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" name="Picture 2" descr="Чи знатимуть&quot;Херсонський кавун&quot; у світі так, як сир Рошфор?">
            <a:extLst>
              <a:ext uri="{FF2B5EF4-FFF2-40B4-BE49-F238E27FC236}">
                <a16:creationId xmlns:a16="http://schemas.microsoft.com/office/drawing/2014/main" id="{92B6E93A-A429-94A7-C06B-06D1C8A1B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04" y="2828730"/>
            <a:ext cx="4943934" cy="305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21669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E6407BB2-7FF1-7A21-D537-5431925FE7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7440" y="-626212"/>
            <a:ext cx="10246360" cy="509372"/>
          </a:xfrm>
        </p:spPr>
        <p:txBody>
          <a:bodyPr>
            <a:normAutofit fontScale="90000"/>
          </a:bodyPr>
          <a:lstStyle/>
          <a:p>
            <a:r>
              <a:rPr lang="uk-UA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Задачі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296B16BF-2954-27F7-56FA-21005CFCF2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9120" y="188914"/>
            <a:ext cx="5496560" cy="5988050"/>
          </a:xfrm>
        </p:spPr>
        <p:txBody>
          <a:bodyPr>
            <a:normAutofit/>
          </a:bodyPr>
          <a:lstStyle/>
          <a:p>
            <a:pPr marL="0" lvl="0" indent="0" algn="just">
              <a:lnSpc>
                <a:spcPct val="150000"/>
              </a:lnSpc>
              <a:buNone/>
              <a:tabLst>
                <a:tab pos="270510" algn="l"/>
                <a:tab pos="450215" algn="l"/>
              </a:tabLst>
            </a:pPr>
            <a:r>
              <a:rPr lang="ru-RU" sz="24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Задача</a:t>
            </a:r>
          </a:p>
          <a:p>
            <a:pPr marL="0" lvl="0" indent="0" algn="just">
              <a:lnSpc>
                <a:spcPct val="110000"/>
              </a:lnSpc>
              <a:buNone/>
              <a:tabLst>
                <a:tab pos="270510" algn="l"/>
                <a:tab pos="450215" algn="l"/>
              </a:tabLst>
            </a:pPr>
            <a:r>
              <a:rPr lang="ru-RU" sz="22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Найдовший</a:t>
            </a:r>
            <a:r>
              <a:rPr lang="uk-UA" sz="22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музичний інструмент – українська трембіта. Трембіта-рекордсменка має довжину 8м, масу 1,5 кг, а її звуки лунають більше ніж на 10 км. Трембіту виготовляють зі смереки, в яку вдарила блискавка, раніше трембіту використовували чабани для зв’язку у горах. Через який час почує звуки трембіти селище, що знаходиться на відстані 10 км від чабана, що грає на трембіті?</a:t>
            </a:r>
          </a:p>
          <a:p>
            <a:endParaRPr lang="uk-UA" dirty="0"/>
          </a:p>
        </p:txBody>
      </p:sp>
      <p:sp>
        <p:nvSpPr>
          <p:cNvPr id="7" name="Місце для вмісту 6">
            <a:extLst>
              <a:ext uri="{FF2B5EF4-FFF2-40B4-BE49-F238E27FC236}">
                <a16:creationId xmlns:a16="http://schemas.microsoft.com/office/drawing/2014/main" id="{E6446373-AE09-620D-15F6-55328271319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uk-UA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Цікавими для учнів є задачі, що містять історичні дані регіону, популяризують українську історію, боротьбу українського народу за незалежність, мову та культуру. Коли вміння розв’язувати задачу сплітається з історією, задача стає більш значимою і може стати дійсно цікавою кожному учню.</a:t>
            </a:r>
            <a:endParaRPr lang="uk-UA" sz="2400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61C5B59-640C-FF42-B7D0-BC2A727712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004" y="5044230"/>
            <a:ext cx="3270634" cy="1925737"/>
          </a:xfrm>
          <a:prstGeom prst="rect">
            <a:avLst/>
          </a:prstGeom>
          <a:noFill/>
        </p:spPr>
      </p:pic>
      <p:pic>
        <p:nvPicPr>
          <p:cNvPr id="3074" name="Picture 2" descr="Украинские узоры и орнаменты трафареты - 39 фото">
            <a:extLst>
              <a:ext uri="{FF2B5EF4-FFF2-40B4-BE49-F238E27FC236}">
                <a16:creationId xmlns:a16="http://schemas.microsoft.com/office/drawing/2014/main" id="{07CF9E43-2169-3D8D-F773-6FECD0C03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4867" y="5628957"/>
            <a:ext cx="3270634" cy="1229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7514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3840" y="4148339"/>
            <a:ext cx="3217813" cy="339807"/>
          </a:xfrm>
        </p:spPr>
        <p:txBody>
          <a:bodyPr>
            <a:normAutofit fontScale="90000"/>
          </a:bodyPr>
          <a:lstStyle/>
          <a:p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152DF748-6B56-1FB7-6081-BCD1AEA0F200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839788" y="1175338"/>
            <a:ext cx="8202374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b="1" i="1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Байрактари</a:t>
            </a:r>
            <a:r>
              <a:rPr kumimoji="0" lang="uk-UA" altLang="uk-UA" sz="2800" b="1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для ЗСУ</a:t>
            </a:r>
            <a:br>
              <a:rPr kumimoji="0" lang="uk-UA" altLang="uk-UA" sz="2800" b="1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uk-UA" altLang="uk-UA" sz="2800" b="1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"Купи" </a:t>
            </a:r>
            <a:r>
              <a:rPr kumimoji="0" lang="uk-UA" altLang="uk-UA" sz="2800" b="1" i="1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байрактари</a:t>
            </a:r>
            <a:r>
              <a:rPr kumimoji="0" lang="uk-UA" altLang="uk-UA" sz="2800" b="1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(для цього обчисли вирази),</a:t>
            </a:r>
            <a:br>
              <a:rPr kumimoji="0" lang="uk-UA" altLang="uk-UA" sz="2800" b="1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uk-UA" altLang="uk-UA" sz="2800" b="1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розшифруй побажання для захисників України!</a:t>
            </a:r>
            <a:br>
              <a:rPr kumimoji="0" lang="uk-UA" altLang="uk-UA" sz="2800" b="1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1500 : 30 = … І                                34 *10 = … Г</a:t>
            </a:r>
            <a:endParaRPr kumimoji="0" lang="uk-UA" altLang="uk-UA" sz="28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240 * 20 =… А                                720 –  640 = … В</a:t>
            </a:r>
            <a:endParaRPr kumimoji="0" lang="uk-UA" altLang="uk-UA" sz="28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360 + 240 = …  Д                           60 * 80 =…  А</a:t>
            </a:r>
            <a:endParaRPr kumimoji="0" lang="uk-UA" altLang="uk-UA" sz="28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2400 : 30 =… В</a:t>
            </a:r>
            <a:endParaRPr kumimoji="0" lang="uk-UA" altLang="uk-UA" sz="28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28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altLang="uk-UA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b="1" i="1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(Відвага)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Таблиця 13">
            <a:extLst>
              <a:ext uri="{FF2B5EF4-FFF2-40B4-BE49-F238E27FC236}">
                <a16:creationId xmlns:a16="http://schemas.microsoft.com/office/drawing/2014/main" id="{E3865298-9888-0486-B907-262A508B20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371126"/>
              </p:ext>
            </p:extLst>
          </p:nvPr>
        </p:nvGraphicFramePr>
        <p:xfrm>
          <a:off x="2985796" y="4842587"/>
          <a:ext cx="3110204" cy="12063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1874">
                  <a:extLst>
                    <a:ext uri="{9D8B030D-6E8A-4147-A177-3AD203B41FA5}">
                      <a16:colId xmlns:a16="http://schemas.microsoft.com/office/drawing/2014/main" val="1618200220"/>
                    </a:ext>
                  </a:extLst>
                </a:gridCol>
                <a:gridCol w="380716">
                  <a:extLst>
                    <a:ext uri="{9D8B030D-6E8A-4147-A177-3AD203B41FA5}">
                      <a16:colId xmlns:a16="http://schemas.microsoft.com/office/drawing/2014/main" val="1541380904"/>
                    </a:ext>
                  </a:extLst>
                </a:gridCol>
                <a:gridCol w="436279">
                  <a:extLst>
                    <a:ext uri="{9D8B030D-6E8A-4147-A177-3AD203B41FA5}">
                      <a16:colId xmlns:a16="http://schemas.microsoft.com/office/drawing/2014/main" val="143550146"/>
                    </a:ext>
                  </a:extLst>
                </a:gridCol>
                <a:gridCol w="370426">
                  <a:extLst>
                    <a:ext uri="{9D8B030D-6E8A-4147-A177-3AD203B41FA5}">
                      <a16:colId xmlns:a16="http://schemas.microsoft.com/office/drawing/2014/main" val="1619946653"/>
                    </a:ext>
                  </a:extLst>
                </a:gridCol>
                <a:gridCol w="532315">
                  <a:extLst>
                    <a:ext uri="{9D8B030D-6E8A-4147-A177-3AD203B41FA5}">
                      <a16:colId xmlns:a16="http://schemas.microsoft.com/office/drawing/2014/main" val="3270364305"/>
                    </a:ext>
                  </a:extLst>
                </a:gridCol>
                <a:gridCol w="436279">
                  <a:extLst>
                    <a:ext uri="{9D8B030D-6E8A-4147-A177-3AD203B41FA5}">
                      <a16:colId xmlns:a16="http://schemas.microsoft.com/office/drawing/2014/main" val="2670342665"/>
                    </a:ext>
                  </a:extLst>
                </a:gridCol>
                <a:gridCol w="532315">
                  <a:extLst>
                    <a:ext uri="{9D8B030D-6E8A-4147-A177-3AD203B41FA5}">
                      <a16:colId xmlns:a16="http://schemas.microsoft.com/office/drawing/2014/main" val="4001676621"/>
                    </a:ext>
                  </a:extLst>
                </a:gridCol>
              </a:tblGrid>
              <a:tr h="8103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 dirty="0">
                          <a:effectLst/>
                        </a:rPr>
                        <a:t>80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 dirty="0">
                          <a:effectLst/>
                        </a:rPr>
                        <a:t>50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600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80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4800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340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4800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74243604"/>
                  </a:ext>
                </a:extLst>
              </a:tr>
              <a:tr h="3960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6515430"/>
                  </a:ext>
                </a:extLst>
              </a:tr>
            </a:tbl>
          </a:graphicData>
        </a:graphic>
      </p:graphicFrame>
      <p:pic>
        <p:nvPicPr>
          <p:cNvPr id="2054" name="Picture 6" descr="Мужність і відвага крізь покоління">
            <a:extLst>
              <a:ext uri="{FF2B5EF4-FFF2-40B4-BE49-F238E27FC236}">
                <a16:creationId xmlns:a16="http://schemas.microsoft.com/office/drawing/2014/main" id="{5431396A-7B8C-87B6-3F26-CCE3D95FA6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7836" y="4345682"/>
            <a:ext cx="3934376" cy="2543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99368BC-E30B-746F-D9AC-CCB18B168E7B}"/>
              </a:ext>
            </a:extLst>
          </p:cNvPr>
          <p:cNvSpPr txBox="1"/>
          <p:nvPr/>
        </p:nvSpPr>
        <p:spPr>
          <a:xfrm>
            <a:off x="0" y="317241"/>
            <a:ext cx="10412963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altLang="uk-UA" sz="24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Дітям особливо подобається виконання математичних ігрових завдань. Наприклад:</a:t>
            </a:r>
          </a:p>
          <a:p>
            <a:endParaRPr lang="uk-UA" altLang="uk-UA" sz="2400" b="1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altLang="uk-UA" sz="4400" b="1" i="1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altLang="uk-UA" sz="2400" b="1" i="1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sz="4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4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44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533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3840" y="4148339"/>
            <a:ext cx="3217813" cy="339807"/>
          </a:xfrm>
        </p:spPr>
        <p:txBody>
          <a:bodyPr>
            <a:normAutofit fontScale="90000"/>
          </a:bodyPr>
          <a:lstStyle/>
          <a:p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graphicFrame>
        <p:nvGraphicFramePr>
          <p:cNvPr id="3" name="Місце для вмісту 2">
            <a:extLst>
              <a:ext uri="{FF2B5EF4-FFF2-40B4-BE49-F238E27FC236}">
                <a16:creationId xmlns:a16="http://schemas.microsoft.com/office/drawing/2014/main" id="{ADE07386-9348-EFE4-C649-C1FA09F1248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2187158"/>
              </p:ext>
            </p:extLst>
          </p:nvPr>
        </p:nvGraphicFramePr>
        <p:xfrm>
          <a:off x="6343333" y="3106737"/>
          <a:ext cx="4620136" cy="635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91036">
                  <a:extLst>
                    <a:ext uri="{9D8B030D-6E8A-4147-A177-3AD203B41FA5}">
                      <a16:colId xmlns:a16="http://schemas.microsoft.com/office/drawing/2014/main" val="3299043399"/>
                    </a:ext>
                  </a:extLst>
                </a:gridCol>
                <a:gridCol w="584943">
                  <a:extLst>
                    <a:ext uri="{9D8B030D-6E8A-4147-A177-3AD203B41FA5}">
                      <a16:colId xmlns:a16="http://schemas.microsoft.com/office/drawing/2014/main" val="2548436286"/>
                    </a:ext>
                  </a:extLst>
                </a:gridCol>
                <a:gridCol w="551431">
                  <a:extLst>
                    <a:ext uri="{9D8B030D-6E8A-4147-A177-3AD203B41FA5}">
                      <a16:colId xmlns:a16="http://schemas.microsoft.com/office/drawing/2014/main" val="1779994053"/>
                    </a:ext>
                  </a:extLst>
                </a:gridCol>
                <a:gridCol w="591036">
                  <a:extLst>
                    <a:ext uri="{9D8B030D-6E8A-4147-A177-3AD203B41FA5}">
                      <a16:colId xmlns:a16="http://schemas.microsoft.com/office/drawing/2014/main" val="1364928750"/>
                    </a:ext>
                  </a:extLst>
                </a:gridCol>
                <a:gridCol w="496592">
                  <a:extLst>
                    <a:ext uri="{9D8B030D-6E8A-4147-A177-3AD203B41FA5}">
                      <a16:colId xmlns:a16="http://schemas.microsoft.com/office/drawing/2014/main" val="2400362360"/>
                    </a:ext>
                  </a:extLst>
                </a:gridCol>
                <a:gridCol w="591036">
                  <a:extLst>
                    <a:ext uri="{9D8B030D-6E8A-4147-A177-3AD203B41FA5}">
                      <a16:colId xmlns:a16="http://schemas.microsoft.com/office/drawing/2014/main" val="3381866361"/>
                    </a:ext>
                  </a:extLst>
                </a:gridCol>
                <a:gridCol w="607031">
                  <a:extLst>
                    <a:ext uri="{9D8B030D-6E8A-4147-A177-3AD203B41FA5}">
                      <a16:colId xmlns:a16="http://schemas.microsoft.com/office/drawing/2014/main" val="2936572247"/>
                    </a:ext>
                  </a:extLst>
                </a:gridCol>
                <a:gridCol w="607031">
                  <a:extLst>
                    <a:ext uri="{9D8B030D-6E8A-4147-A177-3AD203B41FA5}">
                      <a16:colId xmlns:a16="http://schemas.microsoft.com/office/drawing/2014/main" val="3905819761"/>
                    </a:ext>
                  </a:extLst>
                </a:gridCol>
              </a:tblGrid>
              <a:tr h="3073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2400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200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 60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2700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500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4000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7600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 75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07814523"/>
                  </a:ext>
                </a:extLst>
              </a:tr>
              <a:tr h="32766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25403107"/>
                  </a:ext>
                </a:extLst>
              </a:tr>
            </a:tbl>
          </a:graphicData>
        </a:graphic>
      </p:graphicFrame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03BD75DB-9C29-66FD-5E27-889B1A9265DB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839788" y="1424038"/>
            <a:ext cx="4716483" cy="507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828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3600 : 60 =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Ж                                 1300 + 2700 =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</a:t>
            </a:r>
            <a:endParaRPr kumimoji="0" lang="uk-UA" altLang="uk-UA" sz="32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125 *4=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І                                        8000 : 40 =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endParaRPr kumimoji="0" lang="uk-UA" altLang="uk-UA" sz="32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4200 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1800 =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	                   6400 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3700 =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</a:t>
            </a:r>
            <a:endParaRPr kumimoji="0" lang="uk-UA" altLang="uk-UA" sz="32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  <a:p>
            <a:pPr>
              <a:lnSpc>
                <a:spcPct val="100000"/>
              </a:lnSpc>
            </a:pP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76 * 100=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                                    7500 : 100 = Ь </a:t>
            </a:r>
          </a:p>
          <a:p>
            <a:pPr>
              <a:lnSpc>
                <a:spcPct val="100000"/>
              </a:lnSpc>
            </a:pPr>
            <a:r>
              <a:rPr kumimoji="0" lang="uk-UA" altLang="uk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2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(Мужність)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endParaRPr kumimoji="0" lang="uk-UA" altLang="uk-UA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099" name="Picture 3" descr="Слов'янський полк НГУ отримав президентську відзнаку &quot;За мужність та  відвагу&quot; – Східний варіант">
            <a:extLst>
              <a:ext uri="{FF2B5EF4-FFF2-40B4-BE49-F238E27FC236}">
                <a16:creationId xmlns:a16="http://schemas.microsoft.com/office/drawing/2014/main" id="{7402D5D0-40D1-3ADE-7113-206D04405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689" y="4488146"/>
            <a:ext cx="4151084" cy="2180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36A17F0-FBB9-047B-0698-7E3BD741B32B}"/>
              </a:ext>
            </a:extLst>
          </p:cNvPr>
          <p:cNvSpPr txBox="1"/>
          <p:nvPr/>
        </p:nvSpPr>
        <p:spPr>
          <a:xfrm>
            <a:off x="4172532" y="785999"/>
            <a:ext cx="696296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altLang="uk-UA" sz="44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kumimoji="0" lang="uk-UA" altLang="uk-UA" sz="4400" b="1" i="1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бчисли вирази</a:t>
            </a:r>
            <a:endParaRPr lang="uk-UA" sz="44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703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27D6300D-2BB0-ED63-FB90-886FD944A2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606489"/>
            <a:ext cx="9144000" cy="6062597"/>
          </a:xfrm>
        </p:spPr>
        <p:txBody>
          <a:bodyPr>
            <a:normAutofit/>
          </a:bodyPr>
          <a:lstStyle/>
          <a:p>
            <a:r>
              <a:rPr lang="uk-UA" sz="4400" b="1" i="1" dirty="0">
                <a:solidFill>
                  <a:srgbClr val="C00000"/>
                </a:solidFill>
              </a:rPr>
              <a:t>Кросворди</a:t>
            </a:r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8F82D5D-4C99-4D8C-D459-AF10A4C8527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4" t="25772" r="2753" b="26836"/>
          <a:stretch/>
        </p:blipFill>
        <p:spPr bwMode="auto">
          <a:xfrm>
            <a:off x="2896572" y="3982085"/>
            <a:ext cx="3914775" cy="28759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25A3153-7A00-560F-EC70-718D014077B0}"/>
              </a:ext>
            </a:extLst>
          </p:cNvPr>
          <p:cNvSpPr txBox="1"/>
          <p:nvPr/>
        </p:nvSpPr>
        <p:spPr>
          <a:xfrm>
            <a:off x="1" y="1520890"/>
            <a:ext cx="10935478" cy="2558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1.Знак віднімання                                                          8. Одиниця з двома нулями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2.У нього три сторони                                                   9. У нього немає кутів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Знаки для запису чисел                                         10. Арифметична дія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У нього чотири однакові сторони                       11. Знак додавання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Таблиця…                                                                   12. Одиниця з шістьма нулями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Математичний…                                                       13. Число для означення частини цілого</a:t>
            </a:r>
          </a:p>
        </p:txBody>
      </p:sp>
    </p:spTree>
    <p:extLst>
      <p:ext uri="{BB962C8B-B14F-4D97-AF65-F5344CB8AC3E}">
        <p14:creationId xmlns:p14="http://schemas.microsoft.com/office/powerpoint/2010/main" val="2337254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3840" y="4148339"/>
            <a:ext cx="3217813" cy="339807"/>
          </a:xfrm>
        </p:spPr>
        <p:txBody>
          <a:bodyPr>
            <a:normAutofit fontScale="90000"/>
          </a:bodyPr>
          <a:lstStyle/>
          <a:p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83A7898C-55B8-4799-1E01-E3BE299CC8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6902" y="1498954"/>
            <a:ext cx="7053459" cy="4967159"/>
          </a:xfrm>
        </p:spPr>
        <p:txBody>
          <a:bodyPr>
            <a:noAutofit/>
          </a:bodyPr>
          <a:lstStyle/>
          <a:p>
            <a:pPr lvl="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важче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1кг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заліза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1кг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пір'я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(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Однаково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uk-UA" sz="2400" b="1" i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Трійка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коней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пробігла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36 км.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км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пробіг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кожен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кінь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(36км)</a:t>
            </a:r>
            <a:endParaRPr lang="uk-UA" sz="2400" b="1" i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 кінців мають 2 з половиною палиці? (6)</a:t>
            </a:r>
            <a:endParaRPr lang="uk-UA" sz="2400" b="1" i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руках людини 10 пальців. Скільки пальців на 10 руках? (50 пальців)</a:t>
            </a:r>
            <a:endParaRPr lang="uk-UA" sz="2400" b="1" i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base">
              <a:lnSpc>
                <a:spcPct val="150000"/>
              </a:lnSpc>
              <a:spcAft>
                <a:spcPts val="800"/>
              </a:spcAft>
              <a:buNone/>
            </a:pPr>
            <a:endParaRPr lang="uk-UA" sz="2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sz="2400" b="1" dirty="0">
              <a:solidFill>
                <a:srgbClr val="C00000"/>
              </a:solidFill>
            </a:endParaRPr>
          </a:p>
        </p:txBody>
      </p:sp>
      <p:sp>
        <p:nvSpPr>
          <p:cNvPr id="7" name="Місце для тексту 6">
            <a:extLst>
              <a:ext uri="{FF2B5EF4-FFF2-40B4-BE49-F238E27FC236}">
                <a16:creationId xmlns:a16="http://schemas.microsoft.com/office/drawing/2014/main" id="{218B23D1-AACB-E2BF-67D4-E73A05EF9F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77282" y="2057400"/>
            <a:ext cx="4594744" cy="4408714"/>
          </a:xfrm>
        </p:spPr>
        <p:txBody>
          <a:bodyPr>
            <a:normAutofit fontScale="92500" lnSpcReduction="20000"/>
          </a:bodyPr>
          <a:lstStyle/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 2 годині дня у Києві йшов дощ. Чи буде сонячна погода у Львові через 12 годин? (Ні, бо через 12 год у Львові буде 2 год ночі)</a:t>
            </a:r>
            <a:endParaRPr lang="uk-UA" sz="2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uk-UA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Коли півень стояв на одній нозі, то важив 2 кг. Скільки він важитиме, якщо стане на обидві ноги?</a:t>
            </a:r>
            <a:endParaRPr lang="uk-UA" sz="2400" b="1" i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80000"/>
              </a:lnSpc>
              <a:spcAft>
                <a:spcPts val="800"/>
              </a:spcAft>
            </a:pPr>
            <a:r>
              <a:rPr lang="ru-RU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2400" i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28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81D6F0-0BFE-6FC1-BACD-3FE5268B194C}"/>
              </a:ext>
            </a:extLst>
          </p:cNvPr>
          <p:cNvSpPr txBox="1"/>
          <p:nvPr/>
        </p:nvSpPr>
        <p:spPr>
          <a:xfrm>
            <a:off x="662475" y="6836"/>
            <a:ext cx="9610530" cy="1587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  <a:buClr>
                <a:srgbClr val="000000"/>
              </a:buClr>
            </a:pPr>
            <a:r>
              <a:rPr lang="uk-UA" sz="44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Нестандартні математичні задачі з логічним навантаженням</a:t>
            </a:r>
            <a:endParaRPr lang="uk-UA" sz="4400" i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Логічні задачі (Задачі на логіку)">
            <a:extLst>
              <a:ext uri="{FF2B5EF4-FFF2-40B4-BE49-F238E27FC236}">
                <a16:creationId xmlns:a16="http://schemas.microsoft.com/office/drawing/2014/main" id="{73B842FE-2F42-884E-7DC0-94950991E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631" y="4488146"/>
            <a:ext cx="2112799" cy="22869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0553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49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Висновок</a:t>
            </a: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AC24210-1F71-F191-950B-36A0651840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638" y="1045029"/>
            <a:ext cx="9569758" cy="572899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Говорячи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патріотичне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виховання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підростаючого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покоління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необхідно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особливо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підкреслити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поки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пізно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за молодь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потрібно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боротися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не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жаліючи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засобів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Те,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ми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вкладемо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наших </a:t>
            </a:r>
            <a:r>
              <a:rPr lang="uk-U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учнів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сьогодні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завтра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дасть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відповідні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результати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Виховаємо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патріотів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ділових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здорових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людей, значить,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бути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упевненим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розвитку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становленні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стабільного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суспільства</a:t>
            </a:r>
            <a:r>
              <a:rPr lang="ru-RU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uk-UA" sz="24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b="0" i="0" dirty="0">
                <a:solidFill>
                  <a:srgbClr val="C00000"/>
                </a:solidFill>
                <a:effectLst/>
                <a:latin typeface="Google Sans"/>
              </a:rPr>
              <a:t>	</a:t>
            </a:r>
            <a:r>
              <a:rPr lang="uk-UA" b="0" i="1" dirty="0">
                <a:solidFill>
                  <a:srgbClr val="C00000"/>
                </a:solidFill>
                <a:effectLst/>
                <a:latin typeface="Google Sans"/>
              </a:rPr>
              <a:t>Бажаю щоб війна в Україні скоріше скінчилася і ми зустрілися знову у вільній і мирній країні! Бажаю щоб </a:t>
            </a:r>
            <a:r>
              <a:rPr lang="uk-UA" i="1" dirty="0">
                <a:solidFill>
                  <a:srgbClr val="C00000"/>
                </a:solidFill>
                <a:latin typeface="Google Sans"/>
              </a:rPr>
              <a:t>ми</a:t>
            </a:r>
            <a:r>
              <a:rPr lang="uk-UA" b="0" i="1" dirty="0">
                <a:solidFill>
                  <a:srgbClr val="C00000"/>
                </a:solidFill>
                <a:effectLst/>
                <a:latin typeface="Google Sans"/>
              </a:rPr>
              <a:t> знайшли душевний спокій. </a:t>
            </a:r>
            <a:r>
              <a:rPr lang="uk-UA" i="1" dirty="0">
                <a:solidFill>
                  <a:srgbClr val="C00000"/>
                </a:solidFill>
                <a:latin typeface="Google Sans"/>
              </a:rPr>
              <a:t>В</a:t>
            </a:r>
            <a:r>
              <a:rPr lang="uk-UA" b="0" i="1" dirty="0">
                <a:solidFill>
                  <a:srgbClr val="C00000"/>
                </a:solidFill>
                <a:effectLst/>
                <a:latin typeface="Google Sans"/>
              </a:rPr>
              <a:t>іримо в нашу Перемогу! Мирного неба і безмежного щастя! Бажаю міцного здоров'я, довгого і щасливого життя під мирним і безхмарним небом!</a:t>
            </a:r>
            <a:endParaRPr lang="uk-UA" i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640" y="188913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2" name="Picture 4" descr="Патріотичні картинки про Україну">
            <a:extLst>
              <a:ext uri="{FF2B5EF4-FFF2-40B4-BE49-F238E27FC236}">
                <a16:creationId xmlns:a16="http://schemas.microsoft.com/office/drawing/2014/main" id="{6D81D5C4-5651-30DF-B3C8-0A3B487F03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354" y="3854352"/>
            <a:ext cx="3001007" cy="3001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67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8" name="Місце для вмісту 7">
            <a:extLst>
              <a:ext uri="{FF2B5EF4-FFF2-40B4-BE49-F238E27FC236}">
                <a16:creationId xmlns:a16="http://schemas.microsoft.com/office/drawing/2014/main" id="{8EEFF57B-D802-3CB1-6CE4-24CFC5FF2759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0" y="2505075"/>
            <a:ext cx="5157788" cy="226218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uk-UA" dirty="0"/>
          </a:p>
        </p:txBody>
      </p:sp>
      <p:sp>
        <p:nvSpPr>
          <p:cNvPr id="9" name="Місце для тексту 8">
            <a:extLst>
              <a:ext uri="{FF2B5EF4-FFF2-40B4-BE49-F238E27FC236}">
                <a16:creationId xmlns:a16="http://schemas.microsoft.com/office/drawing/2014/main" id="{E75911B6-13C8-EC11-DAFA-9E3FB8542074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7008813" y="1681163"/>
            <a:ext cx="5183187" cy="823912"/>
          </a:xfrm>
        </p:spPr>
        <p:txBody>
          <a:bodyPr/>
          <a:lstStyle/>
          <a:p>
            <a:pPr marL="0" indent="0">
              <a:buNone/>
            </a:pPr>
            <a:endParaRPr lang="uk-UA" sz="2400" i="1" u="sng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10" name="Місце для вмісту 9">
            <a:extLst>
              <a:ext uri="{FF2B5EF4-FFF2-40B4-BE49-F238E27FC236}">
                <a16:creationId xmlns:a16="http://schemas.microsoft.com/office/drawing/2014/main" id="{14018BDC-A4A1-102C-50C9-AFE55256087F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7008813" y="4119563"/>
            <a:ext cx="5183187" cy="267176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uk-UA" dirty="0"/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2278" y="181769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6" name="Picture 2" descr="Картинки ДЯКУЮ. За привітання. За Увагу. За щирі і теплі ...">
            <a:extLst>
              <a:ext uri="{FF2B5EF4-FFF2-40B4-BE49-F238E27FC236}">
                <a16:creationId xmlns:a16="http://schemas.microsoft.com/office/drawing/2014/main" id="{FE616C1F-B037-620D-0646-E3FFF02EE1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92"/>
          <a:stretch/>
        </p:blipFill>
        <p:spPr bwMode="auto">
          <a:xfrm>
            <a:off x="912947" y="0"/>
            <a:ext cx="8924755" cy="679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49835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821FE22-225F-1EC3-B0B9-06AF3E953724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1681163"/>
            <a:ext cx="5157788" cy="823912"/>
          </a:xfrm>
        </p:spPr>
        <p:txBody>
          <a:bodyPr/>
          <a:lstStyle/>
          <a:p>
            <a:pPr marL="0" indent="0">
              <a:buNone/>
            </a:pPr>
            <a:endParaRPr lang="uk-UA" sz="2400" i="1" u="sng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8" name="Місце для вмісту 7">
            <a:extLst>
              <a:ext uri="{FF2B5EF4-FFF2-40B4-BE49-F238E27FC236}">
                <a16:creationId xmlns:a16="http://schemas.microsoft.com/office/drawing/2014/main" id="{8EEFF57B-D802-3CB1-6CE4-24CFC5FF2759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0" y="2505075"/>
            <a:ext cx="5157788" cy="226218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uk-UA" dirty="0"/>
          </a:p>
        </p:txBody>
      </p:sp>
      <p:sp>
        <p:nvSpPr>
          <p:cNvPr id="9" name="Місце для тексту 8">
            <a:extLst>
              <a:ext uri="{FF2B5EF4-FFF2-40B4-BE49-F238E27FC236}">
                <a16:creationId xmlns:a16="http://schemas.microsoft.com/office/drawing/2014/main" id="{E75911B6-13C8-EC11-DAFA-9E3FB8542074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7008813" y="1681163"/>
            <a:ext cx="5183187" cy="823912"/>
          </a:xfrm>
        </p:spPr>
        <p:txBody>
          <a:bodyPr/>
          <a:lstStyle/>
          <a:p>
            <a:pPr marL="0" indent="0">
              <a:buNone/>
            </a:pPr>
            <a:r>
              <a:rPr lang="uk-UA" sz="2400" i="1" u="sng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uk-UA" dirty="0"/>
          </a:p>
        </p:txBody>
      </p:sp>
      <p:sp>
        <p:nvSpPr>
          <p:cNvPr id="10" name="Місце для вмісту 9">
            <a:extLst>
              <a:ext uri="{FF2B5EF4-FFF2-40B4-BE49-F238E27FC236}">
                <a16:creationId xmlns:a16="http://schemas.microsoft.com/office/drawing/2014/main" id="{14018BDC-A4A1-102C-50C9-AFE55256087F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7008813" y="2505075"/>
            <a:ext cx="5183187" cy="267176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uk-UA" dirty="0"/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2278" y="181769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05587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AE4D01-93F5-2A14-9B5C-936DA225A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uk-UA" sz="22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821FE22-225F-1EC3-B0B9-06AF3E953724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1681163"/>
            <a:ext cx="5157788" cy="823912"/>
          </a:xfrm>
        </p:spPr>
        <p:txBody>
          <a:bodyPr/>
          <a:lstStyle/>
          <a:p>
            <a:pPr marL="0" indent="0">
              <a:buNone/>
            </a:pPr>
            <a:endParaRPr lang="uk-UA" sz="2400" i="1" u="sng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8" name="Місце для вмісту 7">
            <a:extLst>
              <a:ext uri="{FF2B5EF4-FFF2-40B4-BE49-F238E27FC236}">
                <a16:creationId xmlns:a16="http://schemas.microsoft.com/office/drawing/2014/main" id="{8EEFF57B-D802-3CB1-6CE4-24CFC5FF2759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0" y="2505075"/>
            <a:ext cx="5157788" cy="226218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uk-UA" dirty="0"/>
          </a:p>
        </p:txBody>
      </p:sp>
      <p:sp>
        <p:nvSpPr>
          <p:cNvPr id="9" name="Місце для тексту 8">
            <a:extLst>
              <a:ext uri="{FF2B5EF4-FFF2-40B4-BE49-F238E27FC236}">
                <a16:creationId xmlns:a16="http://schemas.microsoft.com/office/drawing/2014/main" id="{E75911B6-13C8-EC11-DAFA-9E3FB8542074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7008813" y="1681163"/>
            <a:ext cx="5183187" cy="823912"/>
          </a:xfrm>
        </p:spPr>
        <p:txBody>
          <a:bodyPr/>
          <a:lstStyle/>
          <a:p>
            <a:pPr marL="0" indent="0">
              <a:buNone/>
            </a:pPr>
            <a:endParaRPr lang="uk-UA" dirty="0"/>
          </a:p>
        </p:txBody>
      </p:sp>
      <p:sp>
        <p:nvSpPr>
          <p:cNvPr id="10" name="Місце для вмісту 9">
            <a:extLst>
              <a:ext uri="{FF2B5EF4-FFF2-40B4-BE49-F238E27FC236}">
                <a16:creationId xmlns:a16="http://schemas.microsoft.com/office/drawing/2014/main" id="{14018BDC-A4A1-102C-50C9-AFE55256087F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7008813" y="2505075"/>
            <a:ext cx="5183187" cy="26717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/>
          </a:p>
        </p:txBody>
      </p:sp>
      <p:pic>
        <p:nvPicPr>
          <p:cNvPr id="1026" name="Picture 2" descr="Картинка - Герб України, соняшники, калина та квіти маки ...">
            <a:extLst>
              <a:ext uri="{FF2B5EF4-FFF2-40B4-BE49-F238E27FC236}">
                <a16:creationId xmlns:a16="http://schemas.microsoft.com/office/drawing/2014/main" id="{61BE63B1-BBF7-8177-8B09-2C22AE274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2278" y="181769"/>
            <a:ext cx="1869722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Національним символом України Стоковий вектор">
            <a:extLst>
              <a:ext uri="{FF2B5EF4-FFF2-40B4-BE49-F238E27FC236}">
                <a16:creationId xmlns:a16="http://schemas.microsoft.com/office/drawing/2014/main" id="{4F8C52EC-656D-D114-3DF1-1FEE51ACF07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185657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10559</TotalTime>
  <Words>2295</Words>
  <Application>Microsoft Office PowerPoint</Application>
  <PresentationFormat>Широкий екран</PresentationFormat>
  <Paragraphs>193</Paragraphs>
  <Slides>30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30</vt:i4>
      </vt:variant>
    </vt:vector>
  </HeadingPairs>
  <TitlesOfParts>
    <vt:vector size="40" baseType="lpstr">
      <vt:lpstr>Arial</vt:lpstr>
      <vt:lpstr>Book Antiqua</vt:lpstr>
      <vt:lpstr>Calibri</vt:lpstr>
      <vt:lpstr>Calibri Light</vt:lpstr>
      <vt:lpstr>Country Western Swing Black</vt:lpstr>
      <vt:lpstr>Google Sans</vt:lpstr>
      <vt:lpstr>Open Sans</vt:lpstr>
      <vt:lpstr>Times New Roman</vt:lpstr>
      <vt:lpstr>Wingdings</vt:lpstr>
      <vt:lpstr>Тема Office</vt:lpstr>
      <vt:lpstr>Національно-патріотичне виховання на уроках математики в початкових класах </vt:lpstr>
      <vt:lpstr>     Враховуючи нові суспільно - політичні реалії в Україні після Революції гідності, обставини, пов’язані з російською агресією, усе більшої актуальності набуває виховання в молодого покоління почуття патріотизму, відданості загальнодержавній справі зміцнення країни, активної громадянської позиції тощо, - зазначено в методичних рекомендаціях «Концепції національно-патріотичного виховання дітей і молоді»  від 16 червня 2015 року.   </vt:lpstr>
      <vt:lpstr>      Патріотизм — це любов до рідної землі та відданість Батьківщині, прагнення своїми діями служити її інтересам. Одне із направлень - виховання почуття патріотизму – в деякій мірі реалізується на уроках математики. Математика – це лише мала доля в океані патріотизму. Учні з великим інтересом розв’язують задачі, в яких говориться про рідний край, про події, пов’язані з сьогоденням.При вивченні певної теми можемо використовувати історичні дати, події, географічне розташування рік, озер, міст України. </vt:lpstr>
      <vt:lpstr>     </vt:lpstr>
      <vt:lpstr>     </vt:lpstr>
      <vt:lpstr>                      На перший погляд, у математики і краєзнавства немає нічого спільного. Але в краєзнавстві дуже багато чисел: дати, одиниці виміру довжини, маси, площі і так далі, а числа - це вже прерогатива математики. Краєзнавчі завдання можуть бути різного змісту: завдання, що містять історичні дані, завдання про тварин, про рослини рідного краю, про річки, гори, моря, міста. </vt:lpstr>
      <vt:lpstr>Задачі на знаходження площі  </vt:lpstr>
      <vt:lpstr>     </vt:lpstr>
      <vt:lpstr>   Задачі на різницеве порівняння  </vt:lpstr>
      <vt:lpstr>     </vt:lpstr>
      <vt:lpstr>Навички орієнтування на місцевості, визначення відстані до об'єктів на око і по карті необхідні не тільки командиру, а й кожному пересічному воїну.  Задачі на збільшення  (зменшення) на декілька одиниць       </vt:lpstr>
      <vt:lpstr>     Задачі на збільшення  (зменшення) у декілька разів   </vt:lpstr>
      <vt:lpstr> Задачі на пропорційне відношення  </vt:lpstr>
      <vt:lpstr>                                                                                                                                                                              При розв’язуванні задач на рух, на час пропоную не обмежуватись матеріалом підручника, а складати задачі, що містять місцевий матеріал.  Задачі на рух    </vt:lpstr>
      <vt:lpstr>  Задачі складені на основі місцевого матеріалу сприяють не тільки розвитку математичних навичок, а й розширюють знання про рідний край, рідне місто.  Задачі на час   </vt:lpstr>
      <vt:lpstr>  Задачі на  кратне порівняння   </vt:lpstr>
      <vt:lpstr>Задачі на кратне порівняння  </vt:lpstr>
      <vt:lpstr>     </vt:lpstr>
      <vt:lpstr>  Задачі на знаходження невідомого   третього доданка Математика дає можливість моделювати бойові дії, а отже, і розкривати принаймні основні зв'язки в процесах ведення збройної боротьби.    </vt:lpstr>
      <vt:lpstr>     </vt:lpstr>
      <vt:lpstr>                    </vt:lpstr>
      <vt:lpstr>Задачі</vt:lpstr>
      <vt:lpstr>     </vt:lpstr>
      <vt:lpstr>     </vt:lpstr>
      <vt:lpstr>     </vt:lpstr>
      <vt:lpstr>     </vt:lpstr>
      <vt:lpstr>  Висновок   </vt:lpstr>
      <vt:lpstr>     </vt:lpstr>
      <vt:lpstr>     </vt:lpstr>
      <vt:lpstr>   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Національно-патріотичне виховання на уроках математики в початкових класах </dc:title>
  <dc:creator>Nadia Balaieva</dc:creator>
  <cp:lastModifiedBy>Nadia Balaieva</cp:lastModifiedBy>
  <cp:revision>14</cp:revision>
  <dcterms:created xsi:type="dcterms:W3CDTF">2023-01-03T13:33:57Z</dcterms:created>
  <dcterms:modified xsi:type="dcterms:W3CDTF">2023-01-28T15:59:10Z</dcterms:modified>
</cp:coreProperties>
</file>