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64" r:id="rId3"/>
    <p:sldId id="265" r:id="rId4"/>
    <p:sldId id="266" r:id="rId5"/>
    <p:sldId id="267" r:id="rId6"/>
    <p:sldId id="257" r:id="rId7"/>
    <p:sldId id="268" r:id="rId8"/>
    <p:sldId id="270" r:id="rId9"/>
    <p:sldId id="269" r:id="rId10"/>
    <p:sldId id="260" r:id="rId11"/>
    <p:sldId id="261" r:id="rId12"/>
    <p:sldId id="272" r:id="rId13"/>
    <p:sldId id="273" r:id="rId14"/>
    <p:sldId id="274" r:id="rId15"/>
    <p:sldId id="275" r:id="rId16"/>
    <p:sldId id="277" r:id="rId17"/>
    <p:sldId id="271" r:id="rId18"/>
    <p:sldId id="263" r:id="rId19"/>
    <p:sldId id="278" r:id="rId20"/>
    <p:sldId id="276" r:id="rId21"/>
    <p:sldId id="279" r:id="rId22"/>
    <p:sldId id="280" r:id="rId23"/>
  </p:sldIdLst>
  <p:sldSz cx="14630400" cy="8229600"/>
  <p:notesSz cx="8229600" cy="14630400"/>
  <p:embeddedFontLst>
    <p:embeddedFont>
      <p:font typeface="Roboto Slab" charset="0"/>
      <p:regular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Book Antiqua" pitchFamily="18" charset="0"/>
      <p:regular r:id="rId30"/>
      <p:bold r:id="rId31"/>
      <p:italic r:id="rId32"/>
      <p:boldItalic r:id="rId33"/>
    </p:embeddedFont>
    <p:embeddedFont>
      <p:font typeface="Quattrocento" charset="0"/>
      <p:regular r:id="rId34"/>
    </p:embeddedFont>
    <p:embeddedFont>
      <p:font typeface="Roboto" charset="0"/>
      <p:regular r:id="rId35"/>
    </p:embeddedFont>
    <p:embeddedFont>
      <p:font typeface="Calibri Light" pitchFamily="34" charset="0"/>
      <p:regular r:id="rId36"/>
      <p:italic r:id="rId3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11"/>
    <p:restoredTop sz="94610"/>
  </p:normalViewPr>
  <p:slideViewPr>
    <p:cSldViewPr snapToGrid="0" snapToObjects="1">
      <p:cViewPr>
        <p:scale>
          <a:sx n="60" d="100"/>
          <a:sy n="60" d="100"/>
        </p:scale>
        <p:origin x="-612" y="-3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lIns="130622" tIns="65311" rIns="130622" bIns="6531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lIns="130622" tIns="65311" rIns="130622" bIns="65311"/>
          <a:lstStyle/>
          <a:p>
            <a:fld id="{7EAF463A-BC7C-46EE-9F1E-7F377CCA4891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lIns="130622" tIns="65311" rIns="130622" bIns="6531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lIns="130622" tIns="65311" rIns="130622" bIns="65311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znayshov.com/FR/15683/mv_58-69-77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43093" y="74446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Ноїв ковчег: історія спасіння людства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2490923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uk-UA" sz="3200" dirty="0" smtClean="0"/>
              <a:t>Мета: </a:t>
            </a:r>
            <a:r>
              <a:rPr lang="uk-UA" sz="2400" dirty="0" smtClean="0"/>
              <a:t>удосконалювати </a:t>
            </a:r>
            <a:r>
              <a:rPr lang="uk-UA" sz="2400" dirty="0"/>
              <a:t>сформоване в дітей поняття про життя як найвищу цінність,</a:t>
            </a:r>
            <a:r>
              <a:rPr lang="uk-UA" sz="2400" b="1" dirty="0"/>
              <a:t> </a:t>
            </a:r>
            <a:r>
              <a:rPr lang="uk-UA" sz="2400" dirty="0"/>
              <a:t>формувати розуміння  значимості життя;виховувати прагнення прожити життя гідно,  із честю. Розвивати вміння жити в мирі і злагоді,уникати шкідливих звичок, розвивати допитливість, інтерес до навколишнього життя. Виховувати активний спосіб життя, інтерес до власного життя та життя інших людей, як до найвищої цінності; сприяти вихованню в них людяності, чесності, працьовитості, відповідальності, любові до людей, до рідної землі; </a:t>
            </a:r>
            <a:endParaRPr lang="ru-RU" sz="2400" dirty="0"/>
          </a:p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530256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7866" y="0"/>
            <a:ext cx="14342533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lang="uk-UA" sz="36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uk-UA" sz="3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І.РАНКОВА ЗУСТРІЧ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Організація класу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2.Привітання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495675" algn="l"/>
              </a:tabLst>
            </a:pPr>
            <a:r>
              <a:rPr lang="uk-UA" sz="2400" dirty="0"/>
              <a:t>Бог подарував сьогодні для нас чудовий </a:t>
            </a:r>
            <a:r>
              <a:rPr lang="uk-UA" sz="2400" dirty="0" smtClean="0"/>
              <a:t>ранок</a:t>
            </a:r>
            <a:r>
              <a:rPr lang="uk-UA" sz="2400" dirty="0"/>
              <a:t>.</a:t>
            </a:r>
            <a:r>
              <a:rPr lang="uk-UA" sz="2400" dirty="0" smtClean="0"/>
              <a:t> </a:t>
            </a:r>
            <a:r>
              <a:rPr lang="uk-UA" sz="2400" dirty="0"/>
              <a:t>Давайте візьмемося за ручки і утворимо </a:t>
            </a:r>
            <a:r>
              <a:rPr lang="uk-UA" sz="2400" dirty="0" err="1" smtClean="0"/>
              <a:t>коло.Коло</a:t>
            </a:r>
            <a:r>
              <a:rPr lang="uk-UA" sz="2400" dirty="0" smtClean="0"/>
              <a:t> </a:t>
            </a:r>
            <a:r>
              <a:rPr lang="uk-UA" sz="2400" dirty="0"/>
              <a:t>друзів. </a:t>
            </a:r>
            <a:endParaRPr lang="uk-UA" sz="24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495675" algn="l"/>
              </a:tabLst>
            </a:pPr>
            <a:r>
              <a:rPr lang="uk-UA" sz="2400" dirty="0" smtClean="0"/>
              <a:t>А </a:t>
            </a:r>
            <a:r>
              <a:rPr lang="uk-UA" sz="2400" dirty="0"/>
              <a:t>ще воно схоже на нашу </a:t>
            </a:r>
            <a:r>
              <a:rPr lang="uk-UA" sz="2400" dirty="0" smtClean="0"/>
              <a:t>Землю.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495675" algn="l"/>
              </a:tabLst>
            </a:pPr>
            <a:r>
              <a:rPr lang="uk-UA" sz="4400" dirty="0" smtClean="0"/>
              <a:t>   Сонечко </a:t>
            </a:r>
            <a:r>
              <a:rPr lang="uk-UA" sz="4400" dirty="0"/>
              <a:t>зранку проміння роздає                                                                                                                             </a:t>
            </a:r>
            <a:r>
              <a:rPr lang="uk-UA" sz="4400" dirty="0" smtClean="0"/>
              <a:t>                                           </a:t>
            </a:r>
            <a:r>
              <a:rPr lang="uk-UA" sz="4400" dirty="0"/>
              <a:t>Дякую, Господи, що ти в мене є.                                                                                                                                                </a:t>
            </a:r>
            <a:r>
              <a:rPr lang="uk-UA" sz="4400" dirty="0" smtClean="0"/>
              <a:t>      Відкриває </a:t>
            </a:r>
            <a:r>
              <a:rPr lang="uk-UA" sz="4400" dirty="0"/>
              <a:t>молитва серденько моє,                                                                                                                                               Тішиться Господь, що я в Нього є.</a:t>
            </a:r>
            <a:endParaRPr lang="ru-RU" sz="44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495675" algn="l"/>
              </a:tabLst>
            </a:pPr>
            <a:endParaRPr lang="uk-UA" sz="24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495675" algn="l"/>
              </a:tabLst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97732" y="4927600"/>
            <a:ext cx="3132667" cy="3132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458867"/>
            <a:ext cx="13977257" cy="28315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3.Молитва 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 наш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4. Вправа « Мій </a:t>
            </a:r>
            <a:r>
              <a:rPr kumimoji="0" lang="uk-UA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настрій”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Який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у вас 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сьогодні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настрій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9567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7" name="Рисунок 1" descr="https://svitdovkola.org/images/1/lessons/apples-m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742" y="5215467"/>
            <a:ext cx="7242888" cy="1456266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3048000"/>
            <a:ext cx="8280400" cy="23083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ви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очікуєте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данного уроку?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(у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дітей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парті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стікери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оберіть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яблучко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та наклейте на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яблуньку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211742" y="6671733"/>
            <a:ext cx="5391219" cy="76944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5.Щоденні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новини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99150" y="0"/>
            <a:ext cx="6031250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697832" y="818147"/>
            <a:ext cx="1170063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6. </a:t>
            </a:r>
            <a:r>
              <a:rPr kumimoji="0" lang="ru-RU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Вправа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« </a:t>
            </a:r>
            <a:r>
              <a:rPr kumimoji="0" lang="ru-RU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Перлинка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800" b="1" dirty="0" err="1" smtClean="0">
                <a:latin typeface="Book Antiqua" pitchFamily="18" charset="0"/>
                <a:cs typeface="Times New Roman" pitchFamily="18" charset="0"/>
              </a:rPr>
              <a:t>-Що</a:t>
            </a:r>
            <a:r>
              <a:rPr lang="uk-UA" sz="4800" b="1" dirty="0" smtClean="0">
                <a:latin typeface="Book Antiqua" pitchFamily="18" charset="0"/>
                <a:cs typeface="Times New Roman" pitchFamily="18" charset="0"/>
              </a:rPr>
              <a:t> таке “ЦІННІСТЬ”?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cs typeface="Times New Roman" pitchFamily="18" charset="0"/>
              </a:rPr>
              <a:t>-Де</a:t>
            </a:r>
            <a:r>
              <a:rPr kumimoji="0" lang="uk-UA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cs typeface="Times New Roman" pitchFamily="18" charset="0"/>
              </a:rPr>
              <a:t> зберігають цінності,коштовності</a:t>
            </a:r>
            <a:r>
              <a:rPr kumimoji="0" lang="uk-UA" sz="4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cs typeface="Times New Roman" pitchFamily="18" charset="0"/>
              </a:rPr>
              <a:t> ?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05937" y="5053263"/>
            <a:ext cx="3224463" cy="3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97832" y="3826042"/>
            <a:ext cx="1438438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Кожен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вас як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перлинка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Кожне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життя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дуже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цінне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перед Богом.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Тому сьогодні на уроці християнської етики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 поговоримо про цінність людського життя.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07029" y="4855964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endParaRPr lang="uk-UA" sz="4400" dirty="0" smtClean="0">
              <a:latin typeface="Quattrocento" pitchFamily="34" charset="0"/>
              <a:ea typeface="Quattrocento" pitchFamily="34" charset="-122"/>
              <a:cs typeface="Quattrocento" pitchFamily="34" charset="-120"/>
            </a:endParaRPr>
          </a:p>
          <a:p>
            <a:pPr marL="0" indent="0">
              <a:lnSpc>
                <a:spcPts val="5500"/>
              </a:lnSpc>
              <a:buNone/>
            </a:pPr>
            <a:r>
              <a:rPr lang="en-US" sz="4400" dirty="0" err="1" smtClean="0"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Людина</a:t>
            </a:r>
            <a:r>
              <a:rPr lang="uk-UA" sz="4400" dirty="0" smtClean="0"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 - в</a:t>
            </a:r>
            <a:r>
              <a:rPr lang="en-US" sz="4400" dirty="0" err="1" smtClean="0"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інець</a:t>
            </a:r>
            <a:r>
              <a:rPr lang="en-US" sz="4400" dirty="0" smtClean="0"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 </a:t>
            </a:r>
            <a:r>
              <a:rPr lang="en-US" sz="4400" dirty="0"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Божого Творіння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5991726" y="273487"/>
            <a:ext cx="7468553" cy="268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3600" b="1" dirty="0"/>
              <a:t>ІІ. </a:t>
            </a:r>
            <a:r>
              <a:rPr lang="ru-RU" sz="3600" b="1" dirty="0" err="1"/>
              <a:t>Підготовка</a:t>
            </a:r>
            <a:r>
              <a:rPr lang="ru-RU" sz="3600" b="1" dirty="0"/>
              <a:t> до </a:t>
            </a:r>
            <a:r>
              <a:rPr lang="ru-RU" sz="3600" b="1" dirty="0" err="1"/>
              <a:t>спийняття</a:t>
            </a:r>
            <a:r>
              <a:rPr lang="ru-RU" sz="3600" b="1" dirty="0"/>
              <a:t> </a:t>
            </a:r>
            <a:r>
              <a:rPr lang="ru-RU" sz="3600" b="1" dirty="0" err="1"/>
              <a:t>матеріалу</a:t>
            </a:r>
            <a:r>
              <a:rPr lang="ru-RU" sz="3600" b="1" dirty="0"/>
              <a:t> </a:t>
            </a:r>
            <a:r>
              <a:rPr lang="ru-RU" sz="3600" b="1" dirty="0" err="1"/>
              <a:t>або</a:t>
            </a:r>
            <a:r>
              <a:rPr lang="ru-RU" sz="3600" b="1" dirty="0"/>
              <a:t> </a:t>
            </a:r>
            <a:r>
              <a:rPr lang="ru-RU" sz="3600" b="1" dirty="0" err="1"/>
              <a:t>актуалізація</a:t>
            </a:r>
            <a:r>
              <a:rPr lang="ru-RU" sz="3600" b="1" dirty="0"/>
              <a:t> </a:t>
            </a:r>
            <a:r>
              <a:rPr lang="ru-RU" sz="3600" b="1" dirty="0" err="1"/>
              <a:t>опорних</a:t>
            </a:r>
            <a:r>
              <a:rPr lang="ru-RU" sz="3600" b="1" dirty="0"/>
              <a:t> </a:t>
            </a:r>
            <a:r>
              <a:rPr lang="ru-RU" sz="3600" b="1" dirty="0" err="1"/>
              <a:t>знань</a:t>
            </a:r>
            <a:endParaRPr lang="ru-RU" sz="3600" dirty="0"/>
          </a:p>
          <a:p>
            <a:r>
              <a:rPr lang="ru-RU" sz="3600" b="1" dirty="0"/>
              <a:t>1. </a:t>
            </a:r>
            <a:r>
              <a:rPr lang="ru-RU" sz="3600" b="1" dirty="0" err="1"/>
              <a:t>Дослід</a:t>
            </a:r>
            <a:r>
              <a:rPr lang="ru-RU" sz="3600" b="1" dirty="0"/>
              <a:t> </a:t>
            </a:r>
            <a:r>
              <a:rPr lang="ru-RU" sz="3600" b="1" dirty="0" err="1"/>
              <a:t>з</a:t>
            </a:r>
            <a:r>
              <a:rPr lang="ru-RU" sz="3600" b="1" dirty="0"/>
              <a:t> молоком </a:t>
            </a:r>
            <a:r>
              <a:rPr lang="ru-RU" sz="3600" b="1" dirty="0" err="1"/>
              <a:t>і</a:t>
            </a:r>
            <a:r>
              <a:rPr lang="ru-RU" sz="3600" b="1" dirty="0"/>
              <a:t> </a:t>
            </a:r>
            <a:r>
              <a:rPr lang="ru-RU" sz="3600" b="1" dirty="0" err="1" smtClean="0"/>
              <a:t>фарбою</a:t>
            </a:r>
            <a:endParaRPr lang="ru-RU" sz="3600" dirty="0"/>
          </a:p>
          <a:p>
            <a:r>
              <a:rPr lang="ru-RU" sz="3600" dirty="0"/>
              <a:t>Бог створив Землю прекрасною! І </a:t>
            </a:r>
            <a:r>
              <a:rPr lang="ru-RU" sz="3600" dirty="0" err="1"/>
              <a:t>помістив</a:t>
            </a:r>
            <a:r>
              <a:rPr lang="ru-RU" sz="3600" dirty="0"/>
              <a:t> на </a:t>
            </a:r>
            <a:r>
              <a:rPr lang="ru-RU" sz="3600" dirty="0" err="1"/>
              <a:t>ній</a:t>
            </a:r>
            <a:r>
              <a:rPr lang="ru-RU" sz="3600" dirty="0"/>
              <a:t> </a:t>
            </a:r>
            <a:r>
              <a:rPr lang="ru-RU" sz="3600" dirty="0" err="1"/>
              <a:t>різних</a:t>
            </a:r>
            <a:r>
              <a:rPr lang="ru-RU" sz="3600" dirty="0"/>
              <a:t> </a:t>
            </a:r>
            <a:r>
              <a:rPr lang="ru-RU" sz="3600" dirty="0" err="1" smtClean="0"/>
              <a:t>рослин,тварин</a:t>
            </a:r>
            <a:r>
              <a:rPr lang="ru-RU" sz="3600" dirty="0"/>
              <a:t>, а </a:t>
            </a:r>
            <a:r>
              <a:rPr lang="ru-RU" sz="3600" dirty="0" err="1"/>
              <a:t>найпрекрасніше</a:t>
            </a:r>
            <a:r>
              <a:rPr lang="ru-RU" sz="3600" dirty="0"/>
              <a:t> </a:t>
            </a:r>
            <a:r>
              <a:rPr lang="ru-RU" sz="3600" dirty="0" err="1"/>
              <a:t>він</a:t>
            </a:r>
            <a:r>
              <a:rPr lang="ru-RU" sz="3600" dirty="0"/>
              <a:t> створив ЛЮДИНУ</a:t>
            </a:r>
            <a:r>
              <a:rPr lang="ru-RU" sz="3600" dirty="0" smtClean="0"/>
              <a:t>.</a:t>
            </a:r>
          </a:p>
          <a:p>
            <a:endParaRPr lang="ru-RU" sz="3600" dirty="0"/>
          </a:p>
          <a:p>
            <a:pPr marL="0" indent="0">
              <a:lnSpc>
                <a:spcPts val="3000"/>
              </a:lnSpc>
              <a:buNone/>
            </a:pP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6324124" y="6281857"/>
            <a:ext cx="382905" cy="382905"/>
          </a:xfrm>
          <a:prstGeom prst="roundRect">
            <a:avLst>
              <a:gd name="adj" fmla="val 23878209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31964" y="3588116"/>
            <a:ext cx="2817441" cy="1958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336884"/>
            <a:ext cx="824996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k-UA" sz="445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2. Коло обговорення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135415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FontTx/>
              <a:buChar char="-"/>
            </a:pPr>
            <a:r>
              <a:rPr lang="uk-UA" sz="220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Яких тварин ви знаєте?</a:t>
            </a:r>
          </a:p>
          <a:p>
            <a:pPr marL="0" indent="0">
              <a:lnSpc>
                <a:spcPts val="2750"/>
              </a:lnSpc>
              <a:buFontTx/>
              <a:buChar char="-"/>
            </a:pPr>
            <a:r>
              <a:rPr lang="uk-UA" sz="220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Хто бачив мавпу? Жирафа? Бегемота?</a:t>
            </a:r>
          </a:p>
          <a:p>
            <a:pPr marL="0" indent="0">
              <a:lnSpc>
                <a:spcPts val="2750"/>
              </a:lnSpc>
              <a:buFontTx/>
              <a:buChar char="-"/>
            </a:pPr>
            <a:r>
              <a:rPr lang="uk-UA" sz="2200" dirty="0" err="1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-Який</a:t>
            </a:r>
            <a:r>
              <a:rPr lang="uk-UA" sz="220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 у вас є </a:t>
            </a:r>
            <a:r>
              <a:rPr lang="uk-UA" sz="2200" dirty="0" smtClean="0">
                <a:latin typeface="Roboto Slab" pitchFamily="34" charset="0"/>
                <a:ea typeface="Roboto Slab" pitchFamily="34" charset="-122"/>
              </a:rPr>
              <a:t>ПЛАН</a:t>
            </a:r>
            <a:r>
              <a:rPr lang="uk-UA" sz="220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 побачити саме зараз?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93790" y="2983832"/>
            <a:ext cx="365664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k-UA" sz="4000" dirty="0" smtClean="0">
                <a:latin typeface="Roboto Slab" pitchFamily="34" charset="0"/>
                <a:ea typeface="Roboto Slab" pitchFamily="34" charset="-122"/>
              </a:rPr>
              <a:t>3. </a:t>
            </a:r>
            <a:r>
              <a:rPr lang="uk-UA" sz="4000" dirty="0" err="1" smtClean="0">
                <a:latin typeface="Roboto Slab" pitchFamily="34" charset="0"/>
                <a:ea typeface="Roboto Slab" pitchFamily="34" charset="-122"/>
              </a:rPr>
              <a:t>Онлайн</a:t>
            </a:r>
            <a:r>
              <a:rPr lang="uk-UA" sz="4000" dirty="0" smtClean="0">
                <a:latin typeface="Roboto Slab" pitchFamily="34" charset="0"/>
                <a:ea typeface="Roboto Slab" pitchFamily="34" charset="-122"/>
              </a:rPr>
              <a:t> гра “ Хто Я”</a:t>
            </a:r>
            <a:endParaRPr lang="en-US" sz="4000" dirty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 t="21461" b="33376"/>
          <a:stretch>
            <a:fillRect/>
          </a:stretch>
        </p:blipFill>
        <p:spPr bwMode="auto">
          <a:xfrm>
            <a:off x="8780873" y="1708484"/>
            <a:ext cx="5849527" cy="5871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6598" y="2207173"/>
            <a:ext cx="2733179" cy="6022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2103"/>
            <a:ext cx="14630400" cy="730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0"/>
            <a:ext cx="146304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ІІІ.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Розкриття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теми уроку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дуже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давній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книзі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Біблії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сказано,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Бог створив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людину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своєю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подобою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образом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Божим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створив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її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(Бут.1:27)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175641"/>
            <a:ext cx="14019213" cy="589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590514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Вивчення нового матеріалу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1.Розповідь учителя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457200"/>
            <a:ext cx="1325933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Людина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дуже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цінна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для Бога. Але вона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зробила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ГРІХ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52400"/>
            <a:ext cx="14019213" cy="792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821430"/>
            <a:ext cx="943760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Ной - праведник, обраний Богом</a:t>
            </a:r>
            <a:endParaRPr lang="en-US" sz="445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5744996"/>
            <a:ext cx="148416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/>
              <a:t>Тому Бог </a:t>
            </a:r>
            <a:r>
              <a:rPr lang="ru-RU" sz="4400" dirty="0" err="1"/>
              <a:t>дає</a:t>
            </a:r>
            <a:r>
              <a:rPr lang="ru-RU" sz="4400" dirty="0"/>
              <a:t> </a:t>
            </a:r>
            <a:r>
              <a:rPr lang="ru-RU" sz="4400" dirty="0" err="1"/>
              <a:t>йому</a:t>
            </a:r>
            <a:r>
              <a:rPr lang="ru-RU" sz="4400" dirty="0"/>
              <a:t> ПЛАН, </a:t>
            </a:r>
            <a:r>
              <a:rPr lang="ru-RU" sz="4400" dirty="0" err="1"/>
              <a:t>щоб</a:t>
            </a:r>
            <a:r>
              <a:rPr lang="ru-RU" sz="4400" dirty="0"/>
              <a:t> </a:t>
            </a:r>
            <a:r>
              <a:rPr lang="ru-RU" sz="4400" dirty="0" err="1"/>
              <a:t>врятувати</a:t>
            </a:r>
            <a:r>
              <a:rPr lang="ru-RU" sz="4400" dirty="0"/>
              <a:t> </a:t>
            </a:r>
            <a:r>
              <a:rPr lang="ru-RU" sz="4400" dirty="0" err="1"/>
              <a:t>його</a:t>
            </a:r>
            <a:r>
              <a:rPr lang="ru-RU" sz="4400" dirty="0"/>
              <a:t> </a:t>
            </a:r>
            <a:r>
              <a:rPr lang="ru-RU" sz="4400" dirty="0" err="1"/>
              <a:t>і</a:t>
            </a:r>
            <a:r>
              <a:rPr lang="ru-RU" sz="4400" dirty="0"/>
              <a:t> </a:t>
            </a:r>
            <a:r>
              <a:rPr lang="ru-RU" sz="4400" dirty="0" err="1"/>
              <a:t>сім'ю</a:t>
            </a:r>
            <a:r>
              <a:rPr lang="ru-RU" sz="4400" dirty="0"/>
              <a:t>, </a:t>
            </a:r>
            <a:r>
              <a:rPr lang="ru-RU" sz="4400" dirty="0" err="1"/>
              <a:t>тварин</a:t>
            </a:r>
            <a:r>
              <a:rPr lang="ru-RU" sz="4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34005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5201" y="3005971"/>
            <a:ext cx="8642152" cy="5849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3650" dirty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Будівництво ковчега та збір тварин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655201" y="5717619"/>
            <a:ext cx="13319998" cy="22860"/>
          </a:xfrm>
          <a:prstGeom prst="roundRect">
            <a:avLst>
              <a:gd name="adj" fmla="val 122840"/>
            </a:avLst>
          </a:prstGeom>
          <a:solidFill>
            <a:srgbClr val="CFD2D8"/>
          </a:solidFill>
          <a:ln/>
        </p:spPr>
      </p:sp>
      <p:sp>
        <p:nvSpPr>
          <p:cNvPr id="5" name="Shape 2"/>
          <p:cNvSpPr/>
          <p:nvPr/>
        </p:nvSpPr>
        <p:spPr>
          <a:xfrm>
            <a:off x="3926800" y="5062478"/>
            <a:ext cx="22860" cy="655201"/>
          </a:xfrm>
          <a:prstGeom prst="roundRect">
            <a:avLst>
              <a:gd name="adj" fmla="val 122840"/>
            </a:avLst>
          </a:prstGeom>
          <a:solidFill>
            <a:srgbClr val="CFD2D8"/>
          </a:solidFill>
          <a:ln/>
        </p:spPr>
      </p:sp>
      <p:sp>
        <p:nvSpPr>
          <p:cNvPr id="6" name="Shape 3"/>
          <p:cNvSpPr/>
          <p:nvPr/>
        </p:nvSpPr>
        <p:spPr>
          <a:xfrm>
            <a:off x="3727728" y="5507057"/>
            <a:ext cx="421124" cy="421124"/>
          </a:xfrm>
          <a:prstGeom prst="roundRect">
            <a:avLst>
              <a:gd name="adj" fmla="val 6668"/>
            </a:avLst>
          </a:prstGeom>
          <a:solidFill>
            <a:srgbClr val="E9ECF2"/>
          </a:solidFill>
          <a:ln/>
        </p:spPr>
      </p:sp>
      <p:sp>
        <p:nvSpPr>
          <p:cNvPr id="7" name="Text 4"/>
          <p:cNvSpPr/>
          <p:nvPr/>
        </p:nvSpPr>
        <p:spPr>
          <a:xfrm>
            <a:off x="3880366" y="5577185"/>
            <a:ext cx="115729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2768322" y="3871674"/>
            <a:ext cx="2340054" cy="2924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Боже завдання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42367" y="4276368"/>
            <a:ext cx="6192083" cy="598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Бог наказав Ною побудувати ковчег - величезний корабель, щоб врятувати себе і свою сім'ю, а також по дві особини кожних тварин.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7303532" y="5717560"/>
            <a:ext cx="22860" cy="655201"/>
          </a:xfrm>
          <a:prstGeom prst="roundRect">
            <a:avLst>
              <a:gd name="adj" fmla="val 122840"/>
            </a:avLst>
          </a:prstGeom>
          <a:solidFill>
            <a:srgbClr val="CFD2D8"/>
          </a:solidFill>
          <a:ln/>
        </p:spPr>
      </p:sp>
      <p:sp>
        <p:nvSpPr>
          <p:cNvPr id="11" name="Shape 8"/>
          <p:cNvSpPr/>
          <p:nvPr/>
        </p:nvSpPr>
        <p:spPr>
          <a:xfrm>
            <a:off x="7104459" y="5507057"/>
            <a:ext cx="421124" cy="421124"/>
          </a:xfrm>
          <a:prstGeom prst="roundRect">
            <a:avLst>
              <a:gd name="adj" fmla="val 6668"/>
            </a:avLst>
          </a:prstGeom>
          <a:solidFill>
            <a:srgbClr val="E9ECF2"/>
          </a:solidFill>
          <a:ln/>
        </p:spPr>
      </p:sp>
      <p:sp>
        <p:nvSpPr>
          <p:cNvPr id="12" name="Text 9"/>
          <p:cNvSpPr/>
          <p:nvPr/>
        </p:nvSpPr>
        <p:spPr>
          <a:xfrm>
            <a:off x="7237452" y="5577185"/>
            <a:ext cx="155138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145054" y="6559987"/>
            <a:ext cx="2340054" cy="2924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Довіра та послух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4219099" y="6964680"/>
            <a:ext cx="6192083" cy="598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Ной вірив Богу і послухався. Він почав будувати ковчег, збираючи необхідні матеріали і тренуючись в кораблебудуванні.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0680383" y="5062478"/>
            <a:ext cx="22860" cy="655201"/>
          </a:xfrm>
          <a:prstGeom prst="roundRect">
            <a:avLst>
              <a:gd name="adj" fmla="val 122840"/>
            </a:avLst>
          </a:prstGeom>
          <a:solidFill>
            <a:srgbClr val="CFD2D8"/>
          </a:solidFill>
          <a:ln/>
        </p:spPr>
      </p:sp>
      <p:sp>
        <p:nvSpPr>
          <p:cNvPr id="16" name="Shape 13"/>
          <p:cNvSpPr/>
          <p:nvPr/>
        </p:nvSpPr>
        <p:spPr>
          <a:xfrm>
            <a:off x="10481310" y="5507057"/>
            <a:ext cx="421124" cy="421124"/>
          </a:xfrm>
          <a:prstGeom prst="roundRect">
            <a:avLst>
              <a:gd name="adj" fmla="val 6668"/>
            </a:avLst>
          </a:prstGeom>
          <a:solidFill>
            <a:srgbClr val="E9ECF2"/>
          </a:solidFill>
          <a:ln/>
        </p:spPr>
      </p:sp>
      <p:sp>
        <p:nvSpPr>
          <p:cNvPr id="17" name="Text 14"/>
          <p:cNvSpPr/>
          <p:nvPr/>
        </p:nvSpPr>
        <p:spPr>
          <a:xfrm>
            <a:off x="10615970" y="5577185"/>
            <a:ext cx="151686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9521904" y="3871674"/>
            <a:ext cx="2340054" cy="2924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Збір тварин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7595949" y="4276368"/>
            <a:ext cx="6192083" cy="598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Ной почав збирати тварини. Він брав по дві особини кожних тварин - самця і самку, щоб зберегти різноманітність видів.</a:t>
            </a:r>
            <a:endParaRPr lang="en-US" sz="14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59631" y="2439025"/>
            <a:ext cx="4970769" cy="4970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0"/>
            <a:ext cx="1463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457200" y="457200"/>
            <a:ext cx="141732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США  у штаті </a:t>
            </a:r>
            <a:r>
              <a:rPr kumimoji="0" lang="uk-UA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Кентукі</a:t>
            </a: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збудували точну копію ковчегу,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нас є можливість заглянути до нього.</a:t>
            </a:r>
            <a:r>
              <a:rPr kumimoji="0" lang="uk-UA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uk-UA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просканувавши</a:t>
            </a:r>
            <a:r>
              <a:rPr kumimoji="0" lang="uk-UA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QR</a:t>
            </a:r>
            <a:r>
              <a:rPr kumimoji="0" lang="ru-RU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uk-UA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код</a:t>
            </a:r>
            <a:r>
              <a:rPr kumimoji="0" lang="uk-UA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934528"/>
            <a:ext cx="4498428" cy="262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6767" y="1934528"/>
            <a:ext cx="4772864" cy="27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293" y="4687664"/>
            <a:ext cx="4708474" cy="2642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98756" y="4753304"/>
            <a:ext cx="4660875" cy="2656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41434" y="658297"/>
            <a:ext cx="14188966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V</a:t>
            </a:r>
            <a:r>
              <a:rPr lang="uk-UA" sz="3600" b="1" dirty="0"/>
              <a:t>. Закріплення навчальних досягнень</a:t>
            </a:r>
            <a:endParaRPr lang="ru-RU" sz="3600" dirty="0"/>
          </a:p>
          <a:p>
            <a:pPr lvl="0"/>
            <a:r>
              <a:rPr lang="uk-UA" sz="3600" b="1" dirty="0" smtClean="0"/>
              <a:t>1.Щоб </a:t>
            </a:r>
            <a:r>
              <a:rPr lang="uk-UA" sz="3600" b="1" dirty="0"/>
              <a:t>краще закріпити біблійну історію  пограємо у гру </a:t>
            </a:r>
            <a:r>
              <a:rPr lang="uk-UA" sz="3600" b="1" dirty="0" smtClean="0"/>
              <a:t>з</a:t>
            </a:r>
            <a:r>
              <a:rPr lang="uk-UA" sz="3600" b="1" dirty="0" smtClean="0">
                <a:hlinkClick r:id="rId2"/>
              </a:rPr>
              <a:t> </a:t>
            </a:r>
            <a:r>
              <a:rPr lang="uk-UA" sz="3600" b="1" dirty="0" smtClean="0"/>
              <a:t>використанням цеглинок </a:t>
            </a:r>
            <a:r>
              <a:rPr lang="en-US" sz="3600" b="1" dirty="0" smtClean="0"/>
              <a:t> LEGO</a:t>
            </a:r>
            <a:endParaRPr lang="ru-RU" sz="3600" dirty="0"/>
          </a:p>
          <a:p>
            <a:r>
              <a:rPr lang="uk-UA" sz="3600" i="1" u="sng" dirty="0">
                <a:solidFill>
                  <a:schemeClr val="accent1"/>
                </a:solidFill>
                <a:hlinkClick r:id="rId2"/>
              </a:rPr>
              <a:t>Для цього нам знадобиться дві цеглинки: червоного та зеленого кольору. Якщо відповідь «так» піднімаєте зелену цеглинку,якщо ні </a:t>
            </a:r>
            <a:r>
              <a:rPr lang="uk-UA" sz="3600" i="1" dirty="0">
                <a:solidFill>
                  <a:srgbClr val="FF0000"/>
                </a:solidFill>
                <a:hlinkClick r:id="rId2"/>
              </a:rPr>
              <a:t>червону.</a:t>
            </a:r>
            <a:endParaRPr lang="ru-RU" sz="3600" dirty="0">
              <a:solidFill>
                <a:srgbClr val="FF0000"/>
              </a:solidFill>
            </a:endParaRPr>
          </a:p>
          <a:p>
            <a:r>
              <a:rPr lang="uk-UA" sz="3600" dirty="0" smtClean="0"/>
              <a:t>- Бог </a:t>
            </a:r>
            <a:r>
              <a:rPr lang="uk-UA" sz="3600" dirty="0"/>
              <a:t>покарав людей сонцем?</a:t>
            </a:r>
            <a:endParaRPr lang="ru-RU" sz="3600" dirty="0"/>
          </a:p>
          <a:p>
            <a:r>
              <a:rPr lang="uk-UA" sz="3600" dirty="0" smtClean="0"/>
              <a:t>- Він </a:t>
            </a:r>
            <a:r>
              <a:rPr lang="uk-UA" sz="3600" dirty="0"/>
              <a:t>врятував лише Ноя та його родину</a:t>
            </a:r>
            <a:r>
              <a:rPr lang="uk-UA" sz="3600" i="1" dirty="0"/>
              <a:t>?</a:t>
            </a:r>
            <a:endParaRPr lang="ru-RU" sz="3600" dirty="0"/>
          </a:p>
          <a:p>
            <a:r>
              <a:rPr lang="uk-UA" sz="3600" dirty="0"/>
              <a:t> </a:t>
            </a:r>
            <a:r>
              <a:rPr lang="uk-UA" sz="3600" dirty="0" smtClean="0"/>
              <a:t>- Ной </a:t>
            </a:r>
            <a:r>
              <a:rPr lang="uk-UA" sz="3600" dirty="0"/>
              <a:t>будував за планом,який дав Бог ?  </a:t>
            </a:r>
            <a:endParaRPr lang="ru-RU" sz="3600" dirty="0"/>
          </a:p>
          <a:p>
            <a:r>
              <a:rPr lang="uk-UA" sz="3600" dirty="0" smtClean="0"/>
              <a:t>- До  </a:t>
            </a:r>
            <a:r>
              <a:rPr lang="uk-UA" sz="3600" dirty="0"/>
              <a:t>ковчегу взяв Ной лише левів?</a:t>
            </a:r>
            <a:r>
              <a:rPr lang="uk-UA" sz="3600" i="1" dirty="0"/>
              <a:t> </a:t>
            </a:r>
            <a:endParaRPr lang="ru-RU" sz="3600" dirty="0"/>
          </a:p>
          <a:p>
            <a:r>
              <a:rPr lang="uk-UA" sz="3600" dirty="0" smtClean="0"/>
              <a:t>- </a:t>
            </a:r>
            <a:r>
              <a:rPr lang="uk-UA" sz="3600" dirty="0"/>
              <a:t>Щоб побачити, що  вода зійшла із землі Ной випустив голуба? </a:t>
            </a:r>
            <a:endParaRPr lang="ru-RU" sz="3600" dirty="0"/>
          </a:p>
          <a:p>
            <a:r>
              <a:rPr lang="uk-UA" sz="3600" dirty="0" smtClean="0"/>
              <a:t>- Вийшовши  </a:t>
            </a:r>
            <a:r>
              <a:rPr lang="uk-UA" sz="3600" dirty="0"/>
              <a:t>із ковчега Ной збудував  жертовник?</a:t>
            </a:r>
            <a:endParaRPr lang="ru-RU" sz="3600" dirty="0"/>
          </a:p>
          <a:p>
            <a:r>
              <a:rPr lang="uk-UA" sz="3600" dirty="0" smtClean="0"/>
              <a:t>- Бог </a:t>
            </a:r>
            <a:r>
              <a:rPr lang="uk-UA" sz="3600" dirty="0"/>
              <a:t>пообіцяв, що більше не буде потопу і дав знак - сніг ? </a:t>
            </a:r>
            <a:endParaRPr lang="ru-RU" sz="3600" dirty="0"/>
          </a:p>
          <a:p>
            <a:endParaRPr lang="ru-RU" dirty="0"/>
          </a:p>
        </p:txBody>
      </p:sp>
      <p:pic>
        <p:nvPicPr>
          <p:cNvPr id="17" name="Рисунок 16" descr="Виростимо речення"/>
          <p:cNvPicPr/>
          <p:nvPr/>
        </p:nvPicPr>
        <p:blipFill>
          <a:blip r:embed="rId3" cstate="print"/>
          <a:srcRect l="65416" t="-6872"/>
          <a:stretch>
            <a:fillRect/>
          </a:stretch>
        </p:blipFill>
        <p:spPr bwMode="auto">
          <a:xfrm>
            <a:off x="10720553" y="4242757"/>
            <a:ext cx="2666008" cy="119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Виростимо речення"/>
          <p:cNvPicPr/>
          <p:nvPr/>
        </p:nvPicPr>
        <p:blipFill>
          <a:blip r:embed="rId4"/>
          <a:srcRect l="32618" r="34457"/>
          <a:stretch>
            <a:fillRect/>
          </a:stretch>
        </p:blipFill>
        <p:spPr bwMode="auto">
          <a:xfrm>
            <a:off x="8505860" y="3658608"/>
            <a:ext cx="2726710" cy="1168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0524" y="617170"/>
            <a:ext cx="121079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u="sng" dirty="0"/>
              <a:t>2.Запис ключового вірша та нових термінів у </a:t>
            </a:r>
            <a:r>
              <a:rPr lang="uk-UA" sz="3600" b="1" i="1" u="sng" dirty="0" smtClean="0"/>
              <a:t>зошит</a:t>
            </a:r>
            <a:endParaRPr lang="en-US" sz="3600" b="1" i="1" u="sng" dirty="0" smtClean="0"/>
          </a:p>
          <a:p>
            <a:r>
              <a:rPr lang="uk-UA" sz="3600" dirty="0"/>
              <a:t>Переставте букви і утворіть слова,це слова,які зустрічалися у розповіді і є незрозумілі,віднайдіть їх спочатку в анаграмі</a:t>
            </a:r>
            <a:endParaRPr lang="ru-RU" sz="3600" dirty="0"/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0524" y="2396359"/>
            <a:ext cx="13589875" cy="4855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9503" y="1622822"/>
            <a:ext cx="7564993" cy="1082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75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Бог, бачачи вірність Ноя, вирішив зберегти його життя. Він наказав Ноєві збудувати ковчег і зібрати в ньому попарно всіх тварин, щоб зберегти їх від потопу.</a:t>
            </a:r>
            <a:endParaRPr lang="en-US" sz="1750" dirty="0"/>
          </a:p>
        </p:txBody>
      </p:sp>
      <p:sp>
        <p:nvSpPr>
          <p:cNvPr id="6" name="Shape 3"/>
          <p:cNvSpPr/>
          <p:nvPr/>
        </p:nvSpPr>
        <p:spPr>
          <a:xfrm>
            <a:off x="1351181" y="3451741"/>
            <a:ext cx="789503" cy="30480"/>
          </a:xfrm>
          <a:prstGeom prst="roundRect">
            <a:avLst>
              <a:gd name="adj" fmla="val 111021"/>
            </a:avLst>
          </a:prstGeom>
          <a:solidFill>
            <a:srgbClr val="4A6B6A"/>
          </a:solidFill>
          <a:ln/>
        </p:spPr>
      </p:sp>
      <p:sp>
        <p:nvSpPr>
          <p:cNvPr id="7" name="Shape 4"/>
          <p:cNvSpPr/>
          <p:nvPr/>
        </p:nvSpPr>
        <p:spPr>
          <a:xfrm>
            <a:off x="874097" y="3213259"/>
            <a:ext cx="507563" cy="507563"/>
          </a:xfrm>
          <a:prstGeom prst="roundRect">
            <a:avLst>
              <a:gd name="adj" fmla="val 6667"/>
            </a:avLst>
          </a:prstGeom>
          <a:solidFill>
            <a:srgbClr val="315251"/>
          </a:solidFill>
          <a:ln/>
        </p:spPr>
      </p:sp>
      <p:sp>
        <p:nvSpPr>
          <p:cNvPr id="8" name="Text 5"/>
          <p:cNvSpPr/>
          <p:nvPr/>
        </p:nvSpPr>
        <p:spPr>
          <a:xfrm>
            <a:off x="1071503" y="3307794"/>
            <a:ext cx="112752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1</a:t>
            </a:r>
            <a:endParaRPr lang="en-US" sz="2500" dirty="0"/>
          </a:p>
        </p:txBody>
      </p:sp>
      <p:sp>
        <p:nvSpPr>
          <p:cNvPr id="10" name="Text 7"/>
          <p:cNvSpPr/>
          <p:nvPr/>
        </p:nvSpPr>
        <p:spPr>
          <a:xfrm>
            <a:off x="2368629" y="3652004"/>
            <a:ext cx="5985867" cy="3609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Бог наказав Ноєві збудувати ковчег.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1351181" y="4956215"/>
            <a:ext cx="789503" cy="30480"/>
          </a:xfrm>
          <a:prstGeom prst="roundRect">
            <a:avLst>
              <a:gd name="adj" fmla="val 111021"/>
            </a:avLst>
          </a:prstGeom>
          <a:solidFill>
            <a:srgbClr val="4A6B6A"/>
          </a:solidFill>
          <a:ln/>
        </p:spPr>
      </p:sp>
      <p:sp>
        <p:nvSpPr>
          <p:cNvPr id="12" name="Shape 9"/>
          <p:cNvSpPr/>
          <p:nvPr/>
        </p:nvSpPr>
        <p:spPr>
          <a:xfrm>
            <a:off x="874097" y="4717733"/>
            <a:ext cx="507563" cy="507563"/>
          </a:xfrm>
          <a:prstGeom prst="roundRect">
            <a:avLst>
              <a:gd name="adj" fmla="val 6667"/>
            </a:avLst>
          </a:prstGeom>
          <a:solidFill>
            <a:srgbClr val="315251"/>
          </a:solidFill>
          <a:ln/>
        </p:spPr>
      </p:sp>
      <p:sp>
        <p:nvSpPr>
          <p:cNvPr id="13" name="Text 10"/>
          <p:cNvSpPr/>
          <p:nvPr/>
        </p:nvSpPr>
        <p:spPr>
          <a:xfrm>
            <a:off x="1042452" y="4812268"/>
            <a:ext cx="170736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2</a:t>
            </a:r>
            <a:endParaRPr lang="en-US" sz="2500" dirty="0"/>
          </a:p>
        </p:txBody>
      </p:sp>
      <p:sp>
        <p:nvSpPr>
          <p:cNvPr id="15" name="Text 12"/>
          <p:cNvSpPr/>
          <p:nvPr/>
        </p:nvSpPr>
        <p:spPr>
          <a:xfrm>
            <a:off x="2368629" y="5156478"/>
            <a:ext cx="5985867" cy="3609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Ной послухав Боже слово і збудував ковчег.</a:t>
            </a:r>
            <a:endParaRPr lang="en-US" sz="1750" dirty="0"/>
          </a:p>
        </p:txBody>
      </p:sp>
      <p:sp>
        <p:nvSpPr>
          <p:cNvPr id="18" name="Text 15"/>
          <p:cNvSpPr/>
          <p:nvPr/>
        </p:nvSpPr>
        <p:spPr>
          <a:xfrm>
            <a:off x="1041261" y="6316742"/>
            <a:ext cx="173236" cy="3184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3</a:t>
            </a:r>
            <a:endParaRPr lang="en-US" sz="2500" dirty="0"/>
          </a:p>
        </p:txBody>
      </p:sp>
      <p:sp>
        <p:nvSpPr>
          <p:cNvPr id="19" name="Text 16"/>
          <p:cNvSpPr/>
          <p:nvPr/>
        </p:nvSpPr>
        <p:spPr>
          <a:xfrm>
            <a:off x="2368629" y="6193988"/>
            <a:ext cx="2654022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F9EEE7"/>
                </a:solidFill>
                <a:latin typeface="Quattrocento" pitchFamily="34" charset="0"/>
                <a:ea typeface="Quattrocento" pitchFamily="34" charset="-122"/>
                <a:cs typeface="Quattrocento" pitchFamily="34" charset="-120"/>
              </a:rPr>
              <a:t>Вхід тварин</a:t>
            </a:r>
            <a:endParaRPr lang="en-US" sz="2050" dirty="0"/>
          </a:p>
        </p:txBody>
      </p:sp>
      <p:sp>
        <p:nvSpPr>
          <p:cNvPr id="21" name="TextBox 20"/>
          <p:cNvSpPr txBox="1"/>
          <p:nvPr/>
        </p:nvSpPr>
        <p:spPr>
          <a:xfrm>
            <a:off x="2368629" y="2189559"/>
            <a:ext cx="677537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err="1"/>
              <a:t>Праведність</a:t>
            </a:r>
            <a:r>
              <a:rPr lang="uk-UA" sz="3600" dirty="0" err="1"/>
              <a:t>–</a:t>
            </a:r>
            <a:r>
              <a:rPr lang="uk-UA" sz="3600" dirty="0"/>
              <a:t> чеснота людини, яка виконує усі Божі настанови; прагне не грішити ні думкою, ні словами, ні вчинками.</a:t>
            </a:r>
            <a:endParaRPr lang="ru-RU" sz="3600" dirty="0"/>
          </a:p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2140684" y="5024080"/>
            <a:ext cx="67753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err="1"/>
              <a:t>Ковчег</a:t>
            </a:r>
            <a:r>
              <a:rPr lang="uk-UA" sz="3600" dirty="0" err="1"/>
              <a:t>–</a:t>
            </a:r>
            <a:r>
              <a:rPr lang="uk-UA" sz="3600" dirty="0"/>
              <a:t> велетенський корабель, який за наказом Божим побудував  Ной.</a:t>
            </a:r>
            <a:endParaRPr lang="ru-RU" sz="36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4967" y="191069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4400" b="1" i="1" u="sng" dirty="0" smtClean="0"/>
              <a:t>2.</a:t>
            </a:r>
            <a:r>
              <a:rPr lang="uk-UA" sz="4400" b="1" i="1" u="sng" dirty="0" smtClean="0"/>
              <a:t>Вивчення </a:t>
            </a:r>
            <a:r>
              <a:rPr lang="uk-UA" sz="4400" b="1" i="1" u="sng" dirty="0"/>
              <a:t>ключового вірша</a:t>
            </a:r>
            <a:r>
              <a:rPr lang="uk-UA" sz="4400" i="1" u="sng" dirty="0"/>
              <a:t>.</a:t>
            </a:r>
            <a:endParaRPr lang="ru-RU" sz="4400" dirty="0"/>
          </a:p>
          <a:p>
            <a:r>
              <a:rPr lang="uk-UA" sz="3200" dirty="0"/>
              <a:t>«Бо так Бог полюбив світ</a:t>
            </a:r>
            <a:r>
              <a:rPr lang="uk-UA" sz="3200" dirty="0" smtClean="0"/>
              <a:t>,</a:t>
            </a:r>
            <a:endParaRPr lang="en-US" sz="3200" dirty="0" smtClean="0"/>
          </a:p>
          <a:p>
            <a:r>
              <a:rPr lang="uk-UA" sz="3200" dirty="0" smtClean="0"/>
              <a:t> </a:t>
            </a:r>
            <a:r>
              <a:rPr lang="uk-UA" sz="3200" dirty="0"/>
              <a:t>що дав [Свого] Єдинородного Сина, </a:t>
            </a:r>
            <a:endParaRPr lang="en-US" sz="3200" dirty="0" smtClean="0"/>
          </a:p>
          <a:p>
            <a:r>
              <a:rPr lang="uk-UA" sz="3200" dirty="0" smtClean="0"/>
              <a:t>щоб </a:t>
            </a:r>
            <a:r>
              <a:rPr lang="uk-UA" sz="3200" dirty="0"/>
              <a:t>кожний, хто вірить у Нього</a:t>
            </a:r>
            <a:r>
              <a:rPr lang="uk-UA" sz="3200" dirty="0" smtClean="0"/>
              <a:t>,</a:t>
            </a:r>
            <a:endParaRPr lang="en-US" sz="3200" dirty="0" smtClean="0"/>
          </a:p>
          <a:p>
            <a:r>
              <a:rPr lang="uk-UA" sz="3200" dirty="0" smtClean="0"/>
              <a:t> </a:t>
            </a:r>
            <a:r>
              <a:rPr lang="uk-UA" sz="3200" dirty="0"/>
              <a:t>не загинув, але мав життя вічне» (Івана 3:16)</a:t>
            </a:r>
            <a:endParaRPr lang="en-US" sz="3200" dirty="0"/>
          </a:p>
        </p:txBody>
      </p:sp>
      <p:pic>
        <p:nvPicPr>
          <p:cNvPr id="11" name="Рисунок 1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967" y="2987748"/>
            <a:ext cx="8419316" cy="423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b="38861"/>
          <a:stretch>
            <a:fillRect/>
          </a:stretch>
        </p:blipFill>
        <p:spPr bwMode="auto">
          <a:xfrm>
            <a:off x="7523739" y="0"/>
            <a:ext cx="7106661" cy="7725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2137" y="0"/>
            <a:ext cx="67458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u="sng" dirty="0"/>
              <a:t>3.Фізкультхвилинка</a:t>
            </a:r>
            <a:endParaRPr lang="ru-RU" sz="4000" dirty="0"/>
          </a:p>
          <a:p>
            <a:r>
              <a:rPr lang="uk-UA" sz="4000" dirty="0"/>
              <a:t> </a:t>
            </a:r>
            <a:r>
              <a:rPr lang="uk-UA" sz="2400" dirty="0"/>
              <a:t>Ной</a:t>
            </a:r>
            <a:r>
              <a:rPr lang="en-US" sz="2400" dirty="0"/>
              <a:t> </a:t>
            </a:r>
            <a:r>
              <a:rPr lang="uk-UA" sz="2400" dirty="0"/>
              <a:t>збудував</a:t>
            </a:r>
            <a:r>
              <a:rPr lang="en-US" sz="2400" dirty="0"/>
              <a:t> </a:t>
            </a:r>
            <a:r>
              <a:rPr lang="uk-UA" sz="2400" dirty="0" smtClean="0"/>
              <a:t>ковчег</a:t>
            </a:r>
            <a:r>
              <a:rPr lang="en-US" sz="2400" dirty="0"/>
              <a:t> </a:t>
            </a:r>
            <a:r>
              <a:rPr lang="uk-UA" sz="1600" i="1" dirty="0" smtClean="0"/>
              <a:t> </a:t>
            </a:r>
            <a:r>
              <a:rPr lang="ru-RU" sz="1600" i="1" dirty="0" smtClean="0"/>
              <a:t>(</a:t>
            </a:r>
            <a:r>
              <a:rPr lang="ru-RU" sz="1600" i="1" dirty="0" err="1" smtClean="0"/>
              <a:t>рухи</a:t>
            </a:r>
            <a:r>
              <a:rPr lang="ru-RU" sz="1600" i="1" dirty="0" smtClean="0"/>
              <a:t> руками)</a:t>
            </a:r>
            <a:r>
              <a:rPr lang="uk-UA" sz="1600" i="1" dirty="0" smtClean="0"/>
              <a:t>                                                                     </a:t>
            </a:r>
            <a:r>
              <a:rPr lang="ru-RU" sz="2400" dirty="0"/>
              <a:t>І </a:t>
            </a:r>
            <a:r>
              <a:rPr lang="uk-UA" sz="2400" dirty="0"/>
              <a:t>до нього всі прийшли </a:t>
            </a:r>
            <a:r>
              <a:rPr lang="uk-UA" sz="2400" dirty="0" smtClean="0"/>
              <a:t>кошенята</a:t>
            </a:r>
            <a:r>
              <a:rPr lang="uk-UA" sz="1600" i="1" dirty="0" smtClean="0"/>
              <a:t>(тупаємо ногами)                                                                                   </a:t>
            </a:r>
            <a:r>
              <a:rPr lang="uk-UA" sz="2400" dirty="0"/>
              <a:t>І тут </a:t>
            </a:r>
            <a:r>
              <a:rPr lang="uk-UA" sz="2400" dirty="0" err="1"/>
              <a:t>мяу-мяу</a:t>
            </a:r>
            <a:r>
              <a:rPr lang="uk-UA" sz="2400" dirty="0"/>
              <a:t>, і там </a:t>
            </a:r>
            <a:r>
              <a:rPr lang="uk-UA" sz="2400" dirty="0" err="1"/>
              <a:t>мяу-мяу</a:t>
            </a:r>
            <a:r>
              <a:rPr lang="uk-UA" sz="2400" dirty="0"/>
              <a:t>, </a:t>
            </a:r>
            <a:r>
              <a:rPr lang="uk-UA" i="1" dirty="0" smtClean="0"/>
              <a:t>(імітуємо кошенят)     </a:t>
            </a:r>
            <a:r>
              <a:rPr lang="uk-UA" sz="2400" dirty="0" smtClean="0"/>
              <a:t>                                                                                       </a:t>
            </a:r>
            <a:r>
              <a:rPr lang="uk-UA" sz="2400" dirty="0"/>
              <a:t>І тут </a:t>
            </a:r>
            <a:r>
              <a:rPr lang="uk-UA" sz="2400" dirty="0" err="1"/>
              <a:t>мяу</a:t>
            </a:r>
            <a:r>
              <a:rPr lang="uk-UA" sz="2400" dirty="0"/>
              <a:t>, там </a:t>
            </a:r>
            <a:r>
              <a:rPr lang="uk-UA" sz="2400" dirty="0" err="1"/>
              <a:t>мяу</a:t>
            </a:r>
            <a:r>
              <a:rPr lang="uk-UA" sz="2400" dirty="0"/>
              <a:t>, всюди </a:t>
            </a:r>
            <a:r>
              <a:rPr lang="uk-UA" sz="2400" dirty="0" err="1"/>
              <a:t>мяу-мяу</a:t>
            </a:r>
            <a:r>
              <a:rPr lang="uk-UA" sz="2400" dirty="0"/>
              <a:t>. </a:t>
            </a:r>
            <a:endParaRPr lang="ru-RU" sz="2400" dirty="0"/>
          </a:p>
          <a:p>
            <a:r>
              <a:rPr lang="uk-UA" sz="2400" dirty="0"/>
              <a:t> Ной</a:t>
            </a:r>
            <a:r>
              <a:rPr lang="en-US" sz="2400" dirty="0"/>
              <a:t> </a:t>
            </a:r>
            <a:r>
              <a:rPr lang="uk-UA" sz="2400" dirty="0"/>
              <a:t>збудував</a:t>
            </a:r>
            <a:r>
              <a:rPr lang="en-US" sz="2400" dirty="0"/>
              <a:t> </a:t>
            </a:r>
            <a:r>
              <a:rPr lang="uk-UA" sz="2400" dirty="0"/>
              <a:t>ковчег.                        </a:t>
            </a:r>
            <a:endParaRPr lang="ru-RU" sz="2400" dirty="0"/>
          </a:p>
          <a:p>
            <a:r>
              <a:rPr lang="uk-UA" sz="2400" dirty="0"/>
              <a:t> </a:t>
            </a:r>
            <a:r>
              <a:rPr lang="ru-RU" sz="2400" dirty="0"/>
              <a:t>І </a:t>
            </a:r>
            <a:r>
              <a:rPr lang="uk-UA" sz="2400" dirty="0"/>
              <a:t>до нього всі прийшли жабенята</a:t>
            </a:r>
            <a:r>
              <a:rPr lang="uk-UA" sz="2400" i="1" dirty="0"/>
              <a:t>.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04716" y="3170099"/>
            <a:ext cx="73190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Ми говорили про план,як побачити тварин зараз. Ми можемо зробити </a:t>
            </a:r>
            <a:r>
              <a:rPr lang="uk-UA" sz="2000" i="1" dirty="0" err="1"/>
              <a:t>онлайн</a:t>
            </a:r>
            <a:r>
              <a:rPr lang="uk-UA" sz="2000" i="1" dirty="0"/>
              <a:t> екскурсію,віртуальну подорож до </a:t>
            </a:r>
            <a:endParaRPr lang="uk-UA" sz="2000" i="1" dirty="0" smtClean="0"/>
          </a:p>
          <a:p>
            <a:r>
              <a:rPr lang="uk-UA" sz="2000" b="1" i="1" dirty="0" smtClean="0"/>
              <a:t>Харківського </a:t>
            </a:r>
            <a:r>
              <a:rPr lang="uk-UA" sz="2000" b="1" i="1" dirty="0"/>
              <a:t>зоопарку </a:t>
            </a:r>
            <a:r>
              <a:rPr lang="uk-UA" sz="2000" i="1" dirty="0"/>
              <a:t>і трошки відпочити побачивши тваринок</a:t>
            </a:r>
            <a:endParaRPr lang="ru-RU" sz="2000" dirty="0"/>
          </a:p>
        </p:txBody>
      </p:sp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4342" y="4493539"/>
            <a:ext cx="3736062" cy="373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1" y="268014"/>
            <a:ext cx="9143999" cy="1936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uk-UA" sz="385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4. Бесіда про життя</a:t>
            </a:r>
          </a:p>
          <a:p>
            <a:pPr marL="0" indent="0">
              <a:lnSpc>
                <a:spcPts val="4850"/>
              </a:lnSpc>
              <a:buNone/>
            </a:pPr>
            <a:r>
              <a:rPr lang="uk-UA" sz="385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5. Перегляд відеоролика </a:t>
            </a:r>
            <a:r>
              <a:rPr lang="uk-UA" sz="2800" dirty="0" smtClean="0">
                <a:solidFill>
                  <a:srgbClr val="3257B8"/>
                </a:solidFill>
                <a:latin typeface="Roboto Slab" pitchFamily="34" charset="0"/>
                <a:ea typeface="Roboto Slab" pitchFamily="34" charset="-122"/>
              </a:rPr>
              <a:t>(кадри війни)</a:t>
            </a:r>
            <a:endParaRPr lang="en-US" sz="2800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4538" y="1580221"/>
            <a:ext cx="3228262" cy="322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Рисунок 13" descr="Останні з журналістів у Маріуполі». Відеожурналіст AP розповів про 20 днів  під авіаобстрілами - Детектор медіа.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4808484"/>
            <a:ext cx="4193628" cy="342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Маріуполь буде деблоковано та звільнено - ГУР - Korrespondent.net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680028" y="4808483"/>
            <a:ext cx="4950372" cy="342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410" y="298073"/>
            <a:ext cx="12618720" cy="1590676"/>
          </a:xfrm>
        </p:spPr>
        <p:txBody>
          <a:bodyPr>
            <a:normAutofit/>
          </a:bodyPr>
          <a:lstStyle/>
          <a:p>
            <a:pPr eaLnBrk="1" hangingPunct="1"/>
            <a:r>
              <a:rPr lang="uk-UA" altLang="ru-RU" sz="4600" b="1" dirty="0" smtClean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uk-UA" altLang="ru-RU" sz="4600" b="1" dirty="0" smtClean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uk-UA" altLang="ru-RU" sz="4600" b="1" dirty="0" smtClean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Вправа </a:t>
            </a:r>
            <a:r>
              <a:rPr lang="uk-UA" altLang="ru-RU" sz="46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«Кластер»</a:t>
            </a:r>
            <a:endParaRPr lang="ru-RU" altLang="ru-RU" sz="4600" b="1" dirty="0">
              <a:solidFill>
                <a:srgbClr val="CC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4">
            <a:extLst>
              <a:ext uri="{FF2B5EF4-FFF2-40B4-BE49-F238E27FC236}">
                <a16:creationId xmlns="" xmlns:a16="http://schemas.microsoft.com/office/drawing/2014/main" id="{F5D2DA1D-A519-9F60-A553-613A57BEA78C}"/>
              </a:ext>
            </a:extLst>
          </p:cNvPr>
          <p:cNvGrpSpPr/>
          <p:nvPr/>
        </p:nvGrpSpPr>
        <p:grpSpPr>
          <a:xfrm>
            <a:off x="4983106" y="1372817"/>
            <a:ext cx="3440029" cy="973119"/>
            <a:chOff x="4152587" y="1144014"/>
            <a:chExt cx="2866691" cy="810932"/>
          </a:xfrm>
        </p:grpSpPr>
        <p:sp>
          <p:nvSpPr>
            <p:cNvPr id="4" name="Прямоугольник: скругленные углы 3">
              <a:extLst>
                <a:ext uri="{FF2B5EF4-FFF2-40B4-BE49-F238E27FC236}">
                  <a16:creationId xmlns="" xmlns:a16="http://schemas.microsoft.com/office/drawing/2014/main" id="{F80A431F-443D-5D26-4C85-FBE724ED9F41}"/>
                </a:ext>
              </a:extLst>
            </p:cNvPr>
            <p:cNvSpPr/>
            <p:nvPr/>
          </p:nvSpPr>
          <p:spPr>
            <a:xfrm>
              <a:off x="4152587" y="1144014"/>
              <a:ext cx="2866691" cy="806258"/>
            </a:xfrm>
            <a:prstGeom prst="roundRect">
              <a:avLst/>
            </a:prstGeom>
            <a:solidFill>
              <a:srgbClr val="FFFF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птах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38A1AC58-FE67-B2D7-B09F-276512A29416}"/>
                </a:ext>
              </a:extLst>
            </p:cNvPr>
            <p:cNvSpPr txBox="1"/>
            <p:nvPr/>
          </p:nvSpPr>
          <p:spPr>
            <a:xfrm>
              <a:off x="4246895" y="1223977"/>
              <a:ext cx="2772383" cy="730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5100" b="1" dirty="0">
                  <a:latin typeface="Arial" panose="020B0604020202020204" pitchFamily="34" charset="0"/>
                  <a:cs typeface="Arial" panose="020B0604020202020204" pitchFamily="34" charset="0"/>
                </a:rPr>
                <a:t>життя</a:t>
              </a:r>
              <a:endParaRPr lang="uk-UA" sz="51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" name="Группа 23">
            <a:extLst>
              <a:ext uri="{FF2B5EF4-FFF2-40B4-BE49-F238E27FC236}">
                <a16:creationId xmlns="" xmlns:a16="http://schemas.microsoft.com/office/drawing/2014/main" id="{CD068AE6-FAF0-DD2F-8E41-64F668A3A86E}"/>
              </a:ext>
            </a:extLst>
          </p:cNvPr>
          <p:cNvGrpSpPr/>
          <p:nvPr/>
        </p:nvGrpSpPr>
        <p:grpSpPr>
          <a:xfrm>
            <a:off x="972058" y="2679752"/>
            <a:ext cx="3440029" cy="967510"/>
            <a:chOff x="550384" y="2622742"/>
            <a:chExt cx="2866691" cy="806258"/>
          </a:xfrm>
        </p:grpSpPr>
        <p:sp>
          <p:nvSpPr>
            <p:cNvPr id="11" name="Прямоугольник: скругленные углы 10">
              <a:extLst>
                <a:ext uri="{FF2B5EF4-FFF2-40B4-BE49-F238E27FC236}">
                  <a16:creationId xmlns="" xmlns:a16="http://schemas.microsoft.com/office/drawing/2014/main" id="{78FE6527-EF6F-81C2-9DAE-6B217F421E24}"/>
                </a:ext>
              </a:extLst>
            </p:cNvPr>
            <p:cNvSpPr/>
            <p:nvPr/>
          </p:nvSpPr>
          <p:spPr>
            <a:xfrm>
              <a:off x="550384" y="2622742"/>
              <a:ext cx="2866691" cy="80625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птах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3EA87999-B859-2AA4-0E28-1CB590D28E5E}"/>
                </a:ext>
              </a:extLst>
            </p:cNvPr>
            <p:cNvSpPr txBox="1"/>
            <p:nvPr/>
          </p:nvSpPr>
          <p:spPr>
            <a:xfrm>
              <a:off x="644692" y="2622742"/>
              <a:ext cx="2772383" cy="730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5100" b="1" dirty="0">
                  <a:latin typeface="Arial" panose="020B0604020202020204" pitchFamily="34" charset="0"/>
                  <a:cs typeface="Arial" panose="020B0604020202020204" pitchFamily="34" charset="0"/>
                </a:rPr>
                <a:t>береже</a:t>
              </a:r>
              <a:endParaRPr lang="uk-UA" sz="51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Группа 38">
            <a:extLst>
              <a:ext uri="{FF2B5EF4-FFF2-40B4-BE49-F238E27FC236}">
                <a16:creationId xmlns="" xmlns:a16="http://schemas.microsoft.com/office/drawing/2014/main" id="{BD4C50B4-5E7C-B6FF-5BA1-1A2AB5198485}"/>
              </a:ext>
            </a:extLst>
          </p:cNvPr>
          <p:cNvGrpSpPr/>
          <p:nvPr/>
        </p:nvGrpSpPr>
        <p:grpSpPr>
          <a:xfrm>
            <a:off x="9847263" y="2679752"/>
            <a:ext cx="3529909" cy="967510"/>
            <a:chOff x="8206052" y="2233127"/>
            <a:chExt cx="2212271" cy="806258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="" xmlns:a16="http://schemas.microsoft.com/office/drawing/2014/main" id="{A9D532B8-5CD0-6B7C-2772-C23B64CB2EDC}"/>
                </a:ext>
              </a:extLst>
            </p:cNvPr>
            <p:cNvSpPr/>
            <p:nvPr/>
          </p:nvSpPr>
          <p:spPr>
            <a:xfrm>
              <a:off x="8206052" y="2233127"/>
              <a:ext cx="2212271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E625C370-131D-1B3B-2E5C-70531E83927F}"/>
                </a:ext>
              </a:extLst>
            </p:cNvPr>
            <p:cNvSpPr txBox="1"/>
            <p:nvPr/>
          </p:nvSpPr>
          <p:spPr>
            <a:xfrm>
              <a:off x="8285854" y="2293908"/>
              <a:ext cx="2060775" cy="730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5100" b="1" dirty="0">
                  <a:latin typeface="Arial" panose="020B0604020202020204" pitchFamily="34" charset="0"/>
                  <a:cs typeface="Arial" panose="020B0604020202020204" pitchFamily="34" charset="0"/>
                </a:rPr>
                <a:t>руйнує</a:t>
              </a:r>
              <a:endParaRPr lang="uk-UA" sz="51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Группа 25">
            <a:extLst>
              <a:ext uri="{FF2B5EF4-FFF2-40B4-BE49-F238E27FC236}">
                <a16:creationId xmlns="" xmlns:a16="http://schemas.microsoft.com/office/drawing/2014/main" id="{BF9B82E3-7B7F-F10F-A4FD-F0FB59C16318}"/>
              </a:ext>
            </a:extLst>
          </p:cNvPr>
          <p:cNvGrpSpPr/>
          <p:nvPr/>
        </p:nvGrpSpPr>
        <p:grpSpPr>
          <a:xfrm>
            <a:off x="235409" y="4114197"/>
            <a:ext cx="2663610" cy="967510"/>
            <a:chOff x="-24193" y="4146046"/>
            <a:chExt cx="2219675" cy="806258"/>
          </a:xfrm>
        </p:grpSpPr>
        <p:sp>
          <p:nvSpPr>
            <p:cNvPr id="16" name="Прямоугольник: скругленные углы 15">
              <a:extLst>
                <a:ext uri="{FF2B5EF4-FFF2-40B4-BE49-F238E27FC236}">
                  <a16:creationId xmlns="" xmlns:a16="http://schemas.microsoft.com/office/drawing/2014/main" id="{BF5CF586-E35B-D0C9-F8E9-51582E7EE295}"/>
                </a:ext>
              </a:extLst>
            </p:cNvPr>
            <p:cNvSpPr/>
            <p:nvPr/>
          </p:nvSpPr>
          <p:spPr>
            <a:xfrm>
              <a:off x="82431" y="4146046"/>
              <a:ext cx="2018743" cy="80625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птах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D9F5EB95-0EBD-9635-F090-393A08337B53}"/>
                </a:ext>
              </a:extLst>
            </p:cNvPr>
            <p:cNvSpPr txBox="1"/>
            <p:nvPr/>
          </p:nvSpPr>
          <p:spPr>
            <a:xfrm>
              <a:off x="-24193" y="4146046"/>
              <a:ext cx="2219675" cy="730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5100" b="1" dirty="0">
                  <a:latin typeface="Arial" panose="020B0604020202020204" pitchFamily="34" charset="0"/>
                  <a:cs typeface="Arial" panose="020B0604020202020204" pitchFamily="34" charset="0"/>
                </a:rPr>
                <a:t>спорт</a:t>
              </a:r>
              <a:endParaRPr lang="uk-UA" sz="51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Группа 24">
            <a:extLst>
              <a:ext uri="{FF2B5EF4-FFF2-40B4-BE49-F238E27FC236}">
                <a16:creationId xmlns="" xmlns:a16="http://schemas.microsoft.com/office/drawing/2014/main" id="{A16DFA78-7F1C-E998-D005-E140FA0C0CBA}"/>
              </a:ext>
            </a:extLst>
          </p:cNvPr>
          <p:cNvGrpSpPr/>
          <p:nvPr/>
        </p:nvGrpSpPr>
        <p:grpSpPr>
          <a:xfrm>
            <a:off x="1" y="4114198"/>
            <a:ext cx="7097998" cy="3342684"/>
            <a:chOff x="-220367" y="4146046"/>
            <a:chExt cx="5914998" cy="2785570"/>
          </a:xfrm>
        </p:grpSpPr>
        <p:sp>
          <p:nvSpPr>
            <p:cNvPr id="18" name="Прямоугольник: скругленные углы 17">
              <a:extLst>
                <a:ext uri="{FF2B5EF4-FFF2-40B4-BE49-F238E27FC236}">
                  <a16:creationId xmlns="" xmlns:a16="http://schemas.microsoft.com/office/drawing/2014/main" id="{A3F5CED1-DCB9-A1ED-C6FE-71EBC0C8A293}"/>
                </a:ext>
              </a:extLst>
            </p:cNvPr>
            <p:cNvSpPr/>
            <p:nvPr/>
          </p:nvSpPr>
          <p:spPr>
            <a:xfrm>
              <a:off x="2300338" y="4146046"/>
              <a:ext cx="3070198" cy="80386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птах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FE50F63-FD71-7813-2C5C-0DB1BD020509}"/>
                </a:ext>
              </a:extLst>
            </p:cNvPr>
            <p:cNvSpPr txBox="1"/>
            <p:nvPr/>
          </p:nvSpPr>
          <p:spPr>
            <a:xfrm>
              <a:off x="2394646" y="4146046"/>
              <a:ext cx="2636255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Здорова їжа</a:t>
              </a:r>
              <a:endParaRPr lang="uk-UA" sz="3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Прямоугольник: скругленные углы 17">
              <a:extLst>
                <a:ext uri="{FF2B5EF4-FFF2-40B4-BE49-F238E27FC236}">
                  <a16:creationId xmlns="" xmlns:a16="http://schemas.microsoft.com/office/drawing/2014/main" id="{A3F5CED1-DCB9-A1ED-C6FE-71EBC0C8A293}"/>
                </a:ext>
              </a:extLst>
            </p:cNvPr>
            <p:cNvSpPr/>
            <p:nvPr/>
          </p:nvSpPr>
          <p:spPr>
            <a:xfrm>
              <a:off x="2624433" y="5289548"/>
              <a:ext cx="3070198" cy="80386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: скругленные углы 17">
              <a:extLst>
                <a:ext uri="{FF2B5EF4-FFF2-40B4-BE49-F238E27FC236}">
                  <a16:creationId xmlns="" xmlns:a16="http://schemas.microsoft.com/office/drawing/2014/main" id="{A3F5CED1-DCB9-A1ED-C6FE-71EBC0C8A293}"/>
                </a:ext>
              </a:extLst>
            </p:cNvPr>
            <p:cNvSpPr/>
            <p:nvPr/>
          </p:nvSpPr>
          <p:spPr>
            <a:xfrm>
              <a:off x="-220367" y="5441948"/>
              <a:ext cx="3070198" cy="80386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4" name="Прямоугольник: скругленные углы 17">
              <a:extLst>
                <a:ext uri="{FF2B5EF4-FFF2-40B4-BE49-F238E27FC236}">
                  <a16:creationId xmlns="" xmlns:a16="http://schemas.microsoft.com/office/drawing/2014/main" id="{A3F5CED1-DCB9-A1ED-C6FE-71EBC0C8A293}"/>
                </a:ext>
              </a:extLst>
            </p:cNvPr>
            <p:cNvSpPr/>
            <p:nvPr/>
          </p:nvSpPr>
          <p:spPr>
            <a:xfrm>
              <a:off x="1303633" y="6127748"/>
              <a:ext cx="3070198" cy="80386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grpSp>
        <p:nvGrpSpPr>
          <p:cNvPr id="9" name="Группа 39">
            <a:extLst>
              <a:ext uri="{FF2B5EF4-FFF2-40B4-BE49-F238E27FC236}">
                <a16:creationId xmlns="" xmlns:a16="http://schemas.microsoft.com/office/drawing/2014/main" id="{948DD601-87BB-DF89-6777-198E4F0C0016}"/>
              </a:ext>
            </a:extLst>
          </p:cNvPr>
          <p:cNvGrpSpPr/>
          <p:nvPr/>
        </p:nvGrpSpPr>
        <p:grpSpPr>
          <a:xfrm>
            <a:off x="8283567" y="4144274"/>
            <a:ext cx="3106995" cy="1116375"/>
            <a:chOff x="6902971" y="3980333"/>
            <a:chExt cx="2589163" cy="930313"/>
          </a:xfrm>
        </p:grpSpPr>
        <p:sp>
          <p:nvSpPr>
            <p:cNvPr id="20" name="Прямоугольник: скругленные углы 19">
              <a:extLst>
                <a:ext uri="{FF2B5EF4-FFF2-40B4-BE49-F238E27FC236}">
                  <a16:creationId xmlns="" xmlns:a16="http://schemas.microsoft.com/office/drawing/2014/main" id="{E2F95C87-EC41-67C6-6477-0509013FA328}"/>
                </a:ext>
              </a:extLst>
            </p:cNvPr>
            <p:cNvSpPr/>
            <p:nvPr/>
          </p:nvSpPr>
          <p:spPr>
            <a:xfrm>
              <a:off x="6902971" y="3980333"/>
              <a:ext cx="2589163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FAD540FE-9E2E-D0AE-CAA5-0B7BB9B53F25}"/>
                </a:ext>
              </a:extLst>
            </p:cNvPr>
            <p:cNvSpPr txBox="1"/>
            <p:nvPr/>
          </p:nvSpPr>
          <p:spPr>
            <a:xfrm>
              <a:off x="6938199" y="4012964"/>
              <a:ext cx="2465825" cy="897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погане оточення</a:t>
              </a:r>
              <a:endParaRPr lang="uk-UA" sz="3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Группа 40">
            <a:extLst>
              <a:ext uri="{FF2B5EF4-FFF2-40B4-BE49-F238E27FC236}">
                <a16:creationId xmlns="" xmlns:a16="http://schemas.microsoft.com/office/drawing/2014/main" id="{40EF1017-B409-081B-957A-D09E2100F013}"/>
              </a:ext>
            </a:extLst>
          </p:cNvPr>
          <p:cNvGrpSpPr/>
          <p:nvPr/>
        </p:nvGrpSpPr>
        <p:grpSpPr>
          <a:xfrm>
            <a:off x="11526767" y="4114198"/>
            <a:ext cx="2654725" cy="1834595"/>
            <a:chOff x="9605638" y="3980581"/>
            <a:chExt cx="2212271" cy="1528829"/>
          </a:xfrm>
        </p:grpSpPr>
        <p:sp>
          <p:nvSpPr>
            <p:cNvPr id="22" name="Прямоугольник: скругленные углы 21">
              <a:extLst>
                <a:ext uri="{FF2B5EF4-FFF2-40B4-BE49-F238E27FC236}">
                  <a16:creationId xmlns="" xmlns:a16="http://schemas.microsoft.com/office/drawing/2014/main" id="{BDD76701-9236-824C-A5D9-00A9B99FB3CF}"/>
                </a:ext>
              </a:extLst>
            </p:cNvPr>
            <p:cNvSpPr/>
            <p:nvPr/>
          </p:nvSpPr>
          <p:spPr>
            <a:xfrm>
              <a:off x="9605638" y="3980581"/>
              <a:ext cx="2212271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DA51C2FB-5BBC-86F4-75C6-2298E8F53200}"/>
                </a:ext>
              </a:extLst>
            </p:cNvPr>
            <p:cNvSpPr txBox="1"/>
            <p:nvPr/>
          </p:nvSpPr>
          <p:spPr>
            <a:xfrm>
              <a:off x="9605638" y="4060295"/>
              <a:ext cx="2189255" cy="1449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Шкідливі звички</a:t>
              </a:r>
            </a:p>
            <a:p>
              <a:pPr algn="ctr"/>
              <a:endParaRPr lang="uk-UA" sz="51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2" name="Прямая соединительная линия 31">
            <a:extLst>
              <a:ext uri="{FF2B5EF4-FFF2-40B4-BE49-F238E27FC236}">
                <a16:creationId xmlns="" xmlns:a16="http://schemas.microsoft.com/office/drawing/2014/main" id="{23C19046-A0EB-E563-7C74-A9FC1F615170}"/>
              </a:ext>
            </a:extLst>
          </p:cNvPr>
          <p:cNvCxnSpPr>
            <a:cxnSpLocks/>
            <a:stCxn id="4" idx="1"/>
          </p:cNvCxnSpPr>
          <p:nvPr/>
        </p:nvCxnSpPr>
        <p:spPr>
          <a:xfrm flipH="1">
            <a:off x="3069458" y="1856572"/>
            <a:ext cx="1913648" cy="830642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84485838-3BB7-8C7C-809F-733C72A9FA6A}"/>
              </a:ext>
            </a:extLst>
          </p:cNvPr>
          <p:cNvCxnSpPr>
            <a:cxnSpLocks/>
          </p:cNvCxnSpPr>
          <p:nvPr/>
        </p:nvCxnSpPr>
        <p:spPr>
          <a:xfrm flipH="1">
            <a:off x="1863694" y="3647264"/>
            <a:ext cx="828379" cy="464620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="" xmlns:a16="http://schemas.microsoft.com/office/drawing/2014/main" id="{31850F99-9A5B-F381-B845-358DB046639F}"/>
              </a:ext>
            </a:extLst>
          </p:cNvPr>
          <p:cNvCxnSpPr>
            <a:cxnSpLocks/>
          </p:cNvCxnSpPr>
          <p:nvPr/>
        </p:nvCxnSpPr>
        <p:spPr>
          <a:xfrm>
            <a:off x="2692072" y="3647264"/>
            <a:ext cx="966710" cy="464620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>
            <a:extLst>
              <a:ext uri="{FF2B5EF4-FFF2-40B4-BE49-F238E27FC236}">
                <a16:creationId xmlns="" xmlns:a16="http://schemas.microsoft.com/office/drawing/2014/main" id="{97042210-BB56-357C-DDF3-DDA6236A65E9}"/>
              </a:ext>
            </a:extLst>
          </p:cNvPr>
          <p:cNvCxnSpPr>
            <a:cxnSpLocks/>
          </p:cNvCxnSpPr>
          <p:nvPr/>
        </p:nvCxnSpPr>
        <p:spPr>
          <a:xfrm flipH="1">
            <a:off x="10215033" y="3644056"/>
            <a:ext cx="828379" cy="464620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>
            <a:extLst>
              <a:ext uri="{FF2B5EF4-FFF2-40B4-BE49-F238E27FC236}">
                <a16:creationId xmlns="" xmlns:a16="http://schemas.microsoft.com/office/drawing/2014/main" id="{720CBC39-92A3-64ED-CEB1-C4A965384704}"/>
              </a:ext>
            </a:extLst>
          </p:cNvPr>
          <p:cNvCxnSpPr>
            <a:cxnSpLocks/>
          </p:cNvCxnSpPr>
          <p:nvPr/>
        </p:nvCxnSpPr>
        <p:spPr>
          <a:xfrm>
            <a:off x="11043411" y="3644056"/>
            <a:ext cx="966710" cy="464620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="" xmlns:a16="http://schemas.microsoft.com/office/drawing/2014/main" id="{B39E18C3-1093-4857-C5A4-24D096EB9237}"/>
              </a:ext>
            </a:extLst>
          </p:cNvPr>
          <p:cNvCxnSpPr>
            <a:cxnSpLocks/>
          </p:cNvCxnSpPr>
          <p:nvPr/>
        </p:nvCxnSpPr>
        <p:spPr>
          <a:xfrm>
            <a:off x="8423133" y="1843485"/>
            <a:ext cx="1913648" cy="830642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Группа 39">
            <a:extLst>
              <a:ext uri="{FF2B5EF4-FFF2-40B4-BE49-F238E27FC236}">
                <a16:creationId xmlns="" xmlns:a16="http://schemas.microsoft.com/office/drawing/2014/main" id="{948DD601-87BB-DF89-6777-198E4F0C0016}"/>
              </a:ext>
            </a:extLst>
          </p:cNvPr>
          <p:cNvGrpSpPr/>
          <p:nvPr/>
        </p:nvGrpSpPr>
        <p:grpSpPr>
          <a:xfrm>
            <a:off x="11523405" y="6309360"/>
            <a:ext cx="3106995" cy="967510"/>
            <a:chOff x="6902971" y="3980333"/>
            <a:chExt cx="2589163" cy="806258"/>
          </a:xfrm>
        </p:grpSpPr>
        <p:sp>
          <p:nvSpPr>
            <p:cNvPr id="37" name="Прямоугольник: скругленные углы 19">
              <a:extLst>
                <a:ext uri="{FF2B5EF4-FFF2-40B4-BE49-F238E27FC236}">
                  <a16:creationId xmlns="" xmlns:a16="http://schemas.microsoft.com/office/drawing/2014/main" id="{E2F95C87-EC41-67C6-6477-0509013FA328}"/>
                </a:ext>
              </a:extLst>
            </p:cNvPr>
            <p:cNvSpPr/>
            <p:nvPr/>
          </p:nvSpPr>
          <p:spPr>
            <a:xfrm>
              <a:off x="6902971" y="3980333"/>
              <a:ext cx="2589163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FAD540FE-9E2E-D0AE-CAA5-0B7BB9B53F25}"/>
                </a:ext>
              </a:extLst>
            </p:cNvPr>
            <p:cNvSpPr txBox="1"/>
            <p:nvPr/>
          </p:nvSpPr>
          <p:spPr>
            <a:xfrm>
              <a:off x="6938199" y="4012963"/>
              <a:ext cx="246582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uk-UA" sz="3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Группа 39">
            <a:extLst>
              <a:ext uri="{FF2B5EF4-FFF2-40B4-BE49-F238E27FC236}">
                <a16:creationId xmlns="" xmlns:a16="http://schemas.microsoft.com/office/drawing/2014/main" id="{948DD601-87BB-DF89-6777-198E4F0C0016}"/>
              </a:ext>
            </a:extLst>
          </p:cNvPr>
          <p:cNvGrpSpPr/>
          <p:nvPr/>
        </p:nvGrpSpPr>
        <p:grpSpPr>
          <a:xfrm>
            <a:off x="8656320" y="6675120"/>
            <a:ext cx="3106995" cy="967510"/>
            <a:chOff x="6902971" y="3980333"/>
            <a:chExt cx="2589163" cy="806258"/>
          </a:xfrm>
        </p:grpSpPr>
        <p:sp>
          <p:nvSpPr>
            <p:cNvPr id="40" name="Прямоугольник: скругленные углы 19">
              <a:extLst>
                <a:ext uri="{FF2B5EF4-FFF2-40B4-BE49-F238E27FC236}">
                  <a16:creationId xmlns="" xmlns:a16="http://schemas.microsoft.com/office/drawing/2014/main" id="{E2F95C87-EC41-67C6-6477-0509013FA328}"/>
                </a:ext>
              </a:extLst>
            </p:cNvPr>
            <p:cNvSpPr/>
            <p:nvPr/>
          </p:nvSpPr>
          <p:spPr>
            <a:xfrm>
              <a:off x="6902971" y="3980333"/>
              <a:ext cx="2589163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FAD540FE-9E2E-D0AE-CAA5-0B7BB9B53F25}"/>
                </a:ext>
              </a:extLst>
            </p:cNvPr>
            <p:cNvSpPr txBox="1"/>
            <p:nvPr/>
          </p:nvSpPr>
          <p:spPr>
            <a:xfrm>
              <a:off x="6938199" y="4012963"/>
              <a:ext cx="246582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uk-UA" sz="3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Группа 39">
            <a:extLst>
              <a:ext uri="{FF2B5EF4-FFF2-40B4-BE49-F238E27FC236}">
                <a16:creationId xmlns="" xmlns:a16="http://schemas.microsoft.com/office/drawing/2014/main" id="{948DD601-87BB-DF89-6777-198E4F0C0016}"/>
              </a:ext>
            </a:extLst>
          </p:cNvPr>
          <p:cNvGrpSpPr/>
          <p:nvPr/>
        </p:nvGrpSpPr>
        <p:grpSpPr>
          <a:xfrm>
            <a:off x="8412480" y="5577840"/>
            <a:ext cx="3106995" cy="967510"/>
            <a:chOff x="6902971" y="3980333"/>
            <a:chExt cx="2589163" cy="806258"/>
          </a:xfrm>
        </p:grpSpPr>
        <p:sp>
          <p:nvSpPr>
            <p:cNvPr id="43" name="Прямоугольник: скругленные углы 19">
              <a:extLst>
                <a:ext uri="{FF2B5EF4-FFF2-40B4-BE49-F238E27FC236}">
                  <a16:creationId xmlns="" xmlns:a16="http://schemas.microsoft.com/office/drawing/2014/main" id="{E2F95C87-EC41-67C6-6477-0509013FA328}"/>
                </a:ext>
              </a:extLst>
            </p:cNvPr>
            <p:cNvSpPr/>
            <p:nvPr/>
          </p:nvSpPr>
          <p:spPr>
            <a:xfrm>
              <a:off x="6902971" y="3980333"/>
              <a:ext cx="2589163" cy="806258"/>
            </a:xfrm>
            <a:prstGeom prst="roundRect">
              <a:avLst/>
            </a:prstGeom>
            <a:solidFill>
              <a:srgbClr val="FFCCFF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FAD540FE-9E2E-D0AE-CAA5-0B7BB9B53F25}"/>
                </a:ext>
              </a:extLst>
            </p:cNvPr>
            <p:cNvSpPr txBox="1"/>
            <p:nvPr/>
          </p:nvSpPr>
          <p:spPr>
            <a:xfrm>
              <a:off x="6938199" y="4012963"/>
              <a:ext cx="246582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uk-UA" sz="3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285520822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9545" y="362607"/>
            <a:ext cx="1433085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err="1" smtClean="0"/>
              <a:t>Життя-</a:t>
            </a:r>
            <a:r>
              <a:rPr lang="uk-UA" sz="3200" b="1" dirty="0" smtClean="0"/>
              <a:t> </a:t>
            </a:r>
            <a:r>
              <a:rPr lang="uk-UA" sz="3200" b="1" dirty="0"/>
              <a:t>найвища цінність для людини,воно дається їй один лиш раз,зараз у наш час знецінилося людське життя. </a:t>
            </a:r>
            <a:endParaRPr lang="uk-UA" sz="3200" b="1" dirty="0" smtClean="0"/>
          </a:p>
          <a:p>
            <a:r>
              <a:rPr lang="uk-UA" sz="3200" b="1" dirty="0" smtClean="0"/>
              <a:t>Люди,як </a:t>
            </a:r>
            <a:r>
              <a:rPr lang="uk-UA" sz="3200" b="1" dirty="0"/>
              <a:t>ці яблучка,є соковиті свіженькі,а є які гниють.</a:t>
            </a:r>
            <a:endParaRPr lang="ru-RU" sz="3200" dirty="0"/>
          </a:p>
          <a:p>
            <a:r>
              <a:rPr lang="uk-UA" sz="3200" dirty="0"/>
              <a:t>Ви переглянули відео  і багато людей,залишилися з обмеженими можливостями,але вони не втрачають інтерес до життя.</a:t>
            </a:r>
            <a:endParaRPr lang="ru-RU" sz="32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" name="Рисунок 2" descr="Худдожник, який малює без рук | Facebook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9545" y="2914788"/>
            <a:ext cx="4713337" cy="4573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Баскетбол на візках. Історії двох спортсменів-бійців, які представлятимуть  Україну на міжнародних Іграх воїнів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5683" y="2914787"/>
            <a:ext cx="4619296" cy="457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Співак з інвалідністю на вуличних концертах зібрав для ЗСУ вже понад 200  тисяч гривень – Рубрика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37227" y="2914788"/>
            <a:ext cx="4083269" cy="457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26114" t="32099" r="13386" b="34568"/>
          <a:stretch>
            <a:fillRect/>
          </a:stretch>
        </p:blipFill>
        <p:spPr bwMode="auto">
          <a:xfrm>
            <a:off x="930166" y="1686911"/>
            <a:ext cx="12738537" cy="5659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30166" y="425669"/>
            <a:ext cx="1187143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/>
              <a:t>4.Робота в парах вправа « Склади павутинку»</a:t>
            </a:r>
            <a:endParaRPr lang="ru-RU" sz="44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Рисунок 13" descr="Рефлексія на уроках початкової школ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89186"/>
            <a:ext cx="14630400" cy="8418786"/>
          </a:xfrm>
          <a:prstGeom prst="rect">
            <a:avLst/>
          </a:prstGeom>
          <a:noFill/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536027" y="204952"/>
            <a:ext cx="11114689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І. 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Підсумок     уроку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- Рефлексія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784</Words>
  <Application>Microsoft Office PowerPoint</Application>
  <PresentationFormat>Произвольный</PresentationFormat>
  <Paragraphs>114</Paragraphs>
  <Slides>22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Roboto Slab</vt:lpstr>
      <vt:lpstr>Calibri</vt:lpstr>
      <vt:lpstr>Times New Roman</vt:lpstr>
      <vt:lpstr>Book Antiqua</vt:lpstr>
      <vt:lpstr>Quattrocento</vt:lpstr>
      <vt:lpstr>Roboto</vt:lpstr>
      <vt:lpstr>Calibri Light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               6. Вправа «Кластер»</vt:lpstr>
      <vt:lpstr>Слайд 20</vt:lpstr>
      <vt:lpstr>Слайд 21</vt:lpstr>
      <vt:lpstr>Слайд 22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Mozol</cp:lastModifiedBy>
  <cp:revision>2</cp:revision>
  <dcterms:created xsi:type="dcterms:W3CDTF">2025-02-04T14:47:48Z</dcterms:created>
  <dcterms:modified xsi:type="dcterms:W3CDTF">2025-02-04T19:34:43Z</dcterms:modified>
</cp:coreProperties>
</file>