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notesMasterIdLst>
    <p:notesMasterId r:id="rId10"/>
  </p:notesMasterIdLst>
  <p:sldSz cx="14630400" cy="8229600"/>
  <p:notesSz cx="8229600" cy="146304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image" Target="../media/image-1-2.png"/><Relationship Id="rId3" Type="http://schemas.openxmlformats.org/officeDocument/2006/relationships/image" Target="../media/image-1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image" Target="../media/image-3-2.png"/><Relationship Id="rId3" Type="http://schemas.openxmlformats.org/officeDocument/2006/relationships/image" Target="../media/image-3-3.png"/><Relationship Id="rId4" Type="http://schemas.openxmlformats.org/officeDocument/2006/relationships/image" Target="../media/image-3-4.png"/><Relationship Id="rId5" Type="http://schemas.openxmlformats.org/officeDocument/2006/relationships/image" Target="../media/image-3-5.png"/><Relationship Id="rId6" Type="http://schemas.openxmlformats.org/officeDocument/2006/relationships/image" Target="../media/image-3-6.png"/><Relationship Id="rId7" Type="http://schemas.openxmlformats.org/officeDocument/2006/relationships/slideLayout" Target="../slideLayouts/slideLayout1.xml"/><Relationship Id="rId8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image" Target="../media/image-4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image" Target="../media/image-5-2.png"/><Relationship Id="rId3" Type="http://schemas.openxmlformats.org/officeDocument/2006/relationships/image" Target="../media/image-5-3.png"/><Relationship Id="rId4" Type="http://schemas.openxmlformats.org/officeDocument/2006/relationships/image" Target="../media/image-5-4.png"/><Relationship Id="rId5" Type="http://schemas.openxmlformats.org/officeDocument/2006/relationships/image" Target="../media/image-5-5.png"/><Relationship Id="rId6" Type="http://schemas.openxmlformats.org/officeDocument/2006/relationships/slideLayout" Target="../slideLayouts/slideLayout1.xml"/><Relationship Id="rId7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image" Target="../media/image-6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image" Target="../media/image-7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image" Target="../media/image-8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0002E">
              <a:alpha val="75000"/>
            </a:srgbClr>
          </a:solidFill>
          <a:ln/>
        </p:spPr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350437" y="1479233"/>
            <a:ext cx="7415927" cy="300609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7890"/>
              </a:lnSpc>
              <a:buNone/>
            </a:pPr>
            <a:r>
              <a:rPr lang="en-US" sz="6312" b="1" dirty="0">
                <a:solidFill>
                  <a:srgbClr val="FFFFFF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Охорона рослинного і тваринного світу</a:t>
            </a:r>
            <a:endParaRPr lang="en-US" sz="6312" dirty="0"/>
          </a:p>
        </p:txBody>
      </p:sp>
      <p:sp>
        <p:nvSpPr>
          <p:cNvPr id="6" name="Text 2"/>
          <p:cNvSpPr/>
          <p:nvPr/>
        </p:nvSpPr>
        <p:spPr>
          <a:xfrm>
            <a:off x="6350437" y="4855607"/>
            <a:ext cx="7415927" cy="118514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Природа - це наш спільний дім, який потребує бережливого ставлення та захисту. Зберегти біорізноманіття рослин і тварин - важливе завдання, що стоїть перед сучасним суспільством.</a:t>
            </a:r>
            <a:endParaRPr lang="en-US" sz="1944" dirty="0"/>
          </a:p>
        </p:txBody>
      </p:sp>
      <p:sp>
        <p:nvSpPr>
          <p:cNvPr id="7" name="Shape 3"/>
          <p:cNvSpPr/>
          <p:nvPr/>
        </p:nvSpPr>
        <p:spPr>
          <a:xfrm>
            <a:off x="6350437" y="6336863"/>
            <a:ext cx="394930" cy="394930"/>
          </a:xfrm>
          <a:prstGeom prst="roundRect">
            <a:avLst>
              <a:gd name="adj" fmla="val 23151155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  <p:pic>
        <p:nvPicPr>
          <p:cNvPr id="8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8057" y="6344483"/>
            <a:ext cx="379690" cy="379690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6868716" y="6318409"/>
            <a:ext cx="3424714" cy="43195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3402"/>
              </a:lnSpc>
              <a:buNone/>
            </a:pPr>
            <a:r>
              <a:rPr lang="en-US" sz="2430" b="1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by Світлана Дербеденева</a:t>
            </a:r>
            <a:endParaRPr lang="en-US" sz="243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0002E">
              <a:alpha val="75000"/>
            </a:srgbClr>
          </a:solidFill>
          <a:ln/>
        </p:spPr>
      </p:sp>
      <p:sp>
        <p:nvSpPr>
          <p:cNvPr id="4" name="Text 1"/>
          <p:cNvSpPr/>
          <p:nvPr/>
        </p:nvSpPr>
        <p:spPr>
          <a:xfrm>
            <a:off x="968693" y="2237065"/>
            <a:ext cx="12390001" cy="72604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5718"/>
              </a:lnSpc>
              <a:buNone/>
            </a:pPr>
            <a:r>
              <a:rPr lang="en-US" sz="4574" b="1" dirty="0">
                <a:solidFill>
                  <a:srgbClr val="FFFFFF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Рослинний світ: Різноманіття та унікальність</a:t>
            </a:r>
            <a:endParaRPr lang="en-US" sz="4574" dirty="0"/>
          </a:p>
        </p:txBody>
      </p:sp>
      <p:sp>
        <p:nvSpPr>
          <p:cNvPr id="5" name="Text 2"/>
          <p:cNvSpPr/>
          <p:nvPr/>
        </p:nvSpPr>
        <p:spPr>
          <a:xfrm>
            <a:off x="968693" y="3580209"/>
            <a:ext cx="2904530" cy="36314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859"/>
              </a:lnSpc>
              <a:buNone/>
            </a:pPr>
            <a:r>
              <a:rPr lang="en-US" sz="2287" b="1" dirty="0">
                <a:solidFill>
                  <a:srgbClr val="FFFFFF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Різноманітність</a:t>
            </a:r>
            <a:endParaRPr lang="en-US" sz="2287" dirty="0"/>
          </a:p>
        </p:txBody>
      </p:sp>
      <p:sp>
        <p:nvSpPr>
          <p:cNvPr id="6" name="Text 3"/>
          <p:cNvSpPr/>
          <p:nvPr/>
        </p:nvSpPr>
        <p:spPr>
          <a:xfrm>
            <a:off x="968693" y="4190167"/>
            <a:ext cx="3828931" cy="158019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Ліси, луки, болота - кожна екосистема має свої унікальні рослини, від мініатюрних квітів до велетенських дерев.</a:t>
            </a:r>
            <a:endParaRPr lang="en-US" sz="1944" dirty="0"/>
          </a:p>
        </p:txBody>
      </p:sp>
      <p:sp>
        <p:nvSpPr>
          <p:cNvPr id="7" name="Text 4"/>
          <p:cNvSpPr/>
          <p:nvPr/>
        </p:nvSpPr>
        <p:spPr>
          <a:xfrm>
            <a:off x="5407462" y="3580209"/>
            <a:ext cx="2904530" cy="36314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859"/>
              </a:lnSpc>
              <a:buNone/>
            </a:pPr>
            <a:r>
              <a:rPr lang="en-US" sz="2287" b="1" dirty="0">
                <a:solidFill>
                  <a:srgbClr val="FFFFFF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Екологічна роль</a:t>
            </a:r>
            <a:endParaRPr lang="en-US" sz="2287" dirty="0"/>
          </a:p>
        </p:txBody>
      </p:sp>
      <p:sp>
        <p:nvSpPr>
          <p:cNvPr id="8" name="Text 5"/>
          <p:cNvSpPr/>
          <p:nvPr/>
        </p:nvSpPr>
        <p:spPr>
          <a:xfrm>
            <a:off x="5407462" y="4190167"/>
            <a:ext cx="3828931" cy="158019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Рослини виробляють кисень, очищують повітря, стабілізують ґрунти та регулюють водний баланс.</a:t>
            </a:r>
            <a:endParaRPr lang="en-US" sz="1944" dirty="0"/>
          </a:p>
        </p:txBody>
      </p:sp>
      <p:sp>
        <p:nvSpPr>
          <p:cNvPr id="9" name="Text 6"/>
          <p:cNvSpPr/>
          <p:nvPr/>
        </p:nvSpPr>
        <p:spPr>
          <a:xfrm>
            <a:off x="9846231" y="3580209"/>
            <a:ext cx="2904530" cy="36314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859"/>
              </a:lnSpc>
              <a:buNone/>
            </a:pPr>
            <a:r>
              <a:rPr lang="en-US" sz="2287" b="1" dirty="0">
                <a:solidFill>
                  <a:srgbClr val="FFFFFF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Естетична цінність</a:t>
            </a:r>
            <a:endParaRPr lang="en-US" sz="2287" dirty="0"/>
          </a:p>
        </p:txBody>
      </p:sp>
      <p:sp>
        <p:nvSpPr>
          <p:cNvPr id="10" name="Text 7"/>
          <p:cNvSpPr/>
          <p:nvPr/>
        </p:nvSpPr>
        <p:spPr>
          <a:xfrm>
            <a:off x="9846231" y="4190167"/>
            <a:ext cx="3828931" cy="118514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110"/>
              </a:lnSpc>
              <a:buNone/>
            </a:pPr>
            <a:r>
              <a:rPr lang="en-US" sz="1944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Буйство квітів і різнобарв'я ландшафтів милують око та надихають на творчість.</a:t>
            </a:r>
            <a:endParaRPr lang="en-US" sz="1944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0002E">
              <a:alpha val="75000"/>
            </a:srgbClr>
          </a:solidFill>
          <a:ln/>
        </p:spPr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2989183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1167884" y="3647122"/>
            <a:ext cx="9902428" cy="70330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5538"/>
              </a:lnSpc>
              <a:buNone/>
            </a:pPr>
            <a:r>
              <a:rPr lang="en-US" sz="4431" b="1" dirty="0">
                <a:solidFill>
                  <a:srgbClr val="FFFFFF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Тваринний світ: Від комах до ссавців</a:t>
            </a:r>
            <a:endParaRPr lang="en-US" sz="4431" dirty="0"/>
          </a:p>
        </p:txBody>
      </p:sp>
      <p:pic>
        <p:nvPicPr>
          <p:cNvPr id="6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7884" y="4709041"/>
            <a:ext cx="597813" cy="597813"/>
          </a:xfrm>
          <a:prstGeom prst="rect">
            <a:avLst/>
          </a:prstGeom>
        </p:spPr>
      </p:pic>
      <p:sp>
        <p:nvSpPr>
          <p:cNvPr id="7" name="Text 2"/>
          <p:cNvSpPr/>
          <p:nvPr/>
        </p:nvSpPr>
        <p:spPr>
          <a:xfrm>
            <a:off x="1167884" y="5545931"/>
            <a:ext cx="2804636" cy="35159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769"/>
              </a:lnSpc>
              <a:buNone/>
            </a:pPr>
            <a:r>
              <a:rPr lang="en-US" sz="2215" b="1" dirty="0">
                <a:solidFill>
                  <a:srgbClr val="FFFFFF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Комахи</a:t>
            </a:r>
            <a:endParaRPr lang="en-US" sz="2215" dirty="0"/>
          </a:p>
        </p:txBody>
      </p:sp>
      <p:sp>
        <p:nvSpPr>
          <p:cNvPr id="8" name="Text 3"/>
          <p:cNvSpPr/>
          <p:nvPr/>
        </p:nvSpPr>
        <p:spPr>
          <a:xfrm>
            <a:off x="1167884" y="6040993"/>
            <a:ext cx="2804636" cy="1148001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3013"/>
              </a:lnSpc>
              <a:buNone/>
            </a:pPr>
            <a:r>
              <a:rPr lang="en-US" sz="1883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Невидимі помічники, які запилюють рослини та регулюють екосистеми.</a:t>
            </a:r>
            <a:endParaRPr lang="en-US" sz="1883" dirty="0"/>
          </a:p>
        </p:txBody>
      </p:sp>
      <p:pic>
        <p:nvPicPr>
          <p:cNvPr id="9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31137" y="4709041"/>
            <a:ext cx="597813" cy="597813"/>
          </a:xfrm>
          <a:prstGeom prst="rect">
            <a:avLst/>
          </a:prstGeom>
        </p:spPr>
      </p:pic>
      <p:sp>
        <p:nvSpPr>
          <p:cNvPr id="10" name="Text 4"/>
          <p:cNvSpPr/>
          <p:nvPr/>
        </p:nvSpPr>
        <p:spPr>
          <a:xfrm>
            <a:off x="4331137" y="5545931"/>
            <a:ext cx="2804636" cy="35159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769"/>
              </a:lnSpc>
              <a:buNone/>
            </a:pPr>
            <a:r>
              <a:rPr lang="en-US" sz="2215" b="1" dirty="0">
                <a:solidFill>
                  <a:srgbClr val="FFFFFF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Птахи</a:t>
            </a:r>
            <a:endParaRPr lang="en-US" sz="2215" dirty="0"/>
          </a:p>
        </p:txBody>
      </p:sp>
      <p:sp>
        <p:nvSpPr>
          <p:cNvPr id="11" name="Text 5"/>
          <p:cNvSpPr/>
          <p:nvPr/>
        </p:nvSpPr>
        <p:spPr>
          <a:xfrm>
            <a:off x="4331137" y="6040993"/>
            <a:ext cx="2804636" cy="153066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3013"/>
              </a:lnSpc>
              <a:buNone/>
            </a:pPr>
            <a:r>
              <a:rPr lang="en-US" sz="1883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Мешканці неба, що контролюють чисельність гризунів і поширюють насіння.</a:t>
            </a:r>
            <a:endParaRPr lang="en-US" sz="1883" dirty="0"/>
          </a:p>
        </p:txBody>
      </p:sp>
      <p:pic>
        <p:nvPicPr>
          <p:cNvPr id="12" name="Image 4" descr="preencoded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94389" y="4709041"/>
            <a:ext cx="597813" cy="597813"/>
          </a:xfrm>
          <a:prstGeom prst="rect">
            <a:avLst/>
          </a:prstGeom>
        </p:spPr>
      </p:pic>
      <p:sp>
        <p:nvSpPr>
          <p:cNvPr id="13" name="Text 6"/>
          <p:cNvSpPr/>
          <p:nvPr/>
        </p:nvSpPr>
        <p:spPr>
          <a:xfrm>
            <a:off x="7494389" y="5545931"/>
            <a:ext cx="2804636" cy="35159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769"/>
              </a:lnSpc>
              <a:buNone/>
            </a:pPr>
            <a:r>
              <a:rPr lang="en-US" sz="2215" b="1" dirty="0">
                <a:solidFill>
                  <a:srgbClr val="FFFFFF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Ссавці</a:t>
            </a:r>
            <a:endParaRPr lang="en-US" sz="2215" dirty="0"/>
          </a:p>
        </p:txBody>
      </p:sp>
      <p:sp>
        <p:nvSpPr>
          <p:cNvPr id="14" name="Text 7"/>
          <p:cNvSpPr/>
          <p:nvPr/>
        </p:nvSpPr>
        <p:spPr>
          <a:xfrm>
            <a:off x="7494389" y="6040993"/>
            <a:ext cx="2804636" cy="1148001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3013"/>
              </a:lnSpc>
              <a:buNone/>
            </a:pPr>
            <a:r>
              <a:rPr lang="en-US" sz="1883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Від лісових гігантів до маленьких гризунів, кожен має свою роль.</a:t>
            </a:r>
            <a:endParaRPr lang="en-US" sz="1883" dirty="0"/>
          </a:p>
        </p:txBody>
      </p:sp>
      <p:pic>
        <p:nvPicPr>
          <p:cNvPr id="15" name="Image 5" descr="preencoded.pn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57642" y="4709041"/>
            <a:ext cx="597813" cy="597813"/>
          </a:xfrm>
          <a:prstGeom prst="rect">
            <a:avLst/>
          </a:prstGeom>
        </p:spPr>
      </p:pic>
      <p:sp>
        <p:nvSpPr>
          <p:cNvPr id="16" name="Text 8"/>
          <p:cNvSpPr/>
          <p:nvPr/>
        </p:nvSpPr>
        <p:spPr>
          <a:xfrm>
            <a:off x="10657642" y="5545931"/>
            <a:ext cx="2804755" cy="351592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769"/>
              </a:lnSpc>
              <a:buNone/>
            </a:pPr>
            <a:r>
              <a:rPr lang="en-US" sz="2215" b="1" dirty="0">
                <a:solidFill>
                  <a:srgbClr val="FFFFFF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Риби</a:t>
            </a:r>
            <a:endParaRPr lang="en-US" sz="2215" dirty="0"/>
          </a:p>
        </p:txBody>
      </p:sp>
      <p:sp>
        <p:nvSpPr>
          <p:cNvPr id="17" name="Text 9"/>
          <p:cNvSpPr/>
          <p:nvPr/>
        </p:nvSpPr>
        <p:spPr>
          <a:xfrm>
            <a:off x="10657642" y="6040993"/>
            <a:ext cx="2804755" cy="153066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3013"/>
              </a:lnSpc>
              <a:buNone/>
            </a:pPr>
            <a:r>
              <a:rPr lang="en-US" sz="1883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Мешканці водойм, що підтримують баланс у прісних і морських екосистемах.</a:t>
            </a:r>
            <a:endParaRPr lang="en-US" sz="1883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31148"/>
          </a:xfrm>
          <a:prstGeom prst="rect">
            <a:avLst/>
          </a:prstGeom>
          <a:solidFill>
            <a:srgbClr val="00002E">
              <a:alpha val="75000"/>
            </a:srgbClr>
          </a:solidFill>
          <a:ln/>
        </p:spPr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2941677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1265634" y="3588782"/>
            <a:ext cx="12099131" cy="1384221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5450"/>
              </a:lnSpc>
              <a:buNone/>
            </a:pPr>
            <a:r>
              <a:rPr lang="en-US" sz="4360" b="1" dirty="0">
                <a:solidFill>
                  <a:srgbClr val="FFFFFF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Загрози для природи: Забруднення, вирубка лісів, браконьєрство</a:t>
            </a:r>
            <a:endParaRPr lang="en-US" sz="4360" dirty="0"/>
          </a:p>
        </p:txBody>
      </p:sp>
      <p:sp>
        <p:nvSpPr>
          <p:cNvPr id="6" name="Shape 2"/>
          <p:cNvSpPr/>
          <p:nvPr/>
        </p:nvSpPr>
        <p:spPr>
          <a:xfrm>
            <a:off x="1265634" y="5590580"/>
            <a:ext cx="529471" cy="529471"/>
          </a:xfrm>
          <a:prstGeom prst="roundRect">
            <a:avLst>
              <a:gd name="adj" fmla="val 66672"/>
            </a:avLst>
          </a:prstGeom>
          <a:solidFill>
            <a:srgbClr val="00002E"/>
          </a:solidFill>
          <a:ln w="22860">
            <a:solidFill>
              <a:srgbClr val="F2B42D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1430655" y="5689163"/>
            <a:ext cx="199311" cy="33218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616"/>
              </a:lnSpc>
              <a:buNone/>
            </a:pPr>
            <a:r>
              <a:rPr lang="en-US" sz="2616" b="1" dirty="0">
                <a:solidFill>
                  <a:srgbClr val="FFFFFF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1</a:t>
            </a:r>
            <a:endParaRPr lang="en-US" sz="2616" dirty="0"/>
          </a:p>
        </p:txBody>
      </p:sp>
      <p:sp>
        <p:nvSpPr>
          <p:cNvPr id="8" name="Text 4"/>
          <p:cNvSpPr/>
          <p:nvPr/>
        </p:nvSpPr>
        <p:spPr>
          <a:xfrm>
            <a:off x="2030373" y="5590580"/>
            <a:ext cx="2768679" cy="34599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725"/>
              </a:lnSpc>
              <a:buNone/>
            </a:pPr>
            <a:r>
              <a:rPr lang="en-US" sz="2180" b="1" dirty="0">
                <a:solidFill>
                  <a:srgbClr val="FFFFFF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Забруднення</a:t>
            </a:r>
            <a:endParaRPr lang="en-US" sz="2180" dirty="0"/>
          </a:p>
        </p:txBody>
      </p:sp>
      <p:sp>
        <p:nvSpPr>
          <p:cNvPr id="9" name="Text 5"/>
          <p:cNvSpPr/>
          <p:nvPr/>
        </p:nvSpPr>
        <p:spPr>
          <a:xfrm>
            <a:off x="2030373" y="6077664"/>
            <a:ext cx="3111460" cy="112978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965"/>
              </a:lnSpc>
              <a:buNone/>
            </a:pPr>
            <a:r>
              <a:rPr lang="en-US" sz="1853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Промислові відходи, пластик і хімікати забруднюють повітря, ґрунти та водойми.</a:t>
            </a:r>
            <a:endParaRPr lang="en-US" sz="1853" dirty="0"/>
          </a:p>
        </p:txBody>
      </p:sp>
      <p:sp>
        <p:nvSpPr>
          <p:cNvPr id="10" name="Shape 6"/>
          <p:cNvSpPr/>
          <p:nvPr/>
        </p:nvSpPr>
        <p:spPr>
          <a:xfrm>
            <a:off x="5377101" y="5590580"/>
            <a:ext cx="529471" cy="529471"/>
          </a:xfrm>
          <a:prstGeom prst="roundRect">
            <a:avLst>
              <a:gd name="adj" fmla="val 66672"/>
            </a:avLst>
          </a:prstGeom>
          <a:solidFill>
            <a:srgbClr val="00002E"/>
          </a:solidFill>
          <a:ln w="22860">
            <a:solidFill>
              <a:srgbClr val="D7425E"/>
            </a:solidFill>
            <a:prstDash val="solid"/>
          </a:ln>
        </p:spPr>
      </p:sp>
      <p:sp>
        <p:nvSpPr>
          <p:cNvPr id="11" name="Text 7"/>
          <p:cNvSpPr/>
          <p:nvPr/>
        </p:nvSpPr>
        <p:spPr>
          <a:xfrm>
            <a:off x="5542121" y="5689163"/>
            <a:ext cx="199311" cy="33218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616"/>
              </a:lnSpc>
              <a:buNone/>
            </a:pPr>
            <a:r>
              <a:rPr lang="en-US" sz="2616" b="1" dirty="0">
                <a:solidFill>
                  <a:srgbClr val="FFFFFF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2</a:t>
            </a:r>
            <a:endParaRPr lang="en-US" sz="2616" dirty="0"/>
          </a:p>
        </p:txBody>
      </p:sp>
      <p:sp>
        <p:nvSpPr>
          <p:cNvPr id="12" name="Text 8"/>
          <p:cNvSpPr/>
          <p:nvPr/>
        </p:nvSpPr>
        <p:spPr>
          <a:xfrm>
            <a:off x="6141839" y="5590580"/>
            <a:ext cx="2768679" cy="34599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725"/>
              </a:lnSpc>
              <a:buNone/>
            </a:pPr>
            <a:r>
              <a:rPr lang="en-US" sz="2180" b="1" dirty="0">
                <a:solidFill>
                  <a:srgbClr val="FFFFFF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Вирубка лісів</a:t>
            </a:r>
            <a:endParaRPr lang="en-US" sz="2180" dirty="0"/>
          </a:p>
        </p:txBody>
      </p:sp>
      <p:sp>
        <p:nvSpPr>
          <p:cNvPr id="13" name="Text 9"/>
          <p:cNvSpPr/>
          <p:nvPr/>
        </p:nvSpPr>
        <p:spPr>
          <a:xfrm>
            <a:off x="6141839" y="6077664"/>
            <a:ext cx="3111460" cy="150637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965"/>
              </a:lnSpc>
              <a:buNone/>
            </a:pPr>
            <a:r>
              <a:rPr lang="en-US" sz="1853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Знищення природних середовищ проживання загрожує існуванню тисячам видів.</a:t>
            </a:r>
            <a:endParaRPr lang="en-US" sz="1853" dirty="0"/>
          </a:p>
        </p:txBody>
      </p:sp>
      <p:sp>
        <p:nvSpPr>
          <p:cNvPr id="14" name="Shape 10"/>
          <p:cNvSpPr/>
          <p:nvPr/>
        </p:nvSpPr>
        <p:spPr>
          <a:xfrm>
            <a:off x="9488567" y="5590580"/>
            <a:ext cx="529471" cy="529471"/>
          </a:xfrm>
          <a:prstGeom prst="roundRect">
            <a:avLst>
              <a:gd name="adj" fmla="val 66672"/>
            </a:avLst>
          </a:prstGeom>
          <a:solidFill>
            <a:srgbClr val="00002E"/>
          </a:solidFill>
          <a:ln w="22860">
            <a:solidFill>
              <a:srgbClr val="DD785E"/>
            </a:solidFill>
            <a:prstDash val="solid"/>
          </a:ln>
        </p:spPr>
      </p:sp>
      <p:sp>
        <p:nvSpPr>
          <p:cNvPr id="15" name="Text 11"/>
          <p:cNvSpPr/>
          <p:nvPr/>
        </p:nvSpPr>
        <p:spPr>
          <a:xfrm>
            <a:off x="9653588" y="5689163"/>
            <a:ext cx="199311" cy="33218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616"/>
              </a:lnSpc>
              <a:buNone/>
            </a:pPr>
            <a:r>
              <a:rPr lang="en-US" sz="2616" b="1" dirty="0">
                <a:solidFill>
                  <a:srgbClr val="FFFFFF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3</a:t>
            </a:r>
            <a:endParaRPr lang="en-US" sz="2616" dirty="0"/>
          </a:p>
        </p:txBody>
      </p:sp>
      <p:sp>
        <p:nvSpPr>
          <p:cNvPr id="16" name="Text 12"/>
          <p:cNvSpPr/>
          <p:nvPr/>
        </p:nvSpPr>
        <p:spPr>
          <a:xfrm>
            <a:off x="10253305" y="5590580"/>
            <a:ext cx="2768679" cy="34599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725"/>
              </a:lnSpc>
              <a:buNone/>
            </a:pPr>
            <a:r>
              <a:rPr lang="en-US" sz="2180" b="1" dirty="0">
                <a:solidFill>
                  <a:srgbClr val="FFFFFF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Браконьєрство</a:t>
            </a:r>
            <a:endParaRPr lang="en-US" sz="2180" dirty="0"/>
          </a:p>
        </p:txBody>
      </p:sp>
      <p:sp>
        <p:nvSpPr>
          <p:cNvPr id="17" name="Text 13"/>
          <p:cNvSpPr/>
          <p:nvPr/>
        </p:nvSpPr>
        <p:spPr>
          <a:xfrm>
            <a:off x="10253305" y="6077664"/>
            <a:ext cx="3111460" cy="112978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2965"/>
              </a:lnSpc>
              <a:buNone/>
            </a:pPr>
            <a:r>
              <a:rPr lang="en-US" sz="1853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Незаконний вилов риби та полювання на тварин зменшують їхню чисельність.</a:t>
            </a:r>
            <a:endParaRPr lang="en-US" sz="1853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0002E">
              <a:alpha val="75000"/>
            </a:srgbClr>
          </a:solidFill>
          <a:ln/>
        </p:spPr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80931" y="613648"/>
            <a:ext cx="7582138" cy="131254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5167"/>
              </a:lnSpc>
              <a:buNone/>
            </a:pPr>
            <a:r>
              <a:rPr lang="en-US" sz="4134" b="1" dirty="0">
                <a:solidFill>
                  <a:srgbClr val="FFFFFF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Збереження рослинного і тваринного світу</a:t>
            </a:r>
            <a:endParaRPr lang="en-US" sz="4134" dirty="0"/>
          </a:p>
        </p:txBody>
      </p:sp>
      <p:pic>
        <p:nvPicPr>
          <p:cNvPr id="6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931" y="2260878"/>
            <a:ext cx="1115616" cy="1784985"/>
          </a:xfrm>
          <a:prstGeom prst="rect">
            <a:avLst/>
          </a:prstGeom>
        </p:spPr>
      </p:pic>
      <p:sp>
        <p:nvSpPr>
          <p:cNvPr id="7" name="Text 2"/>
          <p:cNvSpPr/>
          <p:nvPr/>
        </p:nvSpPr>
        <p:spPr>
          <a:xfrm>
            <a:off x="2231231" y="2484001"/>
            <a:ext cx="2624971" cy="32813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584"/>
              </a:lnSpc>
              <a:buNone/>
            </a:pPr>
            <a:r>
              <a:rPr lang="en-US" sz="2067" b="1" dirty="0">
                <a:solidFill>
                  <a:srgbClr val="FFFFFF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Законодавство</a:t>
            </a:r>
            <a:endParaRPr lang="en-US" sz="2067" dirty="0"/>
          </a:p>
        </p:txBody>
      </p:sp>
      <p:sp>
        <p:nvSpPr>
          <p:cNvPr id="8" name="Text 3"/>
          <p:cNvSpPr/>
          <p:nvPr/>
        </p:nvSpPr>
        <p:spPr>
          <a:xfrm>
            <a:off x="2231231" y="2945963"/>
            <a:ext cx="6131838" cy="71389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811"/>
              </a:lnSpc>
              <a:buNone/>
            </a:pPr>
            <a:r>
              <a:rPr lang="en-US" sz="1757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Держави приймають закони та міжнародні угоди для охорони природи.</a:t>
            </a:r>
            <a:endParaRPr lang="en-US" sz="1757" dirty="0"/>
          </a:p>
        </p:txBody>
      </p:sp>
      <p:pic>
        <p:nvPicPr>
          <p:cNvPr id="9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0931" y="4045863"/>
            <a:ext cx="1115616" cy="1784985"/>
          </a:xfrm>
          <a:prstGeom prst="rect">
            <a:avLst/>
          </a:prstGeom>
        </p:spPr>
      </p:pic>
      <p:sp>
        <p:nvSpPr>
          <p:cNvPr id="10" name="Text 4"/>
          <p:cNvSpPr/>
          <p:nvPr/>
        </p:nvSpPr>
        <p:spPr>
          <a:xfrm>
            <a:off x="2231231" y="4268986"/>
            <a:ext cx="3695105" cy="32813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584"/>
              </a:lnSpc>
              <a:buNone/>
            </a:pPr>
            <a:r>
              <a:rPr lang="en-US" sz="2067" b="1" dirty="0">
                <a:solidFill>
                  <a:srgbClr val="FFFFFF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Природоохоронні організації</a:t>
            </a:r>
            <a:endParaRPr lang="en-US" sz="2067" dirty="0"/>
          </a:p>
        </p:txBody>
      </p:sp>
      <p:sp>
        <p:nvSpPr>
          <p:cNvPr id="11" name="Text 5"/>
          <p:cNvSpPr/>
          <p:nvPr/>
        </p:nvSpPr>
        <p:spPr>
          <a:xfrm>
            <a:off x="2231231" y="4730948"/>
            <a:ext cx="6131838" cy="71389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811"/>
              </a:lnSpc>
              <a:buNone/>
            </a:pPr>
            <a:r>
              <a:rPr lang="en-US" sz="1757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Громадські та державні установи працюють над захистом довкілля.</a:t>
            </a:r>
            <a:endParaRPr lang="en-US" sz="1757" dirty="0"/>
          </a:p>
        </p:txBody>
      </p:sp>
      <p:pic>
        <p:nvPicPr>
          <p:cNvPr id="12" name="Image 4" descr="preencoded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0931" y="5830848"/>
            <a:ext cx="1115616" cy="1784985"/>
          </a:xfrm>
          <a:prstGeom prst="rect">
            <a:avLst/>
          </a:prstGeom>
        </p:spPr>
      </p:pic>
      <p:sp>
        <p:nvSpPr>
          <p:cNvPr id="13" name="Text 6"/>
          <p:cNvSpPr/>
          <p:nvPr/>
        </p:nvSpPr>
        <p:spPr>
          <a:xfrm>
            <a:off x="2231231" y="6053971"/>
            <a:ext cx="2624971" cy="328136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584"/>
              </a:lnSpc>
              <a:buNone/>
            </a:pPr>
            <a:r>
              <a:rPr lang="en-US" sz="2067" b="1" dirty="0">
                <a:solidFill>
                  <a:srgbClr val="FFFFFF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Eкологічна освіта</a:t>
            </a:r>
            <a:endParaRPr lang="en-US" sz="2067" dirty="0"/>
          </a:p>
        </p:txBody>
      </p:sp>
      <p:sp>
        <p:nvSpPr>
          <p:cNvPr id="14" name="Text 7"/>
          <p:cNvSpPr/>
          <p:nvPr/>
        </p:nvSpPr>
        <p:spPr>
          <a:xfrm>
            <a:off x="2231231" y="6515933"/>
            <a:ext cx="6131838" cy="71389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811"/>
              </a:lnSpc>
              <a:buNone/>
            </a:pPr>
            <a:r>
              <a:rPr lang="en-US" sz="1757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Просвітницькі програми виховують дбайливе ставлення до природи.</a:t>
            </a:r>
            <a:endParaRPr lang="en-US" sz="1757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0002E">
              <a:alpha val="75000"/>
            </a:srgbClr>
          </a:solidFill>
          <a:ln/>
        </p:spPr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214824" y="582930"/>
            <a:ext cx="7687151" cy="1224201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4820"/>
              </a:lnSpc>
              <a:buNone/>
            </a:pPr>
            <a:r>
              <a:rPr lang="en-US" sz="3856" b="1" dirty="0">
                <a:solidFill>
                  <a:srgbClr val="FFFFFF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Екологічні проєкти для молодших школярів</a:t>
            </a:r>
            <a:endParaRPr lang="en-US" sz="3856" dirty="0"/>
          </a:p>
        </p:txBody>
      </p:sp>
      <p:sp>
        <p:nvSpPr>
          <p:cNvPr id="6" name="Shape 2"/>
          <p:cNvSpPr/>
          <p:nvPr/>
        </p:nvSpPr>
        <p:spPr>
          <a:xfrm>
            <a:off x="6214824" y="2119313"/>
            <a:ext cx="7687151" cy="1225748"/>
          </a:xfrm>
          <a:prstGeom prst="roundRect">
            <a:avLst>
              <a:gd name="adj" fmla="val 25472"/>
            </a:avLst>
          </a:prstGeom>
          <a:solidFill>
            <a:srgbClr val="00002E"/>
          </a:solidFill>
          <a:ln w="22860">
            <a:solidFill>
              <a:srgbClr val="F2B42D"/>
            </a:solidFill>
            <a:prstDash val="solid"/>
          </a:ln>
        </p:spPr>
      </p:sp>
      <p:sp>
        <p:nvSpPr>
          <p:cNvPr id="7" name="Text 3"/>
          <p:cNvSpPr/>
          <p:nvPr/>
        </p:nvSpPr>
        <p:spPr>
          <a:xfrm>
            <a:off x="6445806" y="2350294"/>
            <a:ext cx="2448758" cy="306110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410"/>
              </a:lnSpc>
              <a:buNone/>
            </a:pPr>
            <a:r>
              <a:rPr lang="en-US" sz="1928" b="1" dirty="0">
                <a:solidFill>
                  <a:srgbClr val="FFFFFF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Озеленення</a:t>
            </a:r>
            <a:endParaRPr lang="en-US" sz="1928" dirty="0"/>
          </a:p>
        </p:txBody>
      </p:sp>
      <p:sp>
        <p:nvSpPr>
          <p:cNvPr id="8" name="Text 4"/>
          <p:cNvSpPr/>
          <p:nvPr/>
        </p:nvSpPr>
        <p:spPr>
          <a:xfrm>
            <a:off x="6445806" y="2781181"/>
            <a:ext cx="7225189" cy="33289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622"/>
              </a:lnSpc>
              <a:buNone/>
            </a:pPr>
            <a:r>
              <a:rPr lang="en-US" sz="1639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Висаджування дерев і квітів на пришкільних ділянках.</a:t>
            </a:r>
            <a:endParaRPr lang="en-US" sz="1639" dirty="0"/>
          </a:p>
        </p:txBody>
      </p:sp>
      <p:sp>
        <p:nvSpPr>
          <p:cNvPr id="9" name="Shape 5"/>
          <p:cNvSpPr/>
          <p:nvPr/>
        </p:nvSpPr>
        <p:spPr>
          <a:xfrm>
            <a:off x="6214824" y="3553182"/>
            <a:ext cx="7687151" cy="1225748"/>
          </a:xfrm>
          <a:prstGeom prst="roundRect">
            <a:avLst>
              <a:gd name="adj" fmla="val 25472"/>
            </a:avLst>
          </a:prstGeom>
          <a:solidFill>
            <a:srgbClr val="00002E"/>
          </a:solidFill>
          <a:ln w="22860">
            <a:solidFill>
              <a:srgbClr val="D7425E"/>
            </a:solidFill>
            <a:prstDash val="solid"/>
          </a:ln>
        </p:spPr>
      </p:sp>
      <p:sp>
        <p:nvSpPr>
          <p:cNvPr id="10" name="Text 6"/>
          <p:cNvSpPr/>
          <p:nvPr/>
        </p:nvSpPr>
        <p:spPr>
          <a:xfrm>
            <a:off x="6445806" y="3784163"/>
            <a:ext cx="2448758" cy="306110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410"/>
              </a:lnSpc>
              <a:buNone/>
            </a:pPr>
            <a:r>
              <a:rPr lang="en-US" sz="1928" b="1" dirty="0">
                <a:solidFill>
                  <a:srgbClr val="FFFFFF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Годівниці для птахів</a:t>
            </a:r>
            <a:endParaRPr lang="en-US" sz="1928" dirty="0"/>
          </a:p>
        </p:txBody>
      </p:sp>
      <p:sp>
        <p:nvSpPr>
          <p:cNvPr id="11" name="Text 7"/>
          <p:cNvSpPr/>
          <p:nvPr/>
        </p:nvSpPr>
        <p:spPr>
          <a:xfrm>
            <a:off x="6445806" y="4215051"/>
            <a:ext cx="7225189" cy="33289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622"/>
              </a:lnSpc>
              <a:buNone/>
            </a:pPr>
            <a:r>
              <a:rPr lang="en-US" sz="1639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Спорудження та наповнення кормом годівниць взимку.</a:t>
            </a:r>
            <a:endParaRPr lang="en-US" sz="1639" dirty="0"/>
          </a:p>
        </p:txBody>
      </p:sp>
      <p:sp>
        <p:nvSpPr>
          <p:cNvPr id="12" name="Shape 8"/>
          <p:cNvSpPr/>
          <p:nvPr/>
        </p:nvSpPr>
        <p:spPr>
          <a:xfrm>
            <a:off x="6214824" y="4987052"/>
            <a:ext cx="7687151" cy="1225748"/>
          </a:xfrm>
          <a:prstGeom prst="roundRect">
            <a:avLst>
              <a:gd name="adj" fmla="val 25472"/>
            </a:avLst>
          </a:prstGeom>
          <a:solidFill>
            <a:srgbClr val="00002E"/>
          </a:solidFill>
          <a:ln w="22860">
            <a:solidFill>
              <a:srgbClr val="DD785E"/>
            </a:solidFill>
            <a:prstDash val="solid"/>
          </a:ln>
        </p:spPr>
      </p:sp>
      <p:sp>
        <p:nvSpPr>
          <p:cNvPr id="13" name="Text 9"/>
          <p:cNvSpPr/>
          <p:nvPr/>
        </p:nvSpPr>
        <p:spPr>
          <a:xfrm>
            <a:off x="6445806" y="5218033"/>
            <a:ext cx="2448758" cy="306110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410"/>
              </a:lnSpc>
              <a:buNone/>
            </a:pPr>
            <a:r>
              <a:rPr lang="en-US" sz="1928" b="1" dirty="0">
                <a:solidFill>
                  <a:srgbClr val="FFFFFF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Очищення водойм</a:t>
            </a:r>
            <a:endParaRPr lang="en-US" sz="1928" dirty="0"/>
          </a:p>
        </p:txBody>
      </p:sp>
      <p:sp>
        <p:nvSpPr>
          <p:cNvPr id="14" name="Text 10"/>
          <p:cNvSpPr/>
          <p:nvPr/>
        </p:nvSpPr>
        <p:spPr>
          <a:xfrm>
            <a:off x="6445806" y="5648920"/>
            <a:ext cx="7225189" cy="33289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622"/>
              </a:lnSpc>
              <a:buNone/>
            </a:pPr>
            <a:r>
              <a:rPr lang="en-US" sz="1639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Прибирання сміття та відновлення природних водойм.</a:t>
            </a:r>
            <a:endParaRPr lang="en-US" sz="1639" dirty="0"/>
          </a:p>
        </p:txBody>
      </p:sp>
      <p:sp>
        <p:nvSpPr>
          <p:cNvPr id="15" name="Shape 11"/>
          <p:cNvSpPr/>
          <p:nvPr/>
        </p:nvSpPr>
        <p:spPr>
          <a:xfrm>
            <a:off x="6214824" y="6420922"/>
            <a:ext cx="7687151" cy="1225748"/>
          </a:xfrm>
          <a:prstGeom prst="roundRect">
            <a:avLst>
              <a:gd name="adj" fmla="val 25472"/>
            </a:avLst>
          </a:prstGeom>
          <a:solidFill>
            <a:srgbClr val="00002E"/>
          </a:solidFill>
          <a:ln w="22860">
            <a:solidFill>
              <a:srgbClr val="48A8E2"/>
            </a:solidFill>
            <a:prstDash val="solid"/>
          </a:ln>
        </p:spPr>
      </p:sp>
      <p:sp>
        <p:nvSpPr>
          <p:cNvPr id="16" name="Text 12"/>
          <p:cNvSpPr/>
          <p:nvPr/>
        </p:nvSpPr>
        <p:spPr>
          <a:xfrm>
            <a:off x="6445806" y="6651903"/>
            <a:ext cx="2448758" cy="306110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410"/>
              </a:lnSpc>
              <a:buNone/>
            </a:pPr>
            <a:r>
              <a:rPr lang="en-US" sz="1928" b="1" dirty="0">
                <a:solidFill>
                  <a:srgbClr val="FFFFFF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Екомаркетинг</a:t>
            </a:r>
            <a:endParaRPr lang="en-US" sz="1928" dirty="0"/>
          </a:p>
        </p:txBody>
      </p:sp>
      <p:sp>
        <p:nvSpPr>
          <p:cNvPr id="17" name="Text 13"/>
          <p:cNvSpPr/>
          <p:nvPr/>
        </p:nvSpPr>
        <p:spPr>
          <a:xfrm>
            <a:off x="6445806" y="7082790"/>
            <a:ext cx="7225189" cy="33289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2622"/>
              </a:lnSpc>
              <a:buNone/>
            </a:pPr>
            <a:r>
              <a:rPr lang="en-US" sz="1639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Продаж еко-продукції, виготовленої власноруч.</a:t>
            </a:r>
            <a:endParaRPr lang="en-US" sz="1639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0002E">
              <a:alpha val="75000"/>
            </a:srgbClr>
          </a:solidFill>
          <a:ln/>
        </p:spPr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57476" y="1086088"/>
            <a:ext cx="7629049" cy="127301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5012"/>
              </a:lnSpc>
              <a:buNone/>
            </a:pPr>
            <a:r>
              <a:rPr lang="en-US" sz="4010" b="1" dirty="0">
                <a:solidFill>
                  <a:srgbClr val="FFFFFF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Участь дітей у природоохоронній діяльності</a:t>
            </a:r>
            <a:endParaRPr lang="en-US" sz="4010" dirty="0"/>
          </a:p>
        </p:txBody>
      </p:sp>
      <p:sp>
        <p:nvSpPr>
          <p:cNvPr id="6" name="Shape 2"/>
          <p:cNvSpPr/>
          <p:nvPr/>
        </p:nvSpPr>
        <p:spPr>
          <a:xfrm>
            <a:off x="1068586" y="2683669"/>
            <a:ext cx="27027" cy="4459724"/>
          </a:xfrm>
          <a:prstGeom prst="roundRect">
            <a:avLst>
              <a:gd name="adj" fmla="val 1201174"/>
            </a:avLst>
          </a:prstGeom>
          <a:solidFill>
            <a:srgbClr val="FFFFFF">
              <a:alpha val="24000"/>
            </a:srgbClr>
          </a:solidFill>
          <a:ln/>
        </p:spPr>
      </p:sp>
      <p:sp>
        <p:nvSpPr>
          <p:cNvPr id="7" name="Shape 3"/>
          <p:cNvSpPr/>
          <p:nvPr/>
        </p:nvSpPr>
        <p:spPr>
          <a:xfrm>
            <a:off x="1325463" y="3156883"/>
            <a:ext cx="757476" cy="27027"/>
          </a:xfrm>
          <a:prstGeom prst="roundRect">
            <a:avLst>
              <a:gd name="adj" fmla="val 1201174"/>
            </a:avLst>
          </a:prstGeom>
          <a:solidFill>
            <a:srgbClr val="F2B42D"/>
          </a:solidFill>
          <a:ln/>
        </p:spPr>
      </p:sp>
      <p:sp>
        <p:nvSpPr>
          <p:cNvPr id="8" name="Shape 4"/>
          <p:cNvSpPr/>
          <p:nvPr/>
        </p:nvSpPr>
        <p:spPr>
          <a:xfrm>
            <a:off x="838617" y="2927032"/>
            <a:ext cx="486847" cy="486847"/>
          </a:xfrm>
          <a:prstGeom prst="roundRect">
            <a:avLst>
              <a:gd name="adj" fmla="val 66682"/>
            </a:avLst>
          </a:prstGeom>
          <a:solidFill>
            <a:srgbClr val="00002E"/>
          </a:solidFill>
          <a:ln w="22860">
            <a:solidFill>
              <a:srgbClr val="F2B42D"/>
            </a:solidFill>
            <a:prstDash val="solid"/>
          </a:ln>
        </p:spPr>
      </p:sp>
      <p:sp>
        <p:nvSpPr>
          <p:cNvPr id="9" name="Text 5"/>
          <p:cNvSpPr/>
          <p:nvPr/>
        </p:nvSpPr>
        <p:spPr>
          <a:xfrm>
            <a:off x="990302" y="3017639"/>
            <a:ext cx="183356" cy="30551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406"/>
              </a:lnSpc>
              <a:buNone/>
            </a:pPr>
            <a:r>
              <a:rPr lang="en-US" sz="2406" b="1" dirty="0">
                <a:solidFill>
                  <a:srgbClr val="FFFFFF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1</a:t>
            </a:r>
            <a:endParaRPr lang="en-US" sz="2406" dirty="0"/>
          </a:p>
        </p:txBody>
      </p:sp>
      <p:sp>
        <p:nvSpPr>
          <p:cNvPr id="10" name="Text 6"/>
          <p:cNvSpPr/>
          <p:nvPr/>
        </p:nvSpPr>
        <p:spPr>
          <a:xfrm>
            <a:off x="2272308" y="2900005"/>
            <a:ext cx="2546152" cy="31825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506"/>
              </a:lnSpc>
              <a:buNone/>
            </a:pPr>
            <a:r>
              <a:rPr lang="en-US" sz="2005" b="1" dirty="0">
                <a:solidFill>
                  <a:srgbClr val="FFFFFF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Волонтерство</a:t>
            </a:r>
            <a:endParaRPr lang="en-US" sz="2005" dirty="0"/>
          </a:p>
        </p:txBody>
      </p:sp>
      <p:sp>
        <p:nvSpPr>
          <p:cNvPr id="11" name="Text 7"/>
          <p:cNvSpPr/>
          <p:nvPr/>
        </p:nvSpPr>
        <p:spPr>
          <a:xfrm>
            <a:off x="2272308" y="3348038"/>
            <a:ext cx="6114217" cy="34623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727"/>
              </a:lnSpc>
              <a:buNone/>
            </a:pPr>
            <a:r>
              <a:rPr lang="en-US" sz="1704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Допомога в очищенні парків і прибережних зон.</a:t>
            </a:r>
            <a:endParaRPr lang="en-US" sz="1704" dirty="0"/>
          </a:p>
        </p:txBody>
      </p:sp>
      <p:sp>
        <p:nvSpPr>
          <p:cNvPr id="12" name="Shape 8"/>
          <p:cNvSpPr/>
          <p:nvPr/>
        </p:nvSpPr>
        <p:spPr>
          <a:xfrm>
            <a:off x="1325463" y="4600158"/>
            <a:ext cx="757476" cy="27027"/>
          </a:xfrm>
          <a:prstGeom prst="roundRect">
            <a:avLst>
              <a:gd name="adj" fmla="val 1201174"/>
            </a:avLst>
          </a:prstGeom>
          <a:solidFill>
            <a:srgbClr val="D7425E"/>
          </a:solidFill>
          <a:ln/>
        </p:spPr>
      </p:sp>
      <p:sp>
        <p:nvSpPr>
          <p:cNvPr id="13" name="Shape 9"/>
          <p:cNvSpPr/>
          <p:nvPr/>
        </p:nvSpPr>
        <p:spPr>
          <a:xfrm>
            <a:off x="838617" y="4370308"/>
            <a:ext cx="486847" cy="486847"/>
          </a:xfrm>
          <a:prstGeom prst="roundRect">
            <a:avLst>
              <a:gd name="adj" fmla="val 66682"/>
            </a:avLst>
          </a:prstGeom>
          <a:solidFill>
            <a:srgbClr val="00002E"/>
          </a:solidFill>
          <a:ln w="22860">
            <a:solidFill>
              <a:srgbClr val="D7425E"/>
            </a:solidFill>
            <a:prstDash val="solid"/>
          </a:ln>
        </p:spPr>
      </p:sp>
      <p:sp>
        <p:nvSpPr>
          <p:cNvPr id="14" name="Text 10"/>
          <p:cNvSpPr/>
          <p:nvPr/>
        </p:nvSpPr>
        <p:spPr>
          <a:xfrm>
            <a:off x="990302" y="4460915"/>
            <a:ext cx="183356" cy="30551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406"/>
              </a:lnSpc>
              <a:buNone/>
            </a:pPr>
            <a:r>
              <a:rPr lang="en-US" sz="2406" b="1" dirty="0">
                <a:solidFill>
                  <a:srgbClr val="FFFFFF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2</a:t>
            </a:r>
            <a:endParaRPr lang="en-US" sz="2406" dirty="0"/>
          </a:p>
        </p:txBody>
      </p:sp>
      <p:sp>
        <p:nvSpPr>
          <p:cNvPr id="15" name="Text 11"/>
          <p:cNvSpPr/>
          <p:nvPr/>
        </p:nvSpPr>
        <p:spPr>
          <a:xfrm>
            <a:off x="2272308" y="4343281"/>
            <a:ext cx="2546152" cy="31825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506"/>
              </a:lnSpc>
              <a:buNone/>
            </a:pPr>
            <a:r>
              <a:rPr lang="en-US" sz="2005" b="1" dirty="0">
                <a:solidFill>
                  <a:srgbClr val="FFFFFF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Екологічні акції</a:t>
            </a:r>
            <a:endParaRPr lang="en-US" sz="2005" dirty="0"/>
          </a:p>
        </p:txBody>
      </p:sp>
      <p:sp>
        <p:nvSpPr>
          <p:cNvPr id="16" name="Text 12"/>
          <p:cNvSpPr/>
          <p:nvPr/>
        </p:nvSpPr>
        <p:spPr>
          <a:xfrm>
            <a:off x="2272308" y="4791313"/>
            <a:ext cx="6114217" cy="34623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727"/>
              </a:lnSpc>
              <a:buNone/>
            </a:pPr>
            <a:r>
              <a:rPr lang="en-US" sz="1704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Збір макулатури, пластику, батарейок для вторинної переробки.</a:t>
            </a:r>
            <a:endParaRPr lang="en-US" sz="1704" dirty="0"/>
          </a:p>
        </p:txBody>
      </p:sp>
      <p:sp>
        <p:nvSpPr>
          <p:cNvPr id="17" name="Shape 13"/>
          <p:cNvSpPr/>
          <p:nvPr/>
        </p:nvSpPr>
        <p:spPr>
          <a:xfrm>
            <a:off x="1325463" y="6043434"/>
            <a:ext cx="757476" cy="27027"/>
          </a:xfrm>
          <a:prstGeom prst="roundRect">
            <a:avLst>
              <a:gd name="adj" fmla="val 1201174"/>
            </a:avLst>
          </a:prstGeom>
          <a:solidFill>
            <a:srgbClr val="DD785E"/>
          </a:solidFill>
          <a:ln/>
        </p:spPr>
      </p:sp>
      <p:sp>
        <p:nvSpPr>
          <p:cNvPr id="18" name="Shape 14"/>
          <p:cNvSpPr/>
          <p:nvPr/>
        </p:nvSpPr>
        <p:spPr>
          <a:xfrm>
            <a:off x="838617" y="5813584"/>
            <a:ext cx="486847" cy="486847"/>
          </a:xfrm>
          <a:prstGeom prst="roundRect">
            <a:avLst>
              <a:gd name="adj" fmla="val 66682"/>
            </a:avLst>
          </a:prstGeom>
          <a:solidFill>
            <a:srgbClr val="00002E"/>
          </a:solidFill>
          <a:ln w="22860">
            <a:solidFill>
              <a:srgbClr val="DD785E"/>
            </a:solidFill>
            <a:prstDash val="solid"/>
          </a:ln>
        </p:spPr>
      </p:sp>
      <p:sp>
        <p:nvSpPr>
          <p:cNvPr id="19" name="Text 15"/>
          <p:cNvSpPr/>
          <p:nvPr/>
        </p:nvSpPr>
        <p:spPr>
          <a:xfrm>
            <a:off x="990302" y="5904190"/>
            <a:ext cx="183356" cy="30551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 indent="0" marL="0">
              <a:lnSpc>
                <a:spcPts val="2406"/>
              </a:lnSpc>
              <a:buNone/>
            </a:pPr>
            <a:r>
              <a:rPr lang="en-US" sz="2406" b="1" dirty="0">
                <a:solidFill>
                  <a:srgbClr val="FFFFFF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3</a:t>
            </a:r>
            <a:endParaRPr lang="en-US" sz="2406" dirty="0"/>
          </a:p>
        </p:txBody>
      </p:sp>
      <p:sp>
        <p:nvSpPr>
          <p:cNvPr id="20" name="Text 16"/>
          <p:cNvSpPr/>
          <p:nvPr/>
        </p:nvSpPr>
        <p:spPr>
          <a:xfrm>
            <a:off x="2272308" y="5786557"/>
            <a:ext cx="2546152" cy="318254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l" indent="0" marL="0">
              <a:lnSpc>
                <a:spcPts val="2506"/>
              </a:lnSpc>
              <a:buNone/>
            </a:pPr>
            <a:r>
              <a:rPr lang="en-US" sz="2005" b="1" dirty="0">
                <a:solidFill>
                  <a:srgbClr val="FFFFFF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Творчі конкурси</a:t>
            </a:r>
            <a:endParaRPr lang="en-US" sz="2005" dirty="0"/>
          </a:p>
        </p:txBody>
      </p:sp>
      <p:sp>
        <p:nvSpPr>
          <p:cNvPr id="21" name="Text 17"/>
          <p:cNvSpPr/>
          <p:nvPr/>
        </p:nvSpPr>
        <p:spPr>
          <a:xfrm>
            <a:off x="2272308" y="6234589"/>
            <a:ext cx="6114217" cy="692467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ts val="2727"/>
              </a:lnSpc>
              <a:buNone/>
            </a:pPr>
            <a:r>
              <a:rPr lang="en-US" sz="1704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Змагання малюнків, віршів, фотографій на природоохоронну тематику.</a:t>
            </a:r>
            <a:endParaRPr lang="en-US" sz="1704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00002E">
              <a:alpha val="75000"/>
            </a:srgbClr>
          </a:solidFill>
          <a:ln/>
        </p:spPr>
      </p:sp>
      <p:pic>
        <p:nvPicPr>
          <p:cNvPr id="4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330077" y="670441"/>
            <a:ext cx="7456646" cy="212705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5583"/>
              </a:lnSpc>
              <a:buNone/>
            </a:pPr>
            <a:r>
              <a:rPr lang="en-US" sz="4467" b="1" dirty="0">
                <a:solidFill>
                  <a:srgbClr val="FFFFFF"/>
                </a:solidFill>
                <a:latin typeface="Nunito" pitchFamily="34" charset="0"/>
                <a:ea typeface="Nunito" pitchFamily="34" charset="-122"/>
                <a:cs typeface="Nunito" pitchFamily="34" charset="-120"/>
              </a:rPr>
              <a:t>Бережливе ставлення до природи - запорука нашого майбутнього</a:t>
            </a:r>
            <a:endParaRPr lang="en-US" sz="4467" dirty="0"/>
          </a:p>
        </p:txBody>
      </p:sp>
      <p:sp>
        <p:nvSpPr>
          <p:cNvPr id="6" name="Shape 2"/>
          <p:cNvSpPr/>
          <p:nvPr/>
        </p:nvSpPr>
        <p:spPr>
          <a:xfrm>
            <a:off x="6330077" y="3159085"/>
            <a:ext cx="7456646" cy="4400074"/>
          </a:xfrm>
          <a:prstGeom prst="roundRect">
            <a:avLst>
              <a:gd name="adj" fmla="val 8219"/>
            </a:avLst>
          </a:prstGeom>
          <a:noFill/>
          <a:ln w="7620">
            <a:solidFill>
              <a:srgbClr val="FFFFFF">
                <a:alpha val="24000"/>
              </a:srgbClr>
            </a:solidFill>
            <a:prstDash val="solid"/>
          </a:ln>
        </p:spPr>
      </p:sp>
      <p:sp>
        <p:nvSpPr>
          <p:cNvPr id="7" name="Shape 3"/>
          <p:cNvSpPr/>
          <p:nvPr/>
        </p:nvSpPr>
        <p:spPr>
          <a:xfrm>
            <a:off x="6337697" y="3166705"/>
            <a:ext cx="7441406" cy="1461611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</p:sp>
      <p:sp>
        <p:nvSpPr>
          <p:cNvPr id="8" name="Text 4"/>
          <p:cNvSpPr/>
          <p:nvPr/>
        </p:nvSpPr>
        <p:spPr>
          <a:xfrm>
            <a:off x="6578679" y="3318867"/>
            <a:ext cx="3234928" cy="38576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3037"/>
              </a:lnSpc>
              <a:buNone/>
            </a:pPr>
            <a:r>
              <a:rPr lang="en-US" sz="1898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Збереження</a:t>
            </a:r>
            <a:endParaRPr lang="en-US" sz="1898" dirty="0"/>
          </a:p>
        </p:txBody>
      </p:sp>
      <p:sp>
        <p:nvSpPr>
          <p:cNvPr id="9" name="Text 5"/>
          <p:cNvSpPr/>
          <p:nvPr/>
        </p:nvSpPr>
        <p:spPr>
          <a:xfrm>
            <a:off x="10303193" y="3318867"/>
            <a:ext cx="3234928" cy="115728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037"/>
              </a:lnSpc>
              <a:buNone/>
            </a:pPr>
            <a:r>
              <a:rPr lang="en-US" sz="1898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Забезпечення чистого повітря, води та ґрунтів для наступних поколінь.</a:t>
            </a:r>
            <a:endParaRPr lang="en-US" sz="1898" dirty="0"/>
          </a:p>
        </p:txBody>
      </p:sp>
      <p:sp>
        <p:nvSpPr>
          <p:cNvPr id="10" name="Shape 6"/>
          <p:cNvSpPr/>
          <p:nvPr/>
        </p:nvSpPr>
        <p:spPr>
          <a:xfrm>
            <a:off x="6337697" y="4628317"/>
            <a:ext cx="7441406" cy="1461611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</p:sp>
      <p:sp>
        <p:nvSpPr>
          <p:cNvPr id="11" name="Text 7"/>
          <p:cNvSpPr/>
          <p:nvPr/>
        </p:nvSpPr>
        <p:spPr>
          <a:xfrm>
            <a:off x="6578679" y="4780478"/>
            <a:ext cx="3234928" cy="38576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3037"/>
              </a:lnSpc>
              <a:buNone/>
            </a:pPr>
            <a:r>
              <a:rPr lang="en-US" sz="1898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Стійкість</a:t>
            </a:r>
            <a:endParaRPr lang="en-US" sz="1898" dirty="0"/>
          </a:p>
        </p:txBody>
      </p:sp>
      <p:sp>
        <p:nvSpPr>
          <p:cNvPr id="12" name="Text 8"/>
          <p:cNvSpPr/>
          <p:nvPr/>
        </p:nvSpPr>
        <p:spPr>
          <a:xfrm>
            <a:off x="10303193" y="4780478"/>
            <a:ext cx="3234928" cy="115728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037"/>
              </a:lnSpc>
              <a:buNone/>
            </a:pPr>
            <a:r>
              <a:rPr lang="en-US" sz="1898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Формування свідомого ставлення до природних ресурсів.</a:t>
            </a:r>
            <a:endParaRPr lang="en-US" sz="1898" dirty="0"/>
          </a:p>
        </p:txBody>
      </p:sp>
      <p:sp>
        <p:nvSpPr>
          <p:cNvPr id="13" name="Shape 9"/>
          <p:cNvSpPr/>
          <p:nvPr/>
        </p:nvSpPr>
        <p:spPr>
          <a:xfrm>
            <a:off x="6337697" y="6089928"/>
            <a:ext cx="7441406" cy="1461611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</p:sp>
      <p:sp>
        <p:nvSpPr>
          <p:cNvPr id="14" name="Text 10"/>
          <p:cNvSpPr/>
          <p:nvPr/>
        </p:nvSpPr>
        <p:spPr>
          <a:xfrm>
            <a:off x="6578679" y="6242090"/>
            <a:ext cx="3234928" cy="38576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indent="0" marL="0">
              <a:lnSpc>
                <a:spcPts val="3037"/>
              </a:lnSpc>
              <a:buNone/>
            </a:pPr>
            <a:r>
              <a:rPr lang="en-US" sz="1898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Гармонія</a:t>
            </a:r>
            <a:endParaRPr lang="en-US" sz="1898" dirty="0"/>
          </a:p>
        </p:txBody>
      </p:sp>
      <p:sp>
        <p:nvSpPr>
          <p:cNvPr id="15" name="Text 11"/>
          <p:cNvSpPr/>
          <p:nvPr/>
        </p:nvSpPr>
        <p:spPr>
          <a:xfrm>
            <a:off x="10303193" y="6242090"/>
            <a:ext cx="3234928" cy="115728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ts val="3037"/>
              </a:lnSpc>
              <a:buNone/>
            </a:pPr>
            <a:r>
              <a:rPr lang="en-US" sz="1898" dirty="0">
                <a:solidFill>
                  <a:srgbClr val="FFFFFF"/>
                </a:solidFill>
                <a:latin typeface="PT Sans" pitchFamily="34" charset="0"/>
                <a:ea typeface="PT Sans" pitchFamily="34" charset="-122"/>
                <a:cs typeface="PT Sans" pitchFamily="34" charset="-120"/>
              </a:rPr>
              <a:t>Встановлення балансу між діяльністю людини та природним середовищем.</a:t>
            </a:r>
            <a:endParaRPr lang="en-US" sz="1898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2024-07-20T17:50:16Z</dcterms:created>
  <dcterms:modified xsi:type="dcterms:W3CDTF">2024-07-20T17:50:16Z</dcterms:modified>
</cp:coreProperties>
</file>