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9" r:id="rId4"/>
    <p:sldId id="271" r:id="rId5"/>
    <p:sldId id="273" r:id="rId6"/>
    <p:sldId id="270" r:id="rId7"/>
    <p:sldId id="268" r:id="rId8"/>
    <p:sldId id="272" r:id="rId9"/>
    <p:sldId id="257" r:id="rId10"/>
    <p:sldId id="279" r:id="rId11"/>
    <p:sldId id="282" r:id="rId12"/>
    <p:sldId id="283" r:id="rId13"/>
    <p:sldId id="281" r:id="rId14"/>
    <p:sldId id="284" r:id="rId15"/>
    <p:sldId id="285" r:id="rId16"/>
    <p:sldId id="258" r:id="rId17"/>
    <p:sldId id="280" r:id="rId18"/>
    <p:sldId id="277" r:id="rId19"/>
    <p:sldId id="259" r:id="rId20"/>
    <p:sldId id="276" r:id="rId21"/>
    <p:sldId id="260" r:id="rId22"/>
    <p:sldId id="278" r:id="rId23"/>
    <p:sldId id="267" r:id="rId24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0401F-FEB9-4334-9D94-D16F5A16E61A}" type="datetimeFigureOut">
              <a:rPr lang="uk-UA" smtClean="0"/>
              <a:pPr/>
              <a:t>07.12.2023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8E982-213D-4F30-B1FC-04D1A88B922F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0401F-FEB9-4334-9D94-D16F5A16E61A}" type="datetimeFigureOut">
              <a:rPr lang="uk-UA" smtClean="0"/>
              <a:pPr/>
              <a:t>07.12.2023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8E982-213D-4F30-B1FC-04D1A88B922F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0401F-FEB9-4334-9D94-D16F5A16E61A}" type="datetimeFigureOut">
              <a:rPr lang="uk-UA" smtClean="0"/>
              <a:pPr/>
              <a:t>07.12.2023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8E982-213D-4F30-B1FC-04D1A88B922F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0401F-FEB9-4334-9D94-D16F5A16E61A}" type="datetimeFigureOut">
              <a:rPr lang="uk-UA" smtClean="0"/>
              <a:pPr/>
              <a:t>07.12.2023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8E982-213D-4F30-B1FC-04D1A88B922F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0401F-FEB9-4334-9D94-D16F5A16E61A}" type="datetimeFigureOut">
              <a:rPr lang="uk-UA" smtClean="0"/>
              <a:pPr/>
              <a:t>07.12.2023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8E982-213D-4F30-B1FC-04D1A88B922F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0401F-FEB9-4334-9D94-D16F5A16E61A}" type="datetimeFigureOut">
              <a:rPr lang="uk-UA" smtClean="0"/>
              <a:pPr/>
              <a:t>07.12.2023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8E982-213D-4F30-B1FC-04D1A88B922F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0401F-FEB9-4334-9D94-D16F5A16E61A}" type="datetimeFigureOut">
              <a:rPr lang="uk-UA" smtClean="0"/>
              <a:pPr/>
              <a:t>07.12.2023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8E982-213D-4F30-B1FC-04D1A88B922F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0401F-FEB9-4334-9D94-D16F5A16E61A}" type="datetimeFigureOut">
              <a:rPr lang="uk-UA" smtClean="0"/>
              <a:pPr/>
              <a:t>07.12.2023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8E982-213D-4F30-B1FC-04D1A88B922F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0401F-FEB9-4334-9D94-D16F5A16E61A}" type="datetimeFigureOut">
              <a:rPr lang="uk-UA" smtClean="0"/>
              <a:pPr/>
              <a:t>07.12.2023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8E982-213D-4F30-B1FC-04D1A88B922F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0401F-FEB9-4334-9D94-D16F5A16E61A}" type="datetimeFigureOut">
              <a:rPr lang="uk-UA" smtClean="0"/>
              <a:pPr/>
              <a:t>07.12.2023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8E982-213D-4F30-B1FC-04D1A88B922F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0401F-FEB9-4334-9D94-D16F5A16E61A}" type="datetimeFigureOut">
              <a:rPr lang="uk-UA" smtClean="0"/>
              <a:pPr/>
              <a:t>07.12.2023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8E982-213D-4F30-B1FC-04D1A88B922F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D0401F-FEB9-4334-9D94-D16F5A16E61A}" type="datetimeFigureOut">
              <a:rPr lang="uk-UA" smtClean="0"/>
              <a:pPr/>
              <a:t>07.12.2023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28E982-213D-4F30-B1FC-04D1A88B922F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Бело-зеленый фон для презентации (242 фото) » ФОНОВАЯ ГАЛЕРЕЯ КАТЕРИНЫ  АСКВИ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87824" y="260648"/>
            <a:ext cx="3528392" cy="2664296"/>
          </a:xfrm>
        </p:spPr>
        <p:txBody>
          <a:bodyPr>
            <a:noAutofit/>
          </a:bodyPr>
          <a:lstStyle/>
          <a:p>
            <a:r>
              <a:rPr lang="uk-UA" sz="4800" b="1" cap="all" dirty="0">
                <a:ln>
                  <a:solidFill>
                    <a:schemeClr val="bg1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ОНЕЛІО ХОРХЕ КАРДОСО</a:t>
            </a:r>
            <a:endParaRPr lang="uk-UA" sz="4800" b="1" dirty="0">
              <a:ln>
                <a:solidFill>
                  <a:schemeClr val="bg1"/>
                </a:solidFill>
              </a:ln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83768" y="3068960"/>
            <a:ext cx="6048672" cy="792088"/>
          </a:xfrm>
        </p:spPr>
        <p:txBody>
          <a:bodyPr>
            <a:noAutofit/>
          </a:bodyPr>
          <a:lstStyle/>
          <a:p>
            <a:r>
              <a:rPr lang="uk-UA" sz="3600" b="1" i="1" cap="all" dirty="0">
                <a:ln>
                  <a:solidFill>
                    <a:schemeClr val="bg1"/>
                  </a:solidFill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«ЯК КРАБ НАВЧИВСЯ ЛІТАТИ»</a:t>
            </a:r>
            <a:endParaRPr lang="uk-UA" sz="3600" b="1" i="1" dirty="0">
              <a:ln>
                <a:solidFill>
                  <a:schemeClr val="bg1"/>
                </a:solidFill>
              </a:ln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316" name="Picture 4" descr="Онелио Хорхе Кардосо — биография, книги, отзывы, цитаты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4293096"/>
            <a:ext cx="2016224" cy="2090900"/>
          </a:xfrm>
          <a:prstGeom prst="rect">
            <a:avLst/>
          </a:prstGeom>
          <a:noFill/>
          <a:ln w="12700">
            <a:solidFill>
              <a:srgbClr val="009900"/>
            </a:solidFill>
          </a:ln>
        </p:spPr>
      </p:pic>
      <p:pic>
        <p:nvPicPr>
          <p:cNvPr id="13318" name="Picture 6" descr="https://www.google.com/maps/vt/data=FWG9Pb8Gsb8ZNxCAfWeHnk1tTv5MlkvME_r3DS9pbvvP66xuim3eTndSJBbRmSGSsVX7bHN8FklgT1POqXvh8i8_Sby1xa5AQzOCCdM1YxEaesGvNeSxSpBnkdjBj1PEwBov-D0XB9Q32MS1zf1dPtWWv74Vh9k4h9B9XA2oMqkhqikeghIv3SSZ93H-3jW4dfpUEfocY1wFdh1z-fx_GfWFO2Mp-cUd1StsOEpRywFRegFZHkQsLGvZTMJkX2EnDaPYoDw2awGu0dMK1vU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323854">
            <a:off x="386767" y="4566156"/>
            <a:ext cx="3285045" cy="17082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chemeClr val="bg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Picture 2" descr="Крабики мультяшны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0"/>
            <a:ext cx="3131840" cy="2881293"/>
          </a:xfrm>
          <a:prstGeom prst="rect">
            <a:avLst/>
          </a:prstGeom>
          <a:noFill/>
        </p:spPr>
      </p:pic>
      <p:pic>
        <p:nvPicPr>
          <p:cNvPr id="13332" name="Picture 20"/>
          <p:cNvPicPr>
            <a:picLocks noChangeAspect="1" noChangeArrowheads="1"/>
          </p:cNvPicPr>
          <p:nvPr/>
        </p:nvPicPr>
        <p:blipFill>
          <a:blip r:embed="rId6" cstate="print">
            <a:lum bright="-10000" contrast="10000"/>
          </a:blip>
          <a:srcRect/>
          <a:stretch>
            <a:fillRect/>
          </a:stretch>
        </p:blipFill>
        <p:spPr bwMode="auto">
          <a:xfrm rot="188206">
            <a:off x="6732240" y="3933056"/>
            <a:ext cx="1952620" cy="2708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HOME\Desktop\1603671259_9-p-fon-minimalizm-dlya-prezentatsii-1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uk-UA" b="1" cap="all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ОНЕЛІО ХОРХЕ КАРДОСО</a:t>
            </a:r>
            <a:endParaRPr lang="uk-UA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1124744"/>
            <a:ext cx="7859216" cy="5001419"/>
          </a:xfrm>
        </p:spPr>
        <p:txBody>
          <a:bodyPr/>
          <a:lstStyle/>
          <a:p>
            <a:r>
              <a:rPr lang="uk-UA" dirty="0" smtClean="0"/>
              <a:t>Кубинський письменник</a:t>
            </a:r>
          </a:p>
          <a:p>
            <a:r>
              <a:rPr lang="uk-UA" dirty="0" smtClean="0"/>
              <a:t>Улюбленим жанром було оповідання</a:t>
            </a:r>
          </a:p>
          <a:p>
            <a:r>
              <a:rPr lang="uk-UA" dirty="0" smtClean="0"/>
              <a:t>Майстер короткого оповідання</a:t>
            </a:r>
          </a:p>
          <a:p>
            <a:r>
              <a:rPr lang="uk-UA" dirty="0" smtClean="0"/>
              <a:t>Його казки спонукають читачів йти за своєю </a:t>
            </a:r>
            <a:r>
              <a:rPr lang="uk-UA" dirty="0" smtClean="0"/>
              <a:t>мрією</a:t>
            </a:r>
            <a:endParaRPr lang="uk-UA" dirty="0" smtClean="0"/>
          </a:p>
          <a:p>
            <a:endParaRPr lang="uk-UA" dirty="0"/>
          </a:p>
        </p:txBody>
      </p:sp>
      <p:pic>
        <p:nvPicPr>
          <p:cNvPr id="7170" name="Picture 2" descr="Онелио Хорхе Кардосо | Либрусек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3707904" y="4149080"/>
            <a:ext cx="3533775" cy="2362200"/>
          </a:xfrm>
          <a:prstGeom prst="rect">
            <a:avLst/>
          </a:prstGeom>
          <a:ln w="28575">
            <a:solidFill>
              <a:schemeClr val="bg1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2" descr="Онелио Хорхе Кардосо. СЕРДЦЕ КУБИНЦА"/>
          <p:cNvPicPr>
            <a:picLocks noChangeAspect="1" noChangeArrowheads="1"/>
          </p:cNvPicPr>
          <p:nvPr/>
        </p:nvPicPr>
        <p:blipFill>
          <a:blip r:embed="rId4" cstate="print">
            <a:lum bright="10000" contrast="10000"/>
          </a:blip>
          <a:srcRect t="15454"/>
          <a:stretch>
            <a:fillRect/>
          </a:stretch>
        </p:blipFill>
        <p:spPr bwMode="auto">
          <a:xfrm>
            <a:off x="1331640" y="4077072"/>
            <a:ext cx="1805614" cy="254428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8" name="Рисунок 7" descr="C:\Users\HOME\Desktop\free-png.ru-342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68344" y="5445224"/>
            <a:ext cx="1209675" cy="1190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HOME\Desktop\1603671259_9-p-fon-minimalizm-dlya-prezentatsii-1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6347048" cy="1052736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КУБА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r>
              <a:rPr lang="uk-UA" sz="3000" dirty="0" smtClean="0"/>
              <a:t>Куба складається з </a:t>
            </a:r>
            <a:r>
              <a:rPr lang="uk-UA" sz="3000" b="1" dirty="0" smtClean="0"/>
              <a:t>4000</a:t>
            </a:r>
            <a:r>
              <a:rPr lang="uk-UA" sz="3000" dirty="0" smtClean="0"/>
              <a:t> середніх </a:t>
            </a:r>
          </a:p>
          <a:p>
            <a:pPr>
              <a:buNone/>
            </a:pPr>
            <a:r>
              <a:rPr lang="uk-UA" sz="3000" dirty="0"/>
              <a:t>	</a:t>
            </a:r>
            <a:r>
              <a:rPr lang="uk-UA" sz="3000" dirty="0" smtClean="0"/>
              <a:t>і маленьких </a:t>
            </a:r>
            <a:r>
              <a:rPr lang="uk-UA" sz="3000" b="1" dirty="0" smtClean="0"/>
              <a:t>островів</a:t>
            </a:r>
            <a:r>
              <a:rPr lang="uk-UA" sz="3000" dirty="0" smtClean="0"/>
              <a:t>.</a:t>
            </a:r>
          </a:p>
          <a:p>
            <a:r>
              <a:rPr lang="uk-UA" sz="3000" dirty="0" smtClean="0"/>
              <a:t>Столицею і найбільшим містом є місто </a:t>
            </a:r>
            <a:r>
              <a:rPr lang="uk-UA" sz="3000" b="1" dirty="0" smtClean="0"/>
              <a:t>Гавана</a:t>
            </a:r>
            <a:r>
              <a:rPr lang="ru-RU" sz="3000" dirty="0" smtClean="0"/>
              <a:t>.</a:t>
            </a:r>
            <a:endParaRPr lang="uk-UA" sz="3000" dirty="0" smtClean="0"/>
          </a:p>
          <a:p>
            <a:r>
              <a:rPr lang="uk-UA" sz="3000" dirty="0" smtClean="0"/>
              <a:t>Офіційною </a:t>
            </a:r>
            <a:r>
              <a:rPr lang="uk-UA" sz="3000" dirty="0"/>
              <a:t>мовою є </a:t>
            </a:r>
            <a:r>
              <a:rPr lang="uk-UA" sz="3000" b="1" dirty="0" smtClean="0"/>
              <a:t>іспанська</a:t>
            </a:r>
            <a:r>
              <a:rPr lang="uk-UA" sz="3000" dirty="0" smtClean="0"/>
              <a:t>.</a:t>
            </a:r>
            <a:endParaRPr lang="uk-UA" sz="3000" dirty="0"/>
          </a:p>
        </p:txBody>
      </p:sp>
      <p:pic>
        <p:nvPicPr>
          <p:cNvPr id="25602" name="Picture 2" descr="https://tsikavi-fakty.com.ua/wp-content/uploads/2021/09/93ebf1e7.jpg"/>
          <p:cNvPicPr>
            <a:picLocks noChangeAspect="1" noChangeArrowheads="1"/>
          </p:cNvPicPr>
          <p:nvPr/>
        </p:nvPicPr>
        <p:blipFill>
          <a:blip r:embed="rId3" cstate="print"/>
          <a:srcRect t="4745"/>
          <a:stretch>
            <a:fillRect/>
          </a:stretch>
        </p:blipFill>
        <p:spPr bwMode="auto">
          <a:xfrm>
            <a:off x="4788024" y="3356992"/>
            <a:ext cx="4046984" cy="28912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6516216" y="6309320"/>
            <a:ext cx="10880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i="1" dirty="0" smtClean="0"/>
              <a:t>Гавана</a:t>
            </a:r>
            <a:endParaRPr lang="uk-UA" b="1" i="1" dirty="0"/>
          </a:p>
        </p:txBody>
      </p:sp>
      <p:pic>
        <p:nvPicPr>
          <p:cNvPr id="25604" name="Picture 4" descr="Цікаві факти про Кубу - Dovidka.biz.ua"/>
          <p:cNvPicPr>
            <a:picLocks noChangeAspect="1" noChangeArrowheads="1"/>
          </p:cNvPicPr>
          <p:nvPr/>
        </p:nvPicPr>
        <p:blipFill>
          <a:blip r:embed="rId4" cstate="print">
            <a:lum bright="10000" contrast="10000"/>
          </a:blip>
          <a:srcRect/>
          <a:stretch>
            <a:fillRect/>
          </a:stretch>
        </p:blipFill>
        <p:spPr bwMode="auto">
          <a:xfrm>
            <a:off x="6863602" y="332656"/>
            <a:ext cx="2055965" cy="1368152"/>
          </a:xfrm>
          <a:prstGeom prst="rect">
            <a:avLst/>
          </a:prstGeom>
          <a:ln w="19050" cap="rnd">
            <a:solidFill>
              <a:schemeClr val="tx2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5606" name="Picture 6" descr="Куба глава держави та державна мова. Участь Куби у міжнародних організаціях"/>
          <p:cNvPicPr>
            <a:picLocks noChangeAspect="1" noChangeArrowheads="1"/>
          </p:cNvPicPr>
          <p:nvPr/>
        </p:nvPicPr>
        <p:blipFill>
          <a:blip r:embed="rId5" cstate="print">
            <a:lum contrast="10000"/>
          </a:blip>
          <a:srcRect/>
          <a:stretch>
            <a:fillRect/>
          </a:stretch>
        </p:blipFill>
        <p:spPr bwMode="auto">
          <a:xfrm>
            <a:off x="683568" y="3356992"/>
            <a:ext cx="3771848" cy="28803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C:\Users\HOME\Desktop\1603671259_9-p-fon-minimalizm-dlya-prezentatsii-1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7624" y="332656"/>
            <a:ext cx="7499176" cy="6336704"/>
          </a:xfrm>
        </p:spPr>
        <p:txBody>
          <a:bodyPr>
            <a:normAutofit fontScale="92500" lnSpcReduction="10000"/>
          </a:bodyPr>
          <a:lstStyle/>
          <a:p>
            <a:r>
              <a:rPr lang="uk-UA" sz="3000" dirty="0" smtClean="0"/>
              <a:t>На Кубі існує тільки безкоштовна </a:t>
            </a:r>
            <a:r>
              <a:rPr lang="uk-UA" sz="3000" b="1" dirty="0" smtClean="0"/>
              <a:t>освіта</a:t>
            </a:r>
            <a:r>
              <a:rPr lang="uk-UA" sz="3000" dirty="0" smtClean="0"/>
              <a:t>.</a:t>
            </a:r>
          </a:p>
          <a:p>
            <a:r>
              <a:rPr lang="uk-UA" sz="3000" dirty="0" smtClean="0"/>
              <a:t>Кожен кубинець від народження вміє </a:t>
            </a:r>
            <a:r>
              <a:rPr lang="uk-UA" sz="3000" b="1" dirty="0" smtClean="0"/>
              <a:t>танцювати</a:t>
            </a:r>
            <a:r>
              <a:rPr lang="uk-UA" sz="3000" dirty="0" smtClean="0"/>
              <a:t>.</a:t>
            </a:r>
          </a:p>
          <a:p>
            <a:pPr>
              <a:buNone/>
            </a:pPr>
            <a:endParaRPr lang="uk-UA" sz="3000" dirty="0"/>
          </a:p>
          <a:p>
            <a:pPr>
              <a:buNone/>
            </a:pPr>
            <a:endParaRPr lang="uk-UA" sz="3000" dirty="0" smtClean="0"/>
          </a:p>
          <a:p>
            <a:pPr>
              <a:buNone/>
            </a:pPr>
            <a:endParaRPr lang="uk-UA" sz="3000" dirty="0"/>
          </a:p>
          <a:p>
            <a:pPr>
              <a:buNone/>
            </a:pPr>
            <a:endParaRPr lang="uk-UA" sz="3000" dirty="0" smtClean="0"/>
          </a:p>
          <a:p>
            <a:pPr>
              <a:buNone/>
            </a:pPr>
            <a:endParaRPr lang="uk-UA" sz="3000" dirty="0"/>
          </a:p>
          <a:p>
            <a:pPr>
              <a:buNone/>
            </a:pPr>
            <a:endParaRPr lang="uk-UA" sz="3000" dirty="0" smtClean="0"/>
          </a:p>
          <a:p>
            <a:endParaRPr lang="uk-UA" sz="3000" dirty="0" smtClean="0"/>
          </a:p>
          <a:p>
            <a:endParaRPr lang="uk-UA" sz="3000" dirty="0"/>
          </a:p>
          <a:p>
            <a:r>
              <a:rPr lang="uk-UA" dirty="0" smtClean="0"/>
              <a:t>Куба займає одне з перших місць за чисельністю </a:t>
            </a:r>
            <a:r>
              <a:rPr lang="uk-UA" b="1" dirty="0" smtClean="0"/>
              <a:t>лікарів</a:t>
            </a:r>
            <a:r>
              <a:rPr lang="uk-UA" dirty="0" smtClean="0"/>
              <a:t>. </a:t>
            </a:r>
          </a:p>
          <a:p>
            <a:endParaRPr lang="uk-UA" sz="3000" dirty="0" smtClean="0"/>
          </a:p>
          <a:p>
            <a:endParaRPr lang="uk-UA" dirty="0"/>
          </a:p>
        </p:txBody>
      </p:sp>
      <p:pic>
        <p:nvPicPr>
          <p:cNvPr id="28674" name="Picture 2" descr="Танцы Женщин На Улице В Гаване Куба — стоковые фотографии и другие картинки  Куба - Куба, Традиционный фестиваль, Празднование - iStoc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1916832"/>
            <a:ext cx="5636718" cy="316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HOME\Desktop\1603671259_9-p-fon-minimalizm-dlya-prezentatsii-1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91264" cy="5865515"/>
          </a:xfrm>
        </p:spPr>
        <p:txBody>
          <a:bodyPr>
            <a:normAutofit/>
          </a:bodyPr>
          <a:lstStyle/>
          <a:p>
            <a:r>
              <a:rPr lang="uk-UA" dirty="0" smtClean="0"/>
              <a:t>З</a:t>
            </a:r>
            <a:r>
              <a:rPr lang="uk-UA" b="1" dirty="0" smtClean="0"/>
              <a:t> інтернетом </a:t>
            </a:r>
            <a:r>
              <a:rPr lang="uk-UA" dirty="0" smtClean="0"/>
              <a:t>все дуже сумно, тому що в країні жорстока цензура. </a:t>
            </a:r>
          </a:p>
          <a:p>
            <a:r>
              <a:rPr lang="uk-UA" b="1" dirty="0" smtClean="0"/>
              <a:t>Мобільний зв'язок </a:t>
            </a:r>
          </a:p>
          <a:p>
            <a:pPr>
              <a:buNone/>
            </a:pPr>
            <a:r>
              <a:rPr lang="uk-UA" b="1" dirty="0"/>
              <a:t>	</a:t>
            </a:r>
            <a:r>
              <a:rPr lang="uk-UA" dirty="0" smtClean="0"/>
              <a:t>неймовірно дорогий.</a:t>
            </a:r>
            <a:r>
              <a:rPr lang="uk-UA" b="1" dirty="0" smtClean="0"/>
              <a:t> </a:t>
            </a:r>
          </a:p>
          <a:p>
            <a:pPr>
              <a:buNone/>
            </a:pPr>
            <a:r>
              <a:rPr lang="uk-UA" b="1" dirty="0"/>
              <a:t>	</a:t>
            </a:r>
            <a:r>
              <a:rPr lang="uk-UA" dirty="0" smtClean="0"/>
              <a:t>Кожен кубинець має право оформити тільки одну сім-карту для мобільного телефону</a:t>
            </a:r>
            <a:r>
              <a:rPr lang="ru-RU" dirty="0" smtClean="0"/>
              <a:t>.</a:t>
            </a:r>
            <a:endParaRPr lang="uk-UA" b="1" dirty="0" smtClean="0"/>
          </a:p>
          <a:p>
            <a:r>
              <a:rPr lang="uk-UA" dirty="0" smtClean="0"/>
              <a:t>Т</a:t>
            </a:r>
            <a:r>
              <a:rPr lang="uk-UA" b="1" dirty="0" smtClean="0"/>
              <a:t>елеканали</a:t>
            </a:r>
            <a:r>
              <a:rPr lang="uk-UA" dirty="0" smtClean="0"/>
              <a:t>, що транслюються на Кубі, не мають реклами.</a:t>
            </a:r>
          </a:p>
          <a:p>
            <a:endParaRPr lang="uk-UA" b="1" dirty="0" smtClean="0"/>
          </a:p>
        </p:txBody>
      </p:sp>
      <p:pic>
        <p:nvPicPr>
          <p:cNvPr id="5124" name="Picture 4" descr="Інтернет-провайдери Київ – є з кого вибрати - SHOSTKA.INFO :: интернет  газета Шостка. Новости Шостка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5580112" y="836712"/>
            <a:ext cx="2915816" cy="17494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6" name="Picture 6" descr="Якщо зник мобільний зв'язок: як викликати «швидку» чи поліцію –  СарниNews.City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785786" y="5000636"/>
            <a:ext cx="3013770" cy="16830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8" name="Picture 8" descr="Рінет ○ Інтерактивне телебачення: переваги і недоліки - Рінет ○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4447286"/>
            <a:ext cx="3045992" cy="22391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C:\Users\HOME\Desktop\1603671259_9-p-fon-minimalizm-dlya-prezentatsii-1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75656" y="332656"/>
            <a:ext cx="7211144" cy="5793507"/>
          </a:xfrm>
        </p:spPr>
        <p:txBody>
          <a:bodyPr/>
          <a:lstStyle/>
          <a:p>
            <a:r>
              <a:rPr lang="uk-UA" sz="3000" dirty="0" smtClean="0"/>
              <a:t>Куба славиться у всьому світі своїми високоякісними </a:t>
            </a:r>
            <a:r>
              <a:rPr lang="uk-UA" sz="3000" b="1" dirty="0" smtClean="0"/>
              <a:t>сигарами і кавою</a:t>
            </a:r>
            <a:r>
              <a:rPr lang="uk-UA" sz="3000" dirty="0" smtClean="0"/>
              <a:t>.</a:t>
            </a:r>
          </a:p>
          <a:p>
            <a:endParaRPr lang="uk-UA" dirty="0"/>
          </a:p>
        </p:txBody>
      </p:sp>
      <p:pic>
        <p:nvPicPr>
          <p:cNvPr id="27650" name="Picture 2" descr="Сигара — Википеди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765351">
            <a:off x="358454" y="1884989"/>
            <a:ext cx="2520280" cy="13924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652" name="Picture 4" descr="Виробництво кави на Кубі — Вікіпедія"/>
          <p:cNvPicPr>
            <a:picLocks noChangeAspect="1" noChangeArrowheads="1"/>
          </p:cNvPicPr>
          <p:nvPr/>
        </p:nvPicPr>
        <p:blipFill>
          <a:blip r:embed="rId4" cstate="print"/>
          <a:srcRect b="5000"/>
          <a:stretch>
            <a:fillRect/>
          </a:stretch>
        </p:blipFill>
        <p:spPr bwMode="auto">
          <a:xfrm>
            <a:off x="5724128" y="1412776"/>
            <a:ext cx="3014049" cy="20878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323528" y="4221088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3000" dirty="0" smtClean="0"/>
              <a:t>Звичайний Кубинський </a:t>
            </a:r>
            <a:r>
              <a:rPr lang="uk-UA" sz="3000" b="1" dirty="0" smtClean="0"/>
              <a:t>коричневий тростинний цукор </a:t>
            </a:r>
            <a:r>
              <a:rPr lang="uk-UA" sz="3000" dirty="0" smtClean="0"/>
              <a:t>— вологий і пахне брагою.</a:t>
            </a:r>
            <a:endParaRPr lang="uk-UA" sz="3000" dirty="0"/>
          </a:p>
        </p:txBody>
      </p:sp>
      <p:pic>
        <p:nvPicPr>
          <p:cNvPr id="7" name="Рисунок 6" descr="https://tsikavi-fakty.com.ua/wp-content/uploads/2021/09/70d391db.jpg"/>
          <p:cNvPicPr/>
          <p:nvPr/>
        </p:nvPicPr>
        <p:blipFill>
          <a:blip r:embed="rId5" cstate="print">
            <a:lum bright="-10000" contrast="10000"/>
          </a:blip>
          <a:srcRect t="9417"/>
          <a:stretch>
            <a:fillRect/>
          </a:stretch>
        </p:blipFill>
        <p:spPr bwMode="auto">
          <a:xfrm>
            <a:off x="4644008" y="3789040"/>
            <a:ext cx="3759635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654" name="Picture 6" descr="Цукор тростинний Cuba Демерара Teahouse пісок 1 кг (WT00854) купити в  Києві, Україні | Ціна, відгуки, характеристики в STYLUS"/>
          <p:cNvPicPr>
            <a:picLocks noChangeAspect="1" noChangeArrowheads="1"/>
          </p:cNvPicPr>
          <p:nvPr/>
        </p:nvPicPr>
        <p:blipFill>
          <a:blip r:embed="rId6" cstate="print">
            <a:lum contrast="10000"/>
          </a:blip>
          <a:srcRect t="14641" b="12156"/>
          <a:stretch>
            <a:fillRect/>
          </a:stretch>
        </p:blipFill>
        <p:spPr bwMode="auto">
          <a:xfrm>
            <a:off x="3131840" y="1988840"/>
            <a:ext cx="2262447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C:\Users\HOME\Desktop\1603671259_9-p-fon-minimalizm-dlya-prezentatsii-1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435280" cy="5793507"/>
          </a:xfrm>
        </p:spPr>
        <p:txBody>
          <a:bodyPr>
            <a:normAutofit/>
          </a:bodyPr>
          <a:lstStyle/>
          <a:p>
            <a:r>
              <a:rPr lang="uk-UA" sz="3000" dirty="0" smtClean="0"/>
              <a:t>В країні немає жодної </a:t>
            </a:r>
            <a:r>
              <a:rPr lang="uk-UA" sz="3000" b="1" dirty="0" smtClean="0"/>
              <a:t>рослини або тварини</a:t>
            </a:r>
            <a:r>
              <a:rPr lang="uk-UA" sz="3000" dirty="0" smtClean="0"/>
              <a:t>, смертельної для людини (крім отруйних змій).</a:t>
            </a:r>
            <a:r>
              <a:rPr lang="ru-RU" sz="3000" b="1" dirty="0"/>
              <a:t> </a:t>
            </a:r>
            <a:endParaRPr lang="ru-RU" sz="3000" b="1" dirty="0" smtClean="0"/>
          </a:p>
          <a:p>
            <a:r>
              <a:rPr lang="uk-UA" sz="3000" b="1" dirty="0" smtClean="0"/>
              <a:t>Кішок</a:t>
            </a:r>
            <a:r>
              <a:rPr lang="uk-UA" sz="3000" dirty="0" smtClean="0"/>
              <a:t> тут особливо не балують і вдома не тримають, тому здичавілі і відлюдні вони живуть на вулиці.</a:t>
            </a:r>
          </a:p>
          <a:p>
            <a:r>
              <a:rPr lang="uk-UA" sz="3000" dirty="0" smtClean="0"/>
              <a:t>У кожному будинку є один, а то і кілька, </a:t>
            </a:r>
            <a:r>
              <a:rPr lang="uk-UA" sz="3000" b="1" dirty="0" smtClean="0"/>
              <a:t>песиків</a:t>
            </a:r>
            <a:r>
              <a:rPr lang="uk-UA" sz="3000" dirty="0" smtClean="0"/>
              <a:t>.</a:t>
            </a:r>
            <a:endParaRPr lang="uk-UA" sz="3000" dirty="0"/>
          </a:p>
        </p:txBody>
      </p:sp>
      <p:sp>
        <p:nvSpPr>
          <p:cNvPr id="26626" name="AutoShape 2" descr="Східносибірська лайка – характер північносибірської лайки, опис породи,  стандарт, фото | Блог зоомагазину Zootovary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6628" name="AutoShape 4" descr="Східносибірська лайка – характер північносибірської лайки, опис породи,  стандарт, фото | Блог зоомагазину Zootovary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6630" name="Picture 6" descr="Лайка собака виды (80 фото) - картинки sobakovod.club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l="3728" t="10000" b="2500"/>
          <a:stretch>
            <a:fillRect/>
          </a:stretch>
        </p:blipFill>
        <p:spPr bwMode="auto">
          <a:xfrm>
            <a:off x="5004048" y="3717032"/>
            <a:ext cx="3718804" cy="2520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632" name="Picture 8" descr="Вязка чау-чау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3717032"/>
            <a:ext cx="3676644" cy="2520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C:\Users\HOME\Desktop\1603671259_9-p-fon-minimalizm-dlya-prezentatsii-1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60648"/>
            <a:ext cx="8229600" cy="4525963"/>
          </a:xfrm>
        </p:spPr>
        <p:txBody>
          <a:bodyPr/>
          <a:lstStyle/>
          <a:p>
            <a:r>
              <a:rPr lang="uk-UA" b="1" dirty="0" smtClean="0"/>
              <a:t>Найменша в світі пташка живе на Кубі. </a:t>
            </a:r>
          </a:p>
          <a:p>
            <a:pPr>
              <a:buNone/>
            </a:pPr>
            <a:r>
              <a:rPr lang="uk-UA" b="1" dirty="0"/>
              <a:t>	</a:t>
            </a:r>
            <a:r>
              <a:rPr lang="uk-UA" dirty="0" smtClean="0"/>
              <a:t>Це смарагдовий </a:t>
            </a:r>
            <a:r>
              <a:rPr lang="uk-UA" b="1" dirty="0" smtClean="0"/>
              <a:t>колібрі</a:t>
            </a:r>
            <a:r>
              <a:rPr lang="uk-UA" dirty="0" smtClean="0"/>
              <a:t>, який занесений до Світової Червоної книги. </a:t>
            </a:r>
          </a:p>
          <a:p>
            <a:pPr>
              <a:buNone/>
            </a:pPr>
            <a:r>
              <a:rPr lang="uk-UA" dirty="0"/>
              <a:t>	</a:t>
            </a:r>
            <a:r>
              <a:rPr lang="uk-UA" dirty="0" smtClean="0"/>
              <a:t>Пташка важить менше 2 г, довжина – 5 см.</a:t>
            </a:r>
          </a:p>
          <a:p>
            <a:endParaRPr lang="uk-UA" dirty="0"/>
          </a:p>
        </p:txBody>
      </p:sp>
      <p:pic>
        <p:nvPicPr>
          <p:cNvPr id="29698" name="Picture 2" descr="Колибри картинки красивые - 69 фото"/>
          <p:cNvPicPr>
            <a:picLocks noChangeAspect="1" noChangeArrowheads="1"/>
          </p:cNvPicPr>
          <p:nvPr/>
        </p:nvPicPr>
        <p:blipFill>
          <a:blip r:embed="rId3" cstate="print"/>
          <a:srcRect r="17949"/>
          <a:stretch>
            <a:fillRect/>
          </a:stretch>
        </p:blipFill>
        <p:spPr bwMode="auto">
          <a:xfrm flipH="1">
            <a:off x="5220072" y="2780928"/>
            <a:ext cx="3456384" cy="280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700" name="Picture 4" descr="Красивые птицы колибри - картинки и фото poknok.ar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115616" y="3501008"/>
            <a:ext cx="3674640" cy="2740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Users\HOME\Desktop\1603671259_9-p-fon-minimalizm-dlya-prezentatsii-1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Вчимося читати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3322712" cy="4785395"/>
          </a:xfrm>
        </p:spPr>
        <p:txBody>
          <a:bodyPr>
            <a:normAutofit fontScale="92500" lnSpcReduction="10000"/>
          </a:bodyPr>
          <a:lstStyle/>
          <a:p>
            <a:pPr fontAlgn="base"/>
            <a:r>
              <a:rPr lang="uk-UA" b="1" dirty="0" smtClean="0"/>
              <a:t>споконвіку</a:t>
            </a:r>
          </a:p>
          <a:p>
            <a:pPr fontAlgn="base"/>
            <a:r>
              <a:rPr lang="uk-UA" b="1" dirty="0" smtClean="0"/>
              <a:t>затям</a:t>
            </a:r>
          </a:p>
          <a:p>
            <a:pPr fontAlgn="base"/>
            <a:r>
              <a:rPr lang="uk-UA" b="1" dirty="0" smtClean="0"/>
              <a:t>щомиті</a:t>
            </a:r>
          </a:p>
          <a:p>
            <a:pPr fontAlgn="base"/>
            <a:r>
              <a:rPr lang="uk-UA" b="1" dirty="0" smtClean="0"/>
              <a:t>наскільки</a:t>
            </a:r>
          </a:p>
          <a:p>
            <a:pPr fontAlgn="base"/>
            <a:r>
              <a:rPr lang="uk-UA" b="1" dirty="0" smtClean="0"/>
              <a:t>найвище</a:t>
            </a:r>
          </a:p>
          <a:p>
            <a:pPr fontAlgn="base"/>
            <a:r>
              <a:rPr lang="uk-UA" b="1" dirty="0" smtClean="0"/>
              <a:t>вислуховувати</a:t>
            </a:r>
          </a:p>
          <a:p>
            <a:pPr fontAlgn="base"/>
            <a:r>
              <a:rPr lang="uk-UA" b="1" dirty="0" smtClean="0"/>
              <a:t>оселилися</a:t>
            </a:r>
          </a:p>
          <a:p>
            <a:pPr fontAlgn="base"/>
            <a:r>
              <a:rPr lang="uk-UA" b="1" dirty="0" err="1" smtClean="0"/>
              <a:t>найрозлогіше</a:t>
            </a:r>
            <a:endParaRPr lang="uk-UA" b="1" dirty="0" smtClean="0"/>
          </a:p>
          <a:p>
            <a:pPr fontAlgn="base"/>
            <a:r>
              <a:rPr lang="uk-UA" b="1" dirty="0" smtClean="0"/>
              <a:t>півдорозі</a:t>
            </a:r>
          </a:p>
          <a:p>
            <a:endParaRPr lang="uk-UA" dirty="0"/>
          </a:p>
        </p:txBody>
      </p:sp>
      <p:pic>
        <p:nvPicPr>
          <p:cNvPr id="1028" name="Picture 4" descr="Краб мультяшны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4653136"/>
            <a:ext cx="2411760" cy="1800200"/>
          </a:xfrm>
          <a:prstGeom prst="rect">
            <a:avLst/>
          </a:prstGeom>
          <a:noFill/>
        </p:spPr>
      </p:pic>
      <p:sp>
        <p:nvSpPr>
          <p:cNvPr id="8" name="Содержимое 2"/>
          <p:cNvSpPr txBox="1">
            <a:spLocks/>
          </p:cNvSpPr>
          <p:nvPr/>
        </p:nvSpPr>
        <p:spPr>
          <a:xfrm>
            <a:off x="3779912" y="1412776"/>
            <a:ext cx="3322712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uk-UA" sz="3200" b="1" dirty="0" smtClean="0"/>
              <a:t>крабенятко</a:t>
            </a:r>
            <a:endParaRPr kumimoji="0" lang="uk-UA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підіймався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всередині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змайструєш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спускався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надвечір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сеньйора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uk-UA" sz="3200" b="1" dirty="0" smtClean="0"/>
              <a:t>клішні</a:t>
            </a:r>
            <a:endParaRPr kumimoji="0" lang="uk-UA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8268" y="0"/>
            <a:ext cx="1925732" cy="2852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Users\HOME\Desktop\1603671259_9-p-fon-minimalizm-dlya-prezentatsii-1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/>
          <a:lstStyle/>
          <a:p>
            <a:r>
              <a:rPr lang="uk-UA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 </a:t>
            </a:r>
            <a:r>
              <a:rPr lang="uk-UA" b="1" dirty="0" err="1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“Хто</a:t>
            </a:r>
            <a:r>
              <a:rPr lang="uk-UA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звідки прилетів</a:t>
            </a:r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?”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124744"/>
            <a:ext cx="3034680" cy="4525963"/>
          </a:xfrm>
        </p:spPr>
        <p:txBody>
          <a:bodyPr/>
          <a:lstStyle/>
          <a:p>
            <a:pPr fontAlgn="base"/>
            <a:r>
              <a:rPr lang="uk-UA" dirty="0" err="1" smtClean="0"/>
              <a:t>Сенсереніко</a:t>
            </a:r>
            <a:endParaRPr lang="uk-UA" dirty="0"/>
          </a:p>
          <a:p>
            <a:pPr fontAlgn="base"/>
            <a:r>
              <a:rPr lang="uk-UA" dirty="0"/>
              <a:t>Чорний </a:t>
            </a:r>
            <a:r>
              <a:rPr lang="uk-UA" dirty="0" smtClean="0"/>
              <a:t>дятел</a:t>
            </a:r>
            <a:endParaRPr lang="uk-UA" dirty="0"/>
          </a:p>
          <a:p>
            <a:pPr fontAlgn="base"/>
            <a:r>
              <a:rPr lang="uk-UA" dirty="0" err="1"/>
              <a:t>Сінсонте</a:t>
            </a:r>
            <a:r>
              <a:rPr lang="uk-UA" dirty="0"/>
              <a:t> </a:t>
            </a:r>
          </a:p>
          <a:p>
            <a:pPr fontAlgn="base"/>
            <a:r>
              <a:rPr lang="uk-UA" dirty="0"/>
              <a:t>Голубка </a:t>
            </a:r>
            <a:endParaRPr lang="uk-UA" dirty="0" smtClean="0"/>
          </a:p>
          <a:p>
            <a:pPr fontAlgn="base"/>
            <a:r>
              <a:rPr lang="uk-UA" dirty="0" smtClean="0"/>
              <a:t>Колібрі</a:t>
            </a:r>
          </a:p>
          <a:p>
            <a:pPr fontAlgn="base"/>
            <a:r>
              <a:rPr lang="uk-UA" dirty="0" smtClean="0"/>
              <a:t>Соловей </a:t>
            </a:r>
            <a:endParaRPr lang="uk-UA" dirty="0"/>
          </a:p>
          <a:p>
            <a:pPr>
              <a:buNone/>
            </a:pPr>
            <a:endParaRPr lang="uk-UA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652120" y="1124744"/>
            <a:ext cx="316835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Камагуея</a:t>
            </a:r>
            <a:endParaRPr kumimoji="0" lang="uk-UA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Санта-Клари</a:t>
            </a:r>
            <a:endParaRPr kumimoji="0" lang="uk-UA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Матансас</a:t>
            </a:r>
            <a:endParaRPr kumimoji="0" lang="uk-UA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Орієнте</a:t>
            </a:r>
            <a:endParaRPr kumimoji="0" lang="uk-UA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Гавана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Пінар-дель</a:t>
            </a: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uk-UA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Ріо</a:t>
            </a:r>
            <a:endParaRPr kumimoji="0" lang="uk-UA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uk-UA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4" descr="Краб мультяшны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4482896"/>
            <a:ext cx="2736304" cy="2042448"/>
          </a:xfrm>
          <a:prstGeom prst="rect">
            <a:avLst/>
          </a:prstGeom>
          <a:noFill/>
        </p:spPr>
      </p:pic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1340768"/>
            <a:ext cx="2060401" cy="2060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HOME\Desktop\1603671259_9-p-fon-minimalizm-dlya-prezentatsii-1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928670"/>
          </a:xfrm>
        </p:spPr>
        <p:txBody>
          <a:bodyPr/>
          <a:lstStyle/>
          <a:p>
            <a:r>
              <a:rPr lang="uk-UA" b="1" cap="all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Знайдіть слово</a:t>
            </a:r>
            <a:r>
              <a:rPr lang="uk-UA" b="1" cap="all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uk-UA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483113"/>
          </a:xfrm>
        </p:spPr>
        <p:txBody>
          <a:bodyPr/>
          <a:lstStyle/>
          <a:p>
            <a:pPr algn="ctr"/>
            <a:r>
              <a:rPr lang="uk-UA" b="1" i="1" dirty="0" smtClean="0"/>
              <a:t>Знайдіть речення та назвіть слово, перед яким була зупинка</a:t>
            </a:r>
            <a:endParaRPr lang="uk-UA" b="1" i="1" dirty="0"/>
          </a:p>
        </p:txBody>
      </p:sp>
      <p:pic>
        <p:nvPicPr>
          <p:cNvPr id="5" name="Picture 4" descr="Краб мультяшны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3429000"/>
            <a:ext cx="3567114" cy="2662586"/>
          </a:xfrm>
          <a:prstGeom prst="rect">
            <a:avLst/>
          </a:prstGeom>
          <a:noFill/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2928934"/>
            <a:ext cx="1925732" cy="2852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HOME\Desktop\1603671259_9-p-fon-minimalizm-dlya-prezentatsii-1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00132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 </a:t>
            </a:r>
            <a:r>
              <a:rPr lang="uk-UA" b="1" dirty="0" err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“Пошуковці”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/>
          <a:lstStyle/>
          <a:p>
            <a:pPr algn="ctr"/>
            <a:r>
              <a:rPr lang="uk-UA" b="1" i="1" u="sng" dirty="0" smtClean="0"/>
              <a:t>Знайдіть у тексті казки речення, </a:t>
            </a:r>
          </a:p>
          <a:p>
            <a:pPr algn="ctr">
              <a:buNone/>
            </a:pPr>
            <a:r>
              <a:rPr lang="uk-UA" b="1" i="1" u="sng" dirty="0" smtClean="0"/>
              <a:t>в яких є дані вчителем слова</a:t>
            </a:r>
          </a:p>
          <a:p>
            <a:pPr algn="ctr">
              <a:buNone/>
            </a:pPr>
            <a:endParaRPr lang="uk-UA" b="1" i="1" dirty="0" smtClean="0"/>
          </a:p>
          <a:p>
            <a:pPr>
              <a:buFont typeface="Wingdings" pitchFamily="2" charset="2"/>
              <a:buChar char="ü"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Яка, криниця, гарна</a:t>
            </a:r>
          </a:p>
          <a:p>
            <a:pPr>
              <a:buFont typeface="Wingdings" pitchFamily="2" charset="2"/>
              <a:buChar char="ü"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Бажання, 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крабеня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, височінь, задивившись</a:t>
            </a:r>
          </a:p>
          <a:p>
            <a:pPr>
              <a:buFont typeface="Wingdings" pitchFamily="2" charset="2"/>
              <a:buChar char="ü"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Хай, та, змайструєш, вікно, повітря, 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свтло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, пташка, заспіває, літо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61654" y="2285992"/>
            <a:ext cx="1636408" cy="2424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C:\Users\HOME\Desktop\1603671259_9-p-fon-minimalizm-dlya-prezentatsii-1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Склади характеристику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4400" b="1" dirty="0" smtClean="0"/>
              <a:t>КРАБЕНЯ</a:t>
            </a:r>
            <a:endParaRPr lang="uk-UA" sz="4400" b="1" dirty="0"/>
          </a:p>
        </p:txBody>
      </p:sp>
      <p:pic>
        <p:nvPicPr>
          <p:cNvPr id="4" name="Picture 4" descr="Краб мультяшны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2564904"/>
            <a:ext cx="4437639" cy="3312368"/>
          </a:xfrm>
          <a:prstGeom prst="rect">
            <a:avLst/>
          </a:prstGeom>
          <a:noFill/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2204864"/>
            <a:ext cx="2060401" cy="2060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2060848"/>
            <a:ext cx="2060401" cy="2060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C:\Users\HOME\Desktop\1603671259_9-p-fon-minimalizm-dlya-prezentatsii-1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Краб мультяшны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5286388"/>
            <a:ext cx="1850501" cy="1381262"/>
          </a:xfrm>
          <a:prstGeom prst="rect">
            <a:avLst/>
          </a:prstGeom>
          <a:noFill/>
        </p:spPr>
      </p:pic>
      <p:pic>
        <p:nvPicPr>
          <p:cNvPr id="1028" name="Picture 4" descr="Сигнальні картки &quot;Так чи Ні&quot; 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80102">
            <a:off x="6524219" y="262616"/>
            <a:ext cx="793504" cy="14179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 descr="Сигнальні картки &quot;Так чи Ні&quot; .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854808">
            <a:off x="1838432" y="195165"/>
            <a:ext cx="773494" cy="14850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00132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“ТАК чи НІ?”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714488"/>
            <a:ext cx="8858280" cy="4714908"/>
          </a:xfrm>
        </p:spPr>
        <p:txBody>
          <a:bodyPr>
            <a:normAutofit/>
          </a:bodyPr>
          <a:lstStyle/>
          <a:p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Одного разу </a:t>
            </a:r>
            <a:r>
              <a:rPr lang="uk-UA" sz="2600" b="1" dirty="0" err="1" smtClean="0">
                <a:latin typeface="Times New Roman" pitchFamily="18" charset="0"/>
                <a:cs typeface="Times New Roman" pitchFamily="18" charset="0"/>
              </a:rPr>
              <a:t>крабеня</a:t>
            </a:r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,уже доросле, рило собі нірку в землі.</a:t>
            </a:r>
          </a:p>
          <a:p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Коли це прилетіла синичка…</a:t>
            </a:r>
          </a:p>
          <a:p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— Сеньйоро,— поважно мовило </a:t>
            </a:r>
            <a:r>
              <a:rPr lang="uk-UA" sz="2600" b="1" dirty="0" err="1" smtClean="0">
                <a:latin typeface="Times New Roman" pitchFamily="18" charset="0"/>
                <a:cs typeface="Times New Roman" pitchFamily="18" charset="0"/>
              </a:rPr>
              <a:t>крабеня</a:t>
            </a:r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,— ви, певне, забули, що я краб, а не голуб.</a:t>
            </a:r>
          </a:p>
          <a:p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— Що ж,— мовила голубка,— тоді ти перше з-поміж крабів оселишся під водою.</a:t>
            </a:r>
          </a:p>
          <a:p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Відтоді всі дивуються, коли бачать краба, що </a:t>
            </a:r>
            <a:r>
              <a:rPr lang="uk-UA" sz="2600" b="1" dirty="0" err="1" smtClean="0">
                <a:latin typeface="Times New Roman" pitchFamily="18" charset="0"/>
                <a:cs typeface="Times New Roman" pitchFamily="18" charset="0"/>
              </a:rPr>
              <a:t>ширяє</a:t>
            </a:r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 в повітрі. </a:t>
            </a:r>
            <a:endParaRPr lang="uk-UA" sz="2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HOME\Desktop\1603671259_9-p-fon-minimalizm-dlya-prezentatsii-1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8794" y="274638"/>
            <a:ext cx="7215206" cy="1143000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Намалюємо мультфільм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5842" name="AutoShape 2" descr="Голубка река (49 фото) - 49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7" name="Picture 4" descr="Краб мультяшны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4429132"/>
            <a:ext cx="2779175" cy="2074448"/>
          </a:xfrm>
          <a:prstGeom prst="rect">
            <a:avLst/>
          </a:prstGeom>
          <a:noFill/>
        </p:spPr>
      </p:pic>
      <p:pic>
        <p:nvPicPr>
          <p:cNvPr id="35853" name="Picture 13" descr="C:\Users\HOME\Desktop\Cartoon-Tree-PNG-Clipart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1857364"/>
            <a:ext cx="3914827" cy="4786346"/>
          </a:xfrm>
          <a:prstGeom prst="rect">
            <a:avLst/>
          </a:prstGeom>
          <a:noFill/>
        </p:spPr>
      </p:pic>
      <p:pic>
        <p:nvPicPr>
          <p:cNvPr id="15" name="Рисунок 14" descr="Голубь клипарт (35 фото) - красивые фото и картинки pofoto.club"/>
          <p:cNvPicPr/>
          <p:nvPr/>
        </p:nvPicPr>
        <p:blipFill>
          <a:blip r:embed="rId5" cstate="print">
            <a:lum bright="-20000" contrast="10000"/>
          </a:blip>
          <a:srcRect/>
          <a:stretch>
            <a:fillRect/>
          </a:stretch>
        </p:blipFill>
        <p:spPr bwMode="auto">
          <a:xfrm>
            <a:off x="2428860" y="1571612"/>
            <a:ext cx="1668693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Клипарт солнце на прозрачном фоне - фото и картинки abrakadabra.fun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142852"/>
            <a:ext cx="1607472" cy="1478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HOME\Desktop\1603671259_9-p-fon-minimalizm-dlya-prezentatsii-1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Поясни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5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«Хто ким хоче, той тим і є»</a:t>
            </a:r>
            <a:endParaRPr lang="uk-UA" sz="54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66" name="AutoShape 2" descr="Моє майбутнє: мрії, планування та досягнення мети - Здоров'я, безпека та  добробут. 5 клас. Поліщу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1268" name="AutoShape 4" descr="https://uahistory.co/pidruchniki/polishyk-health-safety-and-welfare-integrated-course-5-class-2022/polishyk-health-safety-and-welfare-integrated-course-5-class-2022.files/image12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1691680" y="2132856"/>
            <a:ext cx="6389612" cy="42484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HOME\Desktop\1603671259_9-p-fon-minimalizm-dlya-prezentatsii-1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Яке з прислів’їв виражає головну думку казки?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55576" y="1700808"/>
            <a:ext cx="3456384" cy="914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угольник 5"/>
          <p:cNvSpPr/>
          <p:nvPr/>
        </p:nvSpPr>
        <p:spPr>
          <a:xfrm>
            <a:off x="971601" y="1772816"/>
            <a:ext cx="31683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Захотіти – наполовину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зробити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572000" y="2564904"/>
            <a:ext cx="3528392" cy="914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Прямоугольник 7"/>
          <p:cNvSpPr/>
          <p:nvPr/>
        </p:nvSpPr>
        <p:spPr>
          <a:xfrm>
            <a:off x="4716016" y="2636912"/>
            <a:ext cx="33123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3 малого починай – досягнеш великого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547664" y="3861048"/>
            <a:ext cx="3960440" cy="914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угольник 8"/>
          <p:cNvSpPr/>
          <p:nvPr/>
        </p:nvSpPr>
        <p:spPr>
          <a:xfrm>
            <a:off x="2267744" y="3933056"/>
            <a:ext cx="233390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Мети досягає той, </a:t>
            </a:r>
          </a:p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хто втоми не знає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436096" y="5157192"/>
            <a:ext cx="3240360" cy="914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Хто хоче, той може і вміє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51520" y="1916832"/>
            <a:ext cx="306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uk-UA" dirty="0">
              <a:solidFill>
                <a:srgbClr val="0000FF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139952" y="2924944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uk-UA" dirty="0">
              <a:solidFill>
                <a:srgbClr val="0000FF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43608" y="4149080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uk-UA" dirty="0">
              <a:solidFill>
                <a:srgbClr val="0000FF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932040" y="5517232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uk-UA" dirty="0">
              <a:solidFill>
                <a:srgbClr val="0000FF"/>
              </a:solidFill>
            </a:endParaRPr>
          </a:p>
        </p:txBody>
      </p:sp>
      <p:pic>
        <p:nvPicPr>
          <p:cNvPr id="16" name="Рисунок 15" descr="C:\Users\HOME\Desktop\free-png.ru-342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5517232"/>
            <a:ext cx="1209675" cy="1190625"/>
          </a:xfrm>
          <a:prstGeom prst="rect">
            <a:avLst/>
          </a:prstGeom>
          <a:noFill/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980728"/>
            <a:ext cx="1368152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HOME\Desktop\1603671259_9-p-fon-minimalizm-dlya-prezentatsii-1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Поміркуй!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75656" y="980728"/>
            <a:ext cx="7416824" cy="514543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3600" b="1" i="1" dirty="0" smtClean="0">
                <a:solidFill>
                  <a:srgbClr val="0000FF"/>
                </a:solidFill>
              </a:rPr>
              <a:t>«Чи варто боротися за втілення </a:t>
            </a:r>
          </a:p>
          <a:p>
            <a:pPr algn="ctr">
              <a:buNone/>
            </a:pPr>
            <a:r>
              <a:rPr lang="uk-UA" sz="3600" b="1" i="1" dirty="0" smtClean="0">
                <a:solidFill>
                  <a:srgbClr val="0000FF"/>
                </a:solidFill>
              </a:rPr>
              <a:t>в життя своєї мри?»</a:t>
            </a:r>
            <a:endParaRPr lang="uk-UA" sz="3600" b="1" i="1" dirty="0">
              <a:solidFill>
                <a:srgbClr val="0000FF"/>
              </a:solidFill>
            </a:endParaRPr>
          </a:p>
        </p:txBody>
      </p:sp>
      <p:pic>
        <p:nvPicPr>
          <p:cNvPr id="3074" name="Picture 2" descr="Що треба зробити для здійснення своєї мрії&quot; твір - Dovidka.biz.ua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1259632" y="2348880"/>
            <a:ext cx="7115944" cy="41272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88640"/>
            <a:ext cx="1879873" cy="2060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HOME\Desktop\1603671259_9-p-fon-minimalizm-dlya-prezentatsii-1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3600" b="1" dirty="0" smtClean="0">
                <a:solidFill>
                  <a:srgbClr val="0000FF"/>
                </a:solidFill>
              </a:rPr>
              <a:t>Майбутнє належить тим, </a:t>
            </a:r>
          </a:p>
          <a:p>
            <a:pPr algn="ctr">
              <a:buNone/>
            </a:pPr>
            <a:r>
              <a:rPr lang="uk-UA" sz="3600" b="1" dirty="0" smtClean="0">
                <a:solidFill>
                  <a:srgbClr val="0000FF"/>
                </a:solidFill>
              </a:rPr>
              <a:t>хто вірить у красу своєї мрії</a:t>
            </a:r>
            <a:endParaRPr lang="uk-UA" sz="3600" b="1" dirty="0">
              <a:solidFill>
                <a:srgbClr val="0000FF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1556792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/>
              <a:t>Мрії завжди красиві. Їх по-різному уявляють і здійснюють люди.</a:t>
            </a:r>
            <a:r>
              <a:rPr lang="uk-UA" dirty="0" smtClean="0">
                <a:solidFill>
                  <a:srgbClr val="FFFF00"/>
                </a:solidFill>
              </a:rPr>
              <a:t>.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067944" y="2204864"/>
            <a:ext cx="48062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C00000"/>
                </a:solidFill>
              </a:rPr>
              <a:t>Україна майбутнього </a:t>
            </a:r>
            <a:r>
              <a:rPr lang="uk-UA" sz="2400" b="1" dirty="0" smtClean="0"/>
              <a:t>– це прекрасна, забезпечена держава. Ії поважають і цінують в Європі,                     та в усьому світі. </a:t>
            </a:r>
          </a:p>
        </p:txBody>
      </p:sp>
      <p:pic>
        <p:nvPicPr>
          <p:cNvPr id="10249" name="Picture 9" descr="ЯКОЮ БУДЕ УКРАЇНА, ЗАЛЕЖИТЬ ВІД МАЙБУТНЬОГО ПРЕМ'ЄР-МІНІСТРА - Bazarmedi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789040"/>
            <a:ext cx="4608512" cy="24727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Прямоугольник 13"/>
          <p:cNvSpPr/>
          <p:nvPr/>
        </p:nvSpPr>
        <p:spPr>
          <a:xfrm>
            <a:off x="395536" y="2708920"/>
            <a:ext cx="34563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</a:rPr>
              <a:t>ЦЕ КРАЇНА БЕЗ ВІЙНИ! </a:t>
            </a:r>
          </a:p>
        </p:txBody>
      </p:sp>
      <p:sp>
        <p:nvSpPr>
          <p:cNvPr id="10251" name="AutoShape 11" descr="ДЕНЬ ЗАХИСТУ ДІ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53" name="Picture 13" descr="Діти України просять миру! - 33 Канал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4221088"/>
            <a:ext cx="3901628" cy="2448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C:\Users\HOME\Desktop\1603671259_9-p-fon-minimalizm-dlya-prezentatsii-1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 algn="ctr"/>
            <a:r>
              <a:rPr lang="uk-UA" b="1" dirty="0" smtClean="0"/>
              <a:t>І люди в ній вільні, працьовиті, творчі.</a:t>
            </a:r>
          </a:p>
          <a:p>
            <a:pPr>
              <a:buNone/>
            </a:pPr>
            <a:endParaRPr lang="uk-UA" dirty="0"/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endParaRPr lang="uk-UA" dirty="0"/>
          </a:p>
          <a:p>
            <a:pPr>
              <a:buNone/>
            </a:pPr>
            <a:endParaRPr lang="uk-UA" sz="4400" dirty="0" smtClean="0"/>
          </a:p>
          <a:p>
            <a:pPr algn="ctr"/>
            <a:r>
              <a:rPr lang="uk-UA" b="1" dirty="0" smtClean="0"/>
              <a:t>Рідна мова – українська.</a:t>
            </a:r>
            <a:endParaRPr lang="uk-UA" b="1" dirty="0"/>
          </a:p>
        </p:txBody>
      </p:sp>
      <p:pic>
        <p:nvPicPr>
          <p:cNvPr id="33794" name="Picture 2" descr="Україна майбутнього - Твір-роздум, текст-розповідь, есе - Глазасти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980728"/>
            <a:ext cx="3547492" cy="2333876"/>
          </a:xfrm>
          <a:prstGeom prst="rect">
            <a:avLst/>
          </a:prstGeom>
          <a:noFill/>
        </p:spPr>
      </p:pic>
      <p:pic>
        <p:nvPicPr>
          <p:cNvPr id="33798" name="Picture 6" descr="Якщо зникла дитина в Україні чи Європі - допоможе Служба розшуку дітей |  Поради юриста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 flipH="1">
            <a:off x="5364088" y="1052736"/>
            <a:ext cx="2998708" cy="2306690"/>
          </a:xfrm>
          <a:prstGeom prst="rect">
            <a:avLst/>
          </a:prstGeom>
          <a:noFill/>
        </p:spPr>
      </p:pic>
      <p:pic>
        <p:nvPicPr>
          <p:cNvPr id="33800" name="Picture 8" descr="ШАНУЄМО РІДНУ УКРАЇНСЬКУ МОВУ!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4077072"/>
            <a:ext cx="2631744" cy="2401467"/>
          </a:xfrm>
          <a:prstGeom prst="rect">
            <a:avLst/>
          </a:prstGeom>
          <a:noFill/>
        </p:spPr>
      </p:pic>
      <p:pic>
        <p:nvPicPr>
          <p:cNvPr id="33802" name="Picture 10" descr="40 віршів про українську мову"/>
          <p:cNvPicPr>
            <a:picLocks noChangeAspect="1" noChangeArrowheads="1"/>
          </p:cNvPicPr>
          <p:nvPr/>
        </p:nvPicPr>
        <p:blipFill>
          <a:blip r:embed="rId6" cstate="print"/>
          <a:srcRect t="15602"/>
          <a:stretch>
            <a:fillRect/>
          </a:stretch>
        </p:blipFill>
        <p:spPr bwMode="auto">
          <a:xfrm>
            <a:off x="3995936" y="4000462"/>
            <a:ext cx="4746379" cy="26688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HOME\Desktop\1603671259_9-p-fon-minimalizm-dlya-prezentatsii-1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332656"/>
            <a:ext cx="7715200" cy="5793507"/>
          </a:xfrm>
        </p:spPr>
        <p:txBody>
          <a:bodyPr/>
          <a:lstStyle/>
          <a:p>
            <a:pPr>
              <a:buNone/>
            </a:pPr>
            <a:r>
              <a:rPr lang="uk-UA" b="1" dirty="0"/>
              <a:t>Я бачу квітучу, щасливу країну, </a:t>
            </a:r>
          </a:p>
          <a:p>
            <a:pPr>
              <a:buNone/>
            </a:pPr>
            <a:r>
              <a:rPr lang="uk-UA" b="1" dirty="0"/>
              <a:t>Де кожна людина працює, творить, </a:t>
            </a:r>
          </a:p>
          <a:p>
            <a:pPr>
              <a:buNone/>
            </a:pPr>
            <a:r>
              <a:rPr lang="uk-UA" b="1" dirty="0"/>
              <a:t>Де можна навчатись, кохати, радіти, </a:t>
            </a:r>
          </a:p>
          <a:p>
            <a:pPr>
              <a:buNone/>
            </a:pPr>
            <a:r>
              <a:rPr lang="uk-UA" b="1" dirty="0"/>
              <a:t>Де кожна хвилина — то святості мить</a:t>
            </a:r>
            <a:r>
              <a:rPr lang="uk-UA" b="1" dirty="0" smtClean="0"/>
              <a:t>.</a:t>
            </a:r>
          </a:p>
          <a:p>
            <a:pPr algn="r">
              <a:buNone/>
            </a:pPr>
            <a:r>
              <a:rPr lang="uk-UA" b="1" i="1" dirty="0" smtClean="0"/>
              <a:t>Леся УКРАЇНКА </a:t>
            </a:r>
            <a:endParaRPr lang="uk-UA" b="1" i="1" dirty="0"/>
          </a:p>
          <a:p>
            <a:pPr>
              <a:buNone/>
            </a:pPr>
            <a:endParaRPr lang="uk-UA" dirty="0"/>
          </a:p>
        </p:txBody>
      </p:sp>
      <p:pic>
        <p:nvPicPr>
          <p:cNvPr id="9218" name="Picture 2" descr="Ірина Федишин з чоловіком та дітьми у вишиванках – фото, відео — Гламур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l="4365"/>
          <a:stretch>
            <a:fillRect/>
          </a:stretch>
        </p:blipFill>
        <p:spPr bwMode="auto">
          <a:xfrm>
            <a:off x="4139952" y="3861048"/>
            <a:ext cx="4733256" cy="25983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220" name="Picture 4" descr="Якою буде Україна через 10 років: більшість громадян дали однозначну  відповідь - Главком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251520" y="3068960"/>
            <a:ext cx="3600400" cy="24019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Users\HOME\Desktop\1603671259_9-p-fon-minimalizm-dlya-prezentatsii-1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827584" y="4509120"/>
            <a:ext cx="28251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Мрійте!</a:t>
            </a:r>
            <a:endParaRPr lang="uk-UA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508104" y="4221088"/>
            <a:ext cx="33121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Прагніть</a:t>
            </a:r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!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43808" y="5517232"/>
            <a:ext cx="38456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Досягайте!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34818" name="Picture 2" descr="Опитування виявило дві найбільші мрії українців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1763688" y="476672"/>
            <a:ext cx="6000750" cy="342900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Бело-зеленый фон для презентации (242 фото) » ФОНОВАЯ ГАЛЕРЕЯ КАТЕРИНЫ  АСКВИ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Крабики мультяшны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1357298"/>
            <a:ext cx="4396758" cy="404501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286116" y="357166"/>
            <a:ext cx="310828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Молодці!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71736" y="5572140"/>
            <a:ext cx="55469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Дякую за роботу!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Рисунок 8" descr="Голубь клипарт (35 фото) - красивые фото и картинки pofoto.club"/>
          <p:cNvPicPr/>
          <p:nvPr/>
        </p:nvPicPr>
        <p:blipFill>
          <a:blip r:embed="rId4" cstate="print">
            <a:lum/>
          </a:blip>
          <a:srcRect/>
          <a:stretch>
            <a:fillRect/>
          </a:stretch>
        </p:blipFill>
        <p:spPr bwMode="auto">
          <a:xfrm flipH="1">
            <a:off x="428596" y="500042"/>
            <a:ext cx="1668693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462</Words>
  <Application>Microsoft Office PowerPoint</Application>
  <PresentationFormat>Экран (4:3)</PresentationFormat>
  <Paragraphs>122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ОНЕЛІО ХОРХЕ КАРДОСО</vt:lpstr>
      <vt:lpstr>ОНЕЛІО ХОРХЕ КАРДОСО</vt:lpstr>
      <vt:lpstr>КУБА</vt:lpstr>
      <vt:lpstr>Слайд 4</vt:lpstr>
      <vt:lpstr>Слайд 5</vt:lpstr>
      <vt:lpstr>Слайд 6</vt:lpstr>
      <vt:lpstr>Слайд 7</vt:lpstr>
      <vt:lpstr>Слайд 8</vt:lpstr>
      <vt:lpstr>Вчимося читати</vt:lpstr>
      <vt:lpstr>Гра “Хто звідки прилетів?”</vt:lpstr>
      <vt:lpstr>«Знайдіть слово»</vt:lpstr>
      <vt:lpstr>Гра “Пошуковці”</vt:lpstr>
      <vt:lpstr>Склади характеристику</vt:lpstr>
      <vt:lpstr>“ТАК чи НІ?”</vt:lpstr>
      <vt:lpstr>Намалюємо мультфільм</vt:lpstr>
      <vt:lpstr>Поясни</vt:lpstr>
      <vt:lpstr>Яке з прислів’їв виражає головну думку казки?</vt:lpstr>
      <vt:lpstr>Поміркуй!</vt:lpstr>
      <vt:lpstr>Слайд 19</vt:lpstr>
      <vt:lpstr>Слайд 20</vt:lpstr>
      <vt:lpstr>Слайд 21</vt:lpstr>
      <vt:lpstr>Слайд 22</vt:lpstr>
      <vt:lpstr>Слайд 23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ОНЕЛІО ХОРХЕ КАРДОСО</dc:title>
  <dc:creator>HOME</dc:creator>
  <cp:lastModifiedBy>HOME</cp:lastModifiedBy>
  <cp:revision>47</cp:revision>
  <dcterms:created xsi:type="dcterms:W3CDTF">2023-12-06T17:21:27Z</dcterms:created>
  <dcterms:modified xsi:type="dcterms:W3CDTF">2023-12-07T08:18:59Z</dcterms:modified>
</cp:coreProperties>
</file>