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21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4" r:id="rId5"/>
    <p:sldId id="261" r:id="rId6"/>
    <p:sldId id="258" r:id="rId7"/>
    <p:sldId id="260" r:id="rId8"/>
    <p:sldId id="277" r:id="rId9"/>
    <p:sldId id="278" r:id="rId10"/>
    <p:sldId id="262" r:id="rId11"/>
    <p:sldId id="279" r:id="rId12"/>
    <p:sldId id="265" r:id="rId13"/>
    <p:sldId id="267" r:id="rId14"/>
    <p:sldId id="268" r:id="rId15"/>
    <p:sldId id="269" r:id="rId16"/>
    <p:sldId id="282" r:id="rId17"/>
    <p:sldId id="283" r:id="rId18"/>
    <p:sldId id="271" r:id="rId19"/>
    <p:sldId id="272" r:id="rId20"/>
    <p:sldId id="275" r:id="rId21"/>
    <p:sldId id="276" r:id="rId22"/>
    <p:sldId id="280" r:id="rId23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6FA97"/>
    <a:srgbClr val="90C43C"/>
    <a:srgbClr val="6600FF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31" name="Rectangle 7"/>
          <p:cNvSpPr>
            <a:spLocks noGrp="1" noChangeArrowheads="1"/>
          </p:cNvSpPr>
          <p:nvPr>
            <p:ph type="ctrTitle"/>
          </p:nvPr>
        </p:nvSpPr>
        <p:spPr>
          <a:xfrm>
            <a:off x="963613" y="3951288"/>
            <a:ext cx="7713662" cy="1081087"/>
          </a:xfrm>
        </p:spPr>
        <p:txBody>
          <a:bodyPr anchor="b"/>
          <a:lstStyle>
            <a:lvl1pPr>
              <a:lnSpc>
                <a:spcPct val="110000"/>
              </a:lnSpc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de-DE"/>
          </a:p>
        </p:txBody>
      </p:sp>
      <p:sp>
        <p:nvSpPr>
          <p:cNvPr id="111632" name="Rectangle 12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960438" y="5075238"/>
            <a:ext cx="7740650" cy="757237"/>
          </a:xfrm>
        </p:spPr>
        <p:txBody>
          <a:bodyPr tIns="45720" bIns="45720"/>
          <a:lstStyle>
            <a:lvl1pPr marL="0" indent="0">
              <a:buFont typeface="Wingdings" charset="2"/>
              <a:buNone/>
              <a:defRPr sz="2400"/>
            </a:lvl1pPr>
          </a:lstStyle>
          <a:p>
            <a:r>
              <a:rPr lang="ru-RU" smtClean="0"/>
              <a:t>Образец подзаголовка</a:t>
            </a:r>
            <a:endParaRPr lang="de-DE"/>
          </a:p>
        </p:txBody>
      </p:sp>
      <p:sp>
        <p:nvSpPr>
          <p:cNvPr id="4" name="Footer Placeholder 3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95275" y="1489075"/>
            <a:ext cx="4186238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33913" y="1489075"/>
            <a:ext cx="4186237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97663" y="271463"/>
            <a:ext cx="2133600" cy="5530850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295275" y="271463"/>
            <a:ext cx="6249988" cy="5530850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5275" y="1489075"/>
            <a:ext cx="8524875" cy="431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zh-CN" smtClean="0"/>
              <a:t>Textmasterformate durch Klicken bearbeiten</a:t>
            </a:r>
          </a:p>
          <a:p>
            <a:pPr lvl="1"/>
            <a:r>
              <a:rPr lang="de-DE" altLang="zh-CN" smtClean="0"/>
              <a:t>Zweite Ebene</a:t>
            </a:r>
          </a:p>
          <a:p>
            <a:pPr lvl="2"/>
            <a:r>
              <a:rPr lang="de-DE" altLang="zh-CN" smtClean="0"/>
              <a:t>Dritte Ebene</a:t>
            </a:r>
          </a:p>
          <a:p>
            <a:pPr lvl="3"/>
            <a:r>
              <a:rPr lang="de-DE" altLang="zh-CN" smtClean="0"/>
              <a:t>Vierte Ebene</a:t>
            </a:r>
          </a:p>
          <a:p>
            <a:pPr lvl="4"/>
            <a:r>
              <a:rPr lang="de-DE" altLang="zh-CN" smtClean="0"/>
              <a:t>Fünfte Ebene</a:t>
            </a:r>
          </a:p>
        </p:txBody>
      </p:sp>
      <p:sp>
        <p:nvSpPr>
          <p:cNvPr id="110595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365875"/>
            <a:ext cx="2895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noProof="1">
                <a:solidFill>
                  <a:schemeClr val="bg1"/>
                </a:solidFill>
                <a:latin typeface="Arial" charset="0"/>
                <a:cs typeface="Arial" charset="0"/>
              </a:defRPr>
            </a:lvl1pPr>
          </a:lstStyle>
          <a:p>
            <a:endParaRPr lang="uk-UA"/>
          </a:p>
        </p:txBody>
      </p:sp>
      <p:sp>
        <p:nvSpPr>
          <p:cNvPr id="110597" name="Rectangle 5"/>
          <p:cNvSpPr>
            <a:spLocks noChangeArrowheads="1"/>
          </p:cNvSpPr>
          <p:nvPr/>
        </p:nvSpPr>
        <p:spPr bwMode="gray">
          <a:xfrm>
            <a:off x="219075" y="6365875"/>
            <a:ext cx="13430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de-DE" altLang="zh-CN" sz="1000">
                <a:ea typeface="宋体" charset="-122"/>
              </a:rPr>
              <a:t>Page </a:t>
            </a:r>
            <a:r>
              <a:rPr lang="de-DE" altLang="zh-CN" sz="1000">
                <a:ea typeface="宋体" charset="-122"/>
                <a:sym typeface="Wingdings" pitchFamily="2" charset="2"/>
              </a:rPr>
              <a:t></a:t>
            </a:r>
            <a:r>
              <a:rPr lang="de-DE" altLang="zh-CN" sz="1000">
                <a:ea typeface="宋体" charset="-122"/>
              </a:rPr>
              <a:t> </a:t>
            </a:r>
            <a:fld id="{D48879D8-844C-473E-86EB-1AB9C1241580}" type="slidenum">
              <a:rPr lang="de-DE" altLang="zh-CN" sz="1000">
                <a:ea typeface="宋体" charset="-122"/>
              </a:rPr>
              <a:pPr eaLnBrk="1" hangingPunct="1"/>
              <a:t>‹#›</a:t>
            </a:fld>
            <a:endParaRPr lang="de-DE" altLang="zh-CN" sz="1000">
              <a:ea typeface="宋体" charset="-122"/>
            </a:endParaRPr>
          </a:p>
        </p:txBody>
      </p:sp>
      <p:sp>
        <p:nvSpPr>
          <p:cNvPr id="1029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311150" y="271463"/>
            <a:ext cx="85201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zh-CN" smtClean="0"/>
              <a:t>Klicken Sie, um das Titelformat zu bearbeiten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180975" indent="-180975" algn="l" rtl="0" eaLnBrk="1" fontAlgn="base" hangingPunct="1">
        <a:spcBef>
          <a:spcPct val="0"/>
        </a:spcBef>
        <a:spcAft>
          <a:spcPct val="4000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444500" indent="-261938" algn="l" rtl="0" eaLnBrk="1" fontAlgn="base" hangingPunct="1">
        <a:spcBef>
          <a:spcPct val="0"/>
        </a:spcBef>
        <a:spcAft>
          <a:spcPct val="40000"/>
        </a:spcAft>
        <a:buChar char="–"/>
        <a:defRPr>
          <a:solidFill>
            <a:schemeClr val="tx1"/>
          </a:solidFill>
          <a:latin typeface="+mn-lt"/>
          <a:cs typeface="+mn-cs"/>
        </a:defRPr>
      </a:lvl2pPr>
      <a:lvl3pPr marL="720725" indent="-274638" algn="l" rtl="0" eaLnBrk="1" fontAlgn="base" hangingPunct="1">
        <a:spcBef>
          <a:spcPct val="0"/>
        </a:spcBef>
        <a:spcAft>
          <a:spcPct val="40000"/>
        </a:spcAft>
        <a:buChar char="•"/>
        <a:defRPr>
          <a:solidFill>
            <a:schemeClr val="tx1"/>
          </a:solidFill>
          <a:latin typeface="+mn-lt"/>
          <a:cs typeface="+mn-cs"/>
        </a:defRPr>
      </a:lvl3pPr>
      <a:lvl4pPr marL="987425" indent="-265113" algn="l" rtl="0" eaLnBrk="1" fontAlgn="base" hangingPunct="1">
        <a:spcBef>
          <a:spcPct val="0"/>
        </a:spcBef>
        <a:spcAft>
          <a:spcPct val="40000"/>
        </a:spcAft>
        <a:buChar char="–"/>
        <a:defRPr>
          <a:solidFill>
            <a:schemeClr val="tx1"/>
          </a:solidFill>
          <a:latin typeface="+mn-lt"/>
          <a:cs typeface="+mn-cs"/>
        </a:defRPr>
      </a:lvl4pPr>
      <a:lvl5pPr marL="1254125" indent="-265113" algn="l" rtl="0" eaLnBrk="1" fontAlgn="base" hangingPunct="1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5pPr>
      <a:lvl6pPr marL="1711325" indent="-265113" algn="l" rtl="0" eaLnBrk="1" fontAlgn="base" hangingPunct="1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eaLnBrk="1" fontAlgn="base" hangingPunct="1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eaLnBrk="1" fontAlgn="base" hangingPunct="1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eaLnBrk="1" fontAlgn="base" hangingPunct="1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HOME\Desktop\&#1055;&#1072;&#1087;&#1077;&#1088;&#1086;&#1074;&#1110;%20&#1082;&#1074;&#1110;&#1090;&#1080;%20&#1054;&#1090;&#1092;&#1088;&#1110;&#1076;%20&#1055;&#1088;&#1086;&#1081;&#1089;&#1083;&#1077;&#1088;.mp4" TargetMode="Externa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sz="4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Отфрід Пройслер</a:t>
            </a:r>
            <a:endParaRPr lang="uk-UA" sz="44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sz="36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“ Мала Баба Яга ”</a:t>
            </a:r>
          </a:p>
        </p:txBody>
      </p:sp>
      <p:pic>
        <p:nvPicPr>
          <p:cNvPr id="1026" name="Picture 2" descr="Краткая биография: Отфрид Пройслер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857224" y="500042"/>
            <a:ext cx="3071802" cy="30718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Picture 2" descr="https://iknigi.net/books_files/online_html/172115/i_01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59" y="404664"/>
            <a:ext cx="4827143" cy="287546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/>
            <a:r>
              <a:rPr lang="uk-UA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Хто автор казки “ Мала Баба Яга ”?</a:t>
            </a:r>
            <a:br>
              <a:rPr lang="uk-UA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uk-UA" sz="3200" dirty="0"/>
          </a:p>
        </p:txBody>
      </p:sp>
      <p:pic>
        <p:nvPicPr>
          <p:cNvPr id="9" name="Picture 4" descr="Пройслер Отфрід - Маленька Баба-Яга | Книжкова Хата - магазин цікавих книг!  м. Коломия, вул. Чорновола, 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903327">
            <a:off x="5651299" y="2477357"/>
            <a:ext cx="2511312" cy="3691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2000232" y="2071678"/>
            <a:ext cx="3929090" cy="2214578"/>
          </a:xfrm>
        </p:spPr>
        <p:txBody>
          <a:bodyPr/>
          <a:lstStyle/>
          <a:p>
            <a:pPr>
              <a:buNone/>
            </a:pPr>
            <a:r>
              <a:rPr lang="uk-UA" sz="2800" b="1" dirty="0" smtClean="0"/>
              <a:t>А) Мійоко Мацутані;</a:t>
            </a:r>
          </a:p>
          <a:p>
            <a:pPr>
              <a:buNone/>
            </a:pPr>
            <a:r>
              <a:rPr lang="uk-UA" sz="2800" b="1" dirty="0" smtClean="0"/>
              <a:t>Б) Оскар Уайльд;</a:t>
            </a:r>
          </a:p>
          <a:p>
            <a:pPr>
              <a:buNone/>
            </a:pPr>
            <a:r>
              <a:rPr lang="uk-UA" sz="2800" b="1" dirty="0" smtClean="0"/>
              <a:t>В) Отфрід Пройслер</a:t>
            </a:r>
            <a:endParaRPr lang="uk-UA" sz="2800" b="1" dirty="0"/>
          </a:p>
        </p:txBody>
      </p:sp>
      <p:pic>
        <p:nvPicPr>
          <p:cNvPr id="2050" name="Picture 2" descr="Маленькая Баба-Яга и другие сказки. Пройслер Отфрид, Стюарт Мэри.  Аудиосказки онлайн. | uskazok.ru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 rot="815580">
            <a:off x="6500989" y="922846"/>
            <a:ext cx="2020438" cy="2065944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054" name="Picture 6" descr="3d вопросительный знак PNG и картинки пнг | рисунок Векторы и PSD |  Бесплатная загрузка на Pngtree"/>
          <p:cNvPicPr>
            <a:picLocks noChangeAspect="1" noChangeArrowheads="1"/>
          </p:cNvPicPr>
          <p:nvPr/>
        </p:nvPicPr>
        <p:blipFill>
          <a:blip r:embed="rId4" cstate="print">
            <a:lum contrast="30000"/>
          </a:blip>
          <a:srcRect/>
          <a:stretch>
            <a:fillRect/>
          </a:stretch>
        </p:blipFill>
        <p:spPr bwMode="auto">
          <a:xfrm>
            <a:off x="0" y="1000108"/>
            <a:ext cx="1500166" cy="1428760"/>
          </a:xfrm>
          <a:prstGeom prst="rect">
            <a:avLst/>
          </a:prstGeom>
          <a:noFill/>
        </p:spPr>
      </p:pic>
      <p:pic>
        <p:nvPicPr>
          <p:cNvPr id="19458" name="Picture 2" descr="https://iknigi.net/books_files/online_html/172115/i_010.png"/>
          <p:cNvPicPr>
            <a:picLocks noChangeAspect="1" noChangeArrowheads="1"/>
          </p:cNvPicPr>
          <p:nvPr/>
        </p:nvPicPr>
        <p:blipFill>
          <a:blip r:embed="rId5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1043608" y="4479776"/>
            <a:ext cx="3600400" cy="1847772"/>
          </a:xfrm>
          <a:prstGeom prst="rect">
            <a:avLst/>
          </a:prstGeom>
          <a:noFill/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444109" flipH="1">
            <a:off x="4903137" y="1928802"/>
            <a:ext cx="2341893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11150" y="271463"/>
            <a:ext cx="8520113" cy="647700"/>
          </a:xfrm>
        </p:spPr>
        <p:txBody>
          <a:bodyPr/>
          <a:lstStyle/>
          <a:p>
            <a:pPr lvl="0" algn="ctr"/>
            <a:r>
              <a:rPr lang="uk-UA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Хто зайвий?</a:t>
            </a:r>
            <a:br>
              <a:rPr lang="uk-UA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uk-UA" sz="3200" dirty="0"/>
          </a:p>
        </p:txBody>
      </p:sp>
      <p:pic>
        <p:nvPicPr>
          <p:cNvPr id="4" name="Picture 2" descr="http://www.playcast.ru/uploads/2015/03/05/12465814.png"/>
          <p:cNvPicPr>
            <a:picLocks noChangeAspect="1" noChangeArrowheads="1"/>
          </p:cNvPicPr>
          <p:nvPr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1338"/>
          <a:stretch>
            <a:fillRect/>
          </a:stretch>
        </p:blipFill>
        <p:spPr bwMode="auto">
          <a:xfrm rot="355640" flipH="1">
            <a:off x="6736191" y="3095057"/>
            <a:ext cx="2053875" cy="2972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3d вопросительный знак PNG и картинки пнг | рисунок Векторы и PSD |  Бесплатная загрузка на Pngtree"/>
          <p:cNvPicPr>
            <a:picLocks noChangeAspect="1" noChangeArrowheads="1"/>
          </p:cNvPicPr>
          <p:nvPr/>
        </p:nvPicPr>
        <p:blipFill>
          <a:blip r:embed="rId4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1500166" cy="14287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Горыныч - 74 фото"/>
          <p:cNvPicPr/>
          <p:nvPr/>
        </p:nvPicPr>
        <p:blipFill>
          <a:blip r:embed="rId5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642910" y="857232"/>
            <a:ext cx="4500594" cy="5643602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8" descr="http://www.playcast.ru/uploads/2014/06/30/909117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Маленькая Баба-Яга её избушка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8369"/>
          <a:stretch/>
        </p:blipFill>
        <p:spPr bwMode="auto">
          <a:xfrm>
            <a:off x="2000232" y="1500174"/>
            <a:ext cx="5427892" cy="4609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 bwMode="gray">
          <a:xfrm>
            <a:off x="463550" y="423863"/>
            <a:ext cx="85201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Хто жив у чаклунській хатці ? </a:t>
            </a:r>
          </a:p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Опиши її</a:t>
            </a:r>
            <a:br>
              <a:rPr kumimoji="0" lang="uk-UA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uk-UA" sz="32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Picture 6" descr="3d вопросительный знак PNG и картинки пнг | рисунок Векторы и PSD |  Бесплатная загрузка на Pngtree"/>
          <p:cNvPicPr>
            <a:picLocks noChangeAspect="1" noChangeArrowheads="1"/>
          </p:cNvPicPr>
          <p:nvPr/>
        </p:nvPicPr>
        <p:blipFill>
          <a:blip r:embed="rId4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1350124" cy="12858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8" descr="http://www.playcast.ru/uploads/2014/06/30/909117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293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Маленькая Баба-Яга её избушка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8369"/>
          <a:stretch/>
        </p:blipFill>
        <p:spPr bwMode="auto">
          <a:xfrm>
            <a:off x="0" y="857232"/>
            <a:ext cx="4038252" cy="3429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http://ic.pics.livejournal.com/lena_sama7/27319251/93369/93369_original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1358" y="958632"/>
            <a:ext cx="4115418" cy="5736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playcast.ru/uploads/2015/03/05/1246581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623720" y="4000504"/>
            <a:ext cx="2520280" cy="3233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 bwMode="gray">
          <a:xfrm>
            <a:off x="311150" y="214290"/>
            <a:ext cx="8520113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Опиши Малу Бабу Ягу</a:t>
            </a:r>
            <a:endParaRPr kumimoji="0" lang="uk-UA" sz="3200" b="1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150" y="214290"/>
            <a:ext cx="8520113" cy="571504"/>
          </a:xfrm>
        </p:spPr>
        <p:txBody>
          <a:bodyPr/>
          <a:lstStyle/>
          <a:p>
            <a:pPr algn="ctr"/>
            <a:r>
              <a:rPr lang="uk-UA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Пригадай фрагмент казки!</a:t>
            </a:r>
            <a:endParaRPr lang="uk-UA" sz="32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Маленькая Баба-Яга слушать (аудиокнига Отфрид Пройслера)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214546" y="1285860"/>
            <a:ext cx="5072098" cy="4929222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OME\Desktop\i_004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928662" y="2137815"/>
            <a:ext cx="4143404" cy="4720185"/>
          </a:xfrm>
          <a:prstGeom prst="rect">
            <a:avLst/>
          </a:prstGeom>
          <a:noFill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Пригадай!</a:t>
            </a:r>
            <a:endParaRPr lang="uk-UA" sz="3200" dirty="0"/>
          </a:p>
        </p:txBody>
      </p:sp>
      <p:pic>
        <p:nvPicPr>
          <p:cNvPr id="6" name="Picture 2" descr="http://detidom.ucoz.ru/dozhd_iz_oblaka.gif"/>
          <p:cNvPicPr>
            <a:picLocks noChangeAspect="1" noChangeArrowheads="1" noCrop="1"/>
          </p:cNvPicPr>
          <p:nvPr/>
        </p:nvPicPr>
        <p:blipFill>
          <a:blip r:embed="rId3" cstate="print">
            <a:lum bright="-10000"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3504" y="500042"/>
            <a:ext cx="4000496" cy="3774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referatdb.ru/pars_docs/refs/174/173557/173557_html_m66647d4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282" y="928670"/>
            <a:ext cx="2123729" cy="1431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Пригадай!</a:t>
            </a:r>
            <a:endParaRPr lang="uk-UA" sz="3200" dirty="0"/>
          </a:p>
        </p:txBody>
      </p:sp>
      <p:pic>
        <p:nvPicPr>
          <p:cNvPr id="16386" name="Picture 2" descr="C:\Users\HOME\Desktop\Otfrid_Projsler__Malenkaya_BabaYaga_i_drugie_skazki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071670" y="1142984"/>
            <a:ext cx="4938634" cy="5214974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knigi.net/books_files/online_html/172115/i_006.pn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267744" y="1052736"/>
            <a:ext cx="4536504" cy="5632076"/>
          </a:xfrm>
          <a:prstGeom prst="rect">
            <a:avLst/>
          </a:prstGeom>
          <a:noFill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11150" y="271463"/>
            <a:ext cx="8520113" cy="647700"/>
          </a:xfrm>
        </p:spPr>
        <p:txBody>
          <a:bodyPr/>
          <a:lstStyle/>
          <a:p>
            <a:pPr algn="ctr"/>
            <a:r>
              <a:rPr lang="uk-UA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Пригадай!</a:t>
            </a:r>
            <a:endParaRPr lang="uk-UA" sz="3200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11150" y="271463"/>
            <a:ext cx="8520113" cy="647700"/>
          </a:xfrm>
        </p:spPr>
        <p:txBody>
          <a:bodyPr/>
          <a:lstStyle/>
          <a:p>
            <a:pPr algn="ctr"/>
            <a:r>
              <a:rPr lang="uk-UA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Пригадай!</a:t>
            </a:r>
            <a:endParaRPr lang="uk-UA" sz="3200" dirty="0"/>
          </a:p>
        </p:txBody>
      </p:sp>
      <p:pic>
        <p:nvPicPr>
          <p:cNvPr id="12290" name="Picture 2" descr="https://iknigi.net/books_files/online_html/172115/i_007.pn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1240047" y="1340768"/>
            <a:ext cx="6767547" cy="4752528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iknigi.net/books_files/online_html/172115/i_009.pn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555776" y="980728"/>
            <a:ext cx="4536504" cy="5608618"/>
          </a:xfrm>
          <a:prstGeom prst="rect">
            <a:avLst/>
          </a:prstGeom>
          <a:noFill/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11150" y="271463"/>
            <a:ext cx="8520113" cy="647700"/>
          </a:xfrm>
        </p:spPr>
        <p:txBody>
          <a:bodyPr/>
          <a:lstStyle/>
          <a:p>
            <a:pPr algn="ctr"/>
            <a:r>
              <a:rPr lang="uk-UA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Пригадай!</a:t>
            </a:r>
            <a:endParaRPr lang="uk-UA" sz="3200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2" descr="http://img0.liveinternet.ru/images/foto/b/3/640/3058640/f_17083927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5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500562" y="142852"/>
            <a:ext cx="450059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/>
              <a:t>Скільки років було Малій Бабі Язі?</a:t>
            </a:r>
            <a:endParaRPr lang="uk-UA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357290" y="1571612"/>
            <a:ext cx="564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/>
              <a:t>Як називається місце, куди злітаються відьми на свято?</a:t>
            </a:r>
            <a:endParaRPr lang="uk-UA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71472" y="3214686"/>
            <a:ext cx="450059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/>
              <a:t>Що робила Мала Баба Яга на Блоксберзі?</a:t>
            </a:r>
            <a:endParaRPr lang="uk-UA" sz="2800" b="1" dirty="0"/>
          </a:p>
        </p:txBody>
      </p:sp>
      <p:pic>
        <p:nvPicPr>
          <p:cNvPr id="18434" name="Picture 2" descr="Вороном | Фото большого размера и векторный клипарт | CLIPARTO / 3"/>
          <p:cNvPicPr>
            <a:picLocks noChangeAspect="1" noChangeArrowheads="1"/>
          </p:cNvPicPr>
          <p:nvPr/>
        </p:nvPicPr>
        <p:blipFill>
          <a:blip r:embed="rId3" cstate="print"/>
          <a:srcRect l="11952" t="14925" r="13346" b="10447"/>
          <a:stretch>
            <a:fillRect/>
          </a:stretch>
        </p:blipFill>
        <p:spPr bwMode="auto">
          <a:xfrm rot="345520">
            <a:off x="2314419" y="5192742"/>
            <a:ext cx="1158589" cy="9268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6" descr="3d вопросительный знак PNG и картинки пнг | рисунок Векторы и PSD |  Бесплатная загрузка на Pngtree"/>
          <p:cNvPicPr>
            <a:picLocks noChangeAspect="1" noChangeArrowheads="1"/>
          </p:cNvPicPr>
          <p:nvPr/>
        </p:nvPicPr>
        <p:blipFill>
          <a:blip r:embed="rId4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1350124" cy="12858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2" descr="http://img0.liveinternet.ru/images/foto/b/3/640/3058640/f_17083927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5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000496" y="285728"/>
            <a:ext cx="450059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/>
              <a:t>Чому не дозволяли Малій Бабі Язі летіти на Блоксберг?</a:t>
            </a:r>
            <a:endParaRPr lang="uk-UA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1857364"/>
            <a:ext cx="450059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/>
              <a:t>Як Найстарша покарала Малу Бабу Ягу?</a:t>
            </a:r>
            <a:endParaRPr lang="uk-UA" sz="28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00100" y="3357562"/>
            <a:ext cx="450059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/>
              <a:t>Що пообіцяла Найстаршій </a:t>
            </a:r>
          </a:p>
          <a:p>
            <a:pPr algn="ctr"/>
            <a:r>
              <a:rPr lang="uk-UA" sz="2800" b="1" dirty="0" smtClean="0"/>
              <a:t>Мала Баба Яга?</a:t>
            </a:r>
            <a:endParaRPr lang="uk-UA" sz="2800" b="1" dirty="0"/>
          </a:p>
        </p:txBody>
      </p:sp>
      <p:pic>
        <p:nvPicPr>
          <p:cNvPr id="9" name="Picture 2" descr="Вороном | Фото большого размера и векторный клипарт | CLIPARTO / 3"/>
          <p:cNvPicPr>
            <a:picLocks noChangeAspect="1" noChangeArrowheads="1"/>
          </p:cNvPicPr>
          <p:nvPr/>
        </p:nvPicPr>
        <p:blipFill>
          <a:blip r:embed="rId3" cstate="print"/>
          <a:srcRect l="11952" t="14925" r="13346" b="10447"/>
          <a:stretch>
            <a:fillRect/>
          </a:stretch>
        </p:blipFill>
        <p:spPr bwMode="auto">
          <a:xfrm rot="345520">
            <a:off x="2314419" y="5192742"/>
            <a:ext cx="1158589" cy="9268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6" descr="3d вопросительный знак PNG и картинки пнг | рисунок Векторы и PSD |  Бесплатная загрузка на Pngtree"/>
          <p:cNvPicPr>
            <a:picLocks noChangeAspect="1" noChangeArrowheads="1"/>
          </p:cNvPicPr>
          <p:nvPr/>
        </p:nvPicPr>
        <p:blipFill>
          <a:blip r:embed="rId4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1350124" cy="12858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3200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“ Добрі справи Баби Яги ”</a:t>
            </a:r>
            <a:r>
              <a:rPr lang="uk-UA" sz="2800" dirty="0" smtClean="0">
                <a:solidFill>
                  <a:srgbClr val="6600FF"/>
                </a:solidFill>
              </a:rPr>
              <a:t/>
            </a:r>
            <a:br>
              <a:rPr lang="uk-UA" sz="2800" dirty="0" smtClean="0">
                <a:solidFill>
                  <a:srgbClr val="6600FF"/>
                </a:solidFill>
              </a:rPr>
            </a:br>
            <a:endParaRPr lang="uk-UA" dirty="0"/>
          </a:p>
        </p:txBody>
      </p:sp>
      <p:pic>
        <p:nvPicPr>
          <p:cNvPr id="4" name="Паперові квіти Отфрід Пройслер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428728" y="1071546"/>
            <a:ext cx="7429552" cy="5572164"/>
          </a:xfrm>
          <a:prstGeom prst="rect">
            <a:avLst/>
          </a:prstGeom>
        </p:spPr>
      </p:pic>
      <p:pic>
        <p:nvPicPr>
          <p:cNvPr id="6" name="Picture 2" descr="https://iknigi.net/books_files/online_html/172115/i_012.png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1979712" cy="13330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39952" y="1052736"/>
            <a:ext cx="4896544" cy="5400600"/>
          </a:xfrm>
        </p:spPr>
        <p:txBody>
          <a:bodyPr/>
          <a:lstStyle/>
          <a:p>
            <a:pPr marL="342900" lvl="0" indent="-3429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1. Що захотілося зробити Малій Бабі Язі у неділю?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А) полетіти до міста;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Б) попрацювати на городі</a:t>
            </a:r>
          </a:p>
          <a:p>
            <a:pPr marL="342900" lvl="0" indent="-3429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2. З ким полетіла на базар Мала Баба Яга?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А) з вороном Абраксасом;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Б) з тіткою Трам-Бам-Бах</a:t>
            </a:r>
          </a:p>
          <a:p>
            <a:pPr marL="342900" lvl="0" indent="-3429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3. Де сховала Мала Баба Яга мітлу?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А) в саду;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Б) в житі</a:t>
            </a:r>
          </a:p>
          <a:p>
            <a:pPr lvl="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Який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настрій панував на базарі серед людей?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А) базар вирував, люди метушилися;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Б) всі були похмурі і невеселі</a:t>
            </a:r>
          </a:p>
          <a:p>
            <a:pPr lvl="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5. Кого найдужче було чути на базарі?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А) Якоба Дешевого;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Б) Якоба Дорогого</a:t>
            </a:r>
          </a:p>
          <a:p>
            <a:pPr lvl="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6. Що купила Мала Баба Яга у Якоба Дешевого?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А) квашеної капусти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Б) запальничку</a:t>
            </a:r>
          </a:p>
          <a:p>
            <a:pPr>
              <a:buNone/>
            </a:pPr>
            <a:endParaRPr lang="uk-UA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11150" y="271463"/>
            <a:ext cx="8520113" cy="647700"/>
          </a:xfrm>
        </p:spPr>
        <p:txBody>
          <a:bodyPr/>
          <a:lstStyle/>
          <a:p>
            <a:pPr algn="ctr"/>
            <a:r>
              <a:rPr lang="uk-UA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ТЕСТ</a:t>
            </a:r>
            <a:endParaRPr lang="uk-UA" sz="32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https://iknigi.net/books_files/online_html/172115/i_01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484784"/>
            <a:ext cx="3744416" cy="2518533"/>
          </a:xfrm>
          <a:prstGeom prst="rect">
            <a:avLst/>
          </a:prstGeom>
          <a:noFill/>
        </p:spPr>
      </p:pic>
      <p:pic>
        <p:nvPicPr>
          <p:cNvPr id="7" name="Picture 2" descr="https://iknigi.net/books_files/online_html/172115/i_010.pn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611560" y="4653136"/>
            <a:ext cx="3096344" cy="1589084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39952" y="1052736"/>
            <a:ext cx="4896544" cy="5400600"/>
          </a:xfrm>
        </p:spPr>
        <p:txBody>
          <a:bodyPr/>
          <a:lstStyle/>
          <a:p>
            <a:pPr lvl="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7. Хто стояв у найдальшому куточку базару?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А) жінка рибалки;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Б) бліда дівчинка</a:t>
            </a:r>
          </a:p>
          <a:p>
            <a:pPr lvl="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8. Чим торгувала дівчинка?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А) паперовими квітами;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Б) живими квітами</a:t>
            </a:r>
          </a:p>
          <a:p>
            <a:pPr lvl="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9. Чому дівчинка торгувала?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А) щоб було за що купити хліба;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Б) щоб купити собі ляльку</a:t>
            </a:r>
          </a:p>
          <a:p>
            <a:pPr lvl="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10. Скільки дітей було у сім’ї дівчинки?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А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) вона одна;</a:t>
            </a:r>
            <a:endParaRPr lang="uk-UA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Б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) семеро братиків і сестричок</a:t>
            </a:r>
            <a:endParaRPr lang="uk-UA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11. Що змусило людей купувати квіти?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А) дешева ціна;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Б) приємний запах</a:t>
            </a:r>
          </a:p>
          <a:p>
            <a:pPr lvl="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12. Чому дивувалися люди?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А) квітів у кошику не меншало;</a:t>
            </a:r>
          </a:p>
          <a:p>
            <a:pPr>
              <a:buNone/>
            </a:pP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	Б) квіти зів’яли</a:t>
            </a:r>
          </a:p>
          <a:p>
            <a:pPr marL="342900" lvl="0" indent="-342900">
              <a:buNone/>
            </a:pPr>
            <a:endParaRPr lang="uk-UA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11150" y="271463"/>
            <a:ext cx="8520113" cy="647700"/>
          </a:xfrm>
        </p:spPr>
        <p:txBody>
          <a:bodyPr/>
          <a:lstStyle/>
          <a:p>
            <a:pPr algn="ctr"/>
            <a:r>
              <a:rPr lang="uk-UA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ТЕСТ</a:t>
            </a:r>
            <a:endParaRPr lang="uk-UA" sz="32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https://iknigi.net/books_files/online_html/172115/i_01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484784"/>
            <a:ext cx="3744416" cy="2518533"/>
          </a:xfrm>
          <a:prstGeom prst="rect">
            <a:avLst/>
          </a:prstGeom>
          <a:noFill/>
        </p:spPr>
      </p:pic>
      <p:pic>
        <p:nvPicPr>
          <p:cNvPr id="7" name="Picture 2" descr="https://iknigi.net/books_files/online_html/172115/i_010.pn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611560" y="4653136"/>
            <a:ext cx="3096344" cy="1589084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4048" y="1556792"/>
            <a:ext cx="2232248" cy="4896544"/>
          </a:xfrm>
        </p:spPr>
        <p:txBody>
          <a:bodyPr/>
          <a:lstStyle/>
          <a:p>
            <a:pPr marL="342900" lvl="0" indent="-342900" algn="ctr">
              <a:buNone/>
            </a:pPr>
            <a:r>
              <a:rPr lang="uk-UA" sz="18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  А</a:t>
            </a:r>
          </a:p>
          <a:p>
            <a:pPr marL="342900" lvl="0" indent="-342900" algn="ctr">
              <a:buNone/>
            </a:pPr>
            <a:r>
              <a:rPr lang="uk-UA" sz="18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 А</a:t>
            </a:r>
          </a:p>
          <a:p>
            <a:pPr marL="342900" lvl="0" indent="-342900" algn="ctr">
              <a:buNone/>
            </a:pPr>
            <a:r>
              <a:rPr lang="uk-UA" sz="18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3. Б</a:t>
            </a:r>
          </a:p>
          <a:p>
            <a:pPr marL="342900" lvl="0" indent="-342900" algn="ctr">
              <a:buNone/>
            </a:pPr>
            <a:r>
              <a:rPr lang="uk-UA" sz="18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4. А</a:t>
            </a:r>
          </a:p>
          <a:p>
            <a:pPr marL="342900" lvl="0" indent="-342900" algn="ctr">
              <a:buNone/>
            </a:pPr>
            <a:r>
              <a:rPr lang="uk-UA" sz="18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5. А</a:t>
            </a:r>
          </a:p>
          <a:p>
            <a:pPr marL="342900" lvl="0" indent="-342900" algn="ctr">
              <a:buNone/>
            </a:pPr>
            <a:r>
              <a:rPr lang="uk-UA" sz="18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6. Б</a:t>
            </a:r>
          </a:p>
          <a:p>
            <a:pPr marL="342900" lvl="0" indent="-342900" algn="ctr">
              <a:buNone/>
            </a:pPr>
            <a:r>
              <a:rPr lang="uk-UA" sz="18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7. Б</a:t>
            </a:r>
          </a:p>
          <a:p>
            <a:pPr marL="342900" lvl="0" indent="-342900" algn="ctr">
              <a:buNone/>
            </a:pPr>
            <a:r>
              <a:rPr lang="uk-UA" sz="18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8. А</a:t>
            </a:r>
          </a:p>
          <a:p>
            <a:pPr marL="342900" lvl="0" indent="-342900" algn="ctr">
              <a:buNone/>
            </a:pPr>
            <a:r>
              <a:rPr lang="uk-UA" sz="18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9. А</a:t>
            </a:r>
          </a:p>
          <a:p>
            <a:pPr marL="342900" lvl="0" indent="-342900" algn="ctr">
              <a:buNone/>
            </a:pPr>
            <a:r>
              <a:rPr lang="uk-UA" sz="18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10. Б</a:t>
            </a:r>
          </a:p>
          <a:p>
            <a:pPr marL="342900" lvl="0" indent="-342900" algn="ctr">
              <a:buNone/>
            </a:pPr>
            <a:r>
              <a:rPr lang="uk-UA" sz="18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11. Б</a:t>
            </a:r>
          </a:p>
          <a:p>
            <a:pPr marL="342900" lvl="0" indent="-342900" algn="ctr">
              <a:buNone/>
            </a:pPr>
            <a:r>
              <a:rPr lang="uk-UA" sz="18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12.  А</a:t>
            </a:r>
            <a:endParaRPr lang="uk-UA" sz="1800" b="1" dirty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11150" y="271463"/>
            <a:ext cx="8520113" cy="647700"/>
          </a:xfrm>
        </p:spPr>
        <p:txBody>
          <a:bodyPr/>
          <a:lstStyle/>
          <a:p>
            <a:pPr algn="ctr"/>
            <a:r>
              <a:rPr lang="uk-UA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ПЕРЕВІР СЕБЕ</a:t>
            </a:r>
            <a:endParaRPr lang="uk-UA" sz="32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https://iknigi.net/books_files/online_html/172115/i_01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484784"/>
            <a:ext cx="3744416" cy="2518533"/>
          </a:xfrm>
          <a:prstGeom prst="rect">
            <a:avLst/>
          </a:prstGeom>
          <a:noFill/>
        </p:spPr>
      </p:pic>
      <p:pic>
        <p:nvPicPr>
          <p:cNvPr id="7" name="Picture 2" descr="https://iknigi.net/books_files/online_html/172115/i_010.pn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611560" y="4653136"/>
            <a:ext cx="3096344" cy="1589084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Який за жанром твір “ Мала Баба Яга ”?</a:t>
            </a:r>
            <a:endParaRPr lang="uk-UA" sz="32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вал 3"/>
          <p:cNvSpPr/>
          <p:nvPr/>
        </p:nvSpPr>
        <p:spPr bwMode="auto">
          <a:xfrm>
            <a:off x="2500298" y="2000240"/>
            <a:ext cx="2571768" cy="914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народна казка</a:t>
            </a:r>
          </a:p>
        </p:txBody>
      </p:sp>
      <p:sp>
        <p:nvSpPr>
          <p:cNvPr id="6" name="Овал 5"/>
          <p:cNvSpPr/>
          <p:nvPr/>
        </p:nvSpPr>
        <p:spPr bwMode="auto">
          <a:xfrm>
            <a:off x="5000628" y="2928934"/>
            <a:ext cx="3286148" cy="990608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літературна казка</a:t>
            </a:r>
          </a:p>
        </p:txBody>
      </p:sp>
      <p:sp>
        <p:nvSpPr>
          <p:cNvPr id="7" name="Овал 6"/>
          <p:cNvSpPr/>
          <p:nvPr/>
        </p:nvSpPr>
        <p:spPr bwMode="auto">
          <a:xfrm>
            <a:off x="4286248" y="4929198"/>
            <a:ext cx="3071834" cy="99060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повість-казка</a:t>
            </a:r>
          </a:p>
        </p:txBody>
      </p:sp>
      <p:sp>
        <p:nvSpPr>
          <p:cNvPr id="8" name="Овал 7"/>
          <p:cNvSpPr/>
          <p:nvPr/>
        </p:nvSpPr>
        <p:spPr bwMode="auto">
          <a:xfrm>
            <a:off x="1214414" y="4000504"/>
            <a:ext cx="2571768" cy="914400"/>
          </a:xfrm>
          <a:prstGeom prst="ellipse">
            <a:avLst/>
          </a:prstGeom>
          <a:solidFill>
            <a:schemeClr val="bg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повість</a:t>
            </a:r>
          </a:p>
        </p:txBody>
      </p:sp>
      <p:pic>
        <p:nvPicPr>
          <p:cNvPr id="25602" name="Picture 2" descr="3d смутило озадаченный человека и символы вопросительных знаков Иллюстрация  штока - иллюстрации насчитывающей находка, помощь: 1463165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071546"/>
            <a:ext cx="2058971" cy="22468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Овал 8"/>
          <p:cNvSpPr/>
          <p:nvPr/>
        </p:nvSpPr>
        <p:spPr bwMode="auto">
          <a:xfrm>
            <a:off x="6156176" y="1268760"/>
            <a:ext cx="2592288" cy="864096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вірш</a:t>
            </a: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11150" y="271463"/>
            <a:ext cx="8520113" cy="647700"/>
          </a:xfrm>
        </p:spPr>
        <p:txBody>
          <a:bodyPr/>
          <a:lstStyle/>
          <a:p>
            <a:pPr algn="ctr"/>
            <a:r>
              <a:rPr lang="uk-UA" sz="2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Яке прислів’я відповідає головній думці казки?</a:t>
            </a:r>
            <a:endParaRPr lang="uk-UA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 bwMode="auto">
          <a:xfrm>
            <a:off x="395536" y="1196752"/>
            <a:ext cx="3888432" cy="914400"/>
          </a:xfrm>
          <a:prstGeom prst="roundRect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/>
              <a:t>Добро довго пам’ятається</a:t>
            </a: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 bwMode="auto">
          <a:xfrm>
            <a:off x="1763688" y="2420888"/>
            <a:ext cx="4248472" cy="914400"/>
          </a:xfrm>
          <a:prstGeom prst="roundRect">
            <a:avLst/>
          </a:prstGeom>
          <a:solidFill>
            <a:srgbClr val="90C43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/>
              <a:t>Слово чемне кожному приємне</a:t>
            </a: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 bwMode="auto">
          <a:xfrm>
            <a:off x="4860032" y="5013176"/>
            <a:ext cx="3788494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/>
              <a:t>Без роботи день роком стає</a:t>
            </a: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9" name="Picture 2" descr="3d смутило озадаченный человека и символы вопросительных знаков Иллюстрация  штока - иллюстрации насчитывающей находка, помощь: 1463165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85029" y="1052736"/>
            <a:ext cx="2058971" cy="22468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Скругленный прямоугольник 6"/>
          <p:cNvSpPr/>
          <p:nvPr/>
        </p:nvSpPr>
        <p:spPr bwMode="auto">
          <a:xfrm>
            <a:off x="3203848" y="3717032"/>
            <a:ext cx="3788494" cy="914400"/>
          </a:xfrm>
          <a:prstGeom prst="roundRect">
            <a:avLst/>
          </a:prstGeom>
          <a:solidFill>
            <a:srgbClr val="06FA97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/>
              <a:t>Від добра ніхто не тікає</a:t>
            </a: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Як зробити паперову квітку для мами"/>
          <p:cNvPicPr>
            <a:picLocks noChangeAspect="1" noChangeArrowheads="1"/>
          </p:cNvPicPr>
          <p:nvPr/>
        </p:nvPicPr>
        <p:blipFill>
          <a:blip r:embed="rId2" cstate="print">
            <a:lum bright="10000" contrast="10000"/>
          </a:blip>
          <a:srcRect l="29000" t="9342" r="29000" b="2579"/>
          <a:stretch>
            <a:fillRect/>
          </a:stretch>
        </p:blipFill>
        <p:spPr bwMode="auto">
          <a:xfrm>
            <a:off x="3857620" y="4582214"/>
            <a:ext cx="1357322" cy="2132934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3" y="1489075"/>
            <a:ext cx="5544615" cy="1003821"/>
          </a:xfrm>
        </p:spPr>
        <p:txBody>
          <a:bodyPr/>
          <a:lstStyle/>
          <a:p>
            <a:pPr algn="ctr">
              <a:buNone/>
            </a:pPr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Які ще пригоди могли б трапитися</a:t>
            </a:r>
          </a:p>
          <a:p>
            <a:pPr algn="ctr">
              <a:buNone/>
            </a:pPr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 Малою Бабою Ягою?</a:t>
            </a:r>
            <a:endParaRPr lang="uk-UA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Пофантазуй!</a:t>
            </a:r>
            <a:endParaRPr lang="uk-UA" sz="32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12" descr="http://ic.pics.livejournal.com/lena_sama7/27319251/93369/93369_origina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lum bright="-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6314" y="1015251"/>
            <a:ext cx="4000528" cy="5576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playcast.ru/uploads/2015/03/05/1246581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643042" y="3000372"/>
            <a:ext cx="2520280" cy="3376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Як зробити паперову квітку для мами"/>
          <p:cNvPicPr>
            <a:picLocks noChangeAspect="1" noChangeArrowheads="1"/>
          </p:cNvPicPr>
          <p:nvPr/>
        </p:nvPicPr>
        <p:blipFill>
          <a:blip r:embed="rId2" cstate="print">
            <a:lum bright="10000" contrast="10000"/>
          </a:blip>
          <a:srcRect l="29000" t="9342" r="29000" b="2579"/>
          <a:stretch>
            <a:fillRect/>
          </a:stretch>
        </p:blipFill>
        <p:spPr bwMode="auto">
          <a:xfrm>
            <a:off x="500034" y="4357694"/>
            <a:ext cx="1227435" cy="1928826"/>
          </a:xfrm>
          <a:prstGeom prst="rect">
            <a:avLst/>
          </a:prstGeom>
          <a:noFill/>
        </p:spPr>
      </p:pic>
      <p:pic>
        <p:nvPicPr>
          <p:cNvPr id="8" name="Picture 2" descr="Як зробити паперову квітку для мами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l="29000" t="9342" r="29000" b="51922"/>
          <a:stretch>
            <a:fillRect/>
          </a:stretch>
        </p:blipFill>
        <p:spPr bwMode="auto">
          <a:xfrm>
            <a:off x="7000892" y="4572008"/>
            <a:ext cx="928694" cy="9286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Як зробити паперову квітку для мами"/>
          <p:cNvPicPr>
            <a:picLocks noChangeAspect="1" noChangeArrowheads="1"/>
          </p:cNvPicPr>
          <p:nvPr/>
        </p:nvPicPr>
        <p:blipFill>
          <a:blip r:embed="rId2" cstate="print">
            <a:lum bright="10000" contrast="10000"/>
          </a:blip>
          <a:srcRect l="29000" t="9342" r="29000" b="2579"/>
          <a:stretch>
            <a:fillRect/>
          </a:stretch>
        </p:blipFill>
        <p:spPr bwMode="auto">
          <a:xfrm>
            <a:off x="8143883" y="5286388"/>
            <a:ext cx="1000117" cy="1571612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1268760"/>
            <a:ext cx="4320480" cy="4173513"/>
          </a:xfrm>
        </p:spPr>
        <p:txBody>
          <a:bodyPr/>
          <a:lstStyle/>
          <a:p>
            <a:pPr>
              <a:buNone/>
            </a:pPr>
            <a:r>
              <a:rPr lang="uk-UA" b="1" i="1" dirty="0" smtClean="0">
                <a:solidFill>
                  <a:srgbClr val="0000FF"/>
                </a:solidFill>
              </a:rPr>
              <a:t>Я вірю в силу доброти.</a:t>
            </a:r>
          </a:p>
          <a:p>
            <a:pPr>
              <a:buNone/>
            </a:pPr>
            <a:r>
              <a:rPr lang="uk-UA" b="1" i="1" dirty="0" smtClean="0">
                <a:solidFill>
                  <a:srgbClr val="0000FF"/>
                </a:solidFill>
              </a:rPr>
              <a:t>Добро завжди сильніше злого,</a:t>
            </a:r>
          </a:p>
          <a:p>
            <a:pPr>
              <a:buNone/>
            </a:pPr>
            <a:r>
              <a:rPr lang="uk-UA" b="1" i="1" dirty="0" smtClean="0">
                <a:solidFill>
                  <a:srgbClr val="0000FF"/>
                </a:solidFill>
              </a:rPr>
              <a:t>Дає наснагу, щоб цвісти</a:t>
            </a:r>
          </a:p>
          <a:p>
            <a:pPr>
              <a:buNone/>
            </a:pPr>
            <a:r>
              <a:rPr lang="uk-UA" b="1" i="1" dirty="0" smtClean="0">
                <a:solidFill>
                  <a:srgbClr val="0000FF"/>
                </a:solidFill>
              </a:rPr>
              <a:t>І світлу обирать дорогу.</a:t>
            </a:r>
          </a:p>
          <a:p>
            <a:pPr>
              <a:buNone/>
            </a:pPr>
            <a:r>
              <a:rPr lang="uk-UA" b="1" i="1" dirty="0" smtClean="0">
                <a:solidFill>
                  <a:srgbClr val="0000FF"/>
                </a:solidFill>
              </a:rPr>
              <a:t>Я вірю в силу доброти,</a:t>
            </a:r>
          </a:p>
          <a:p>
            <a:pPr>
              <a:buNone/>
            </a:pPr>
            <a:r>
              <a:rPr lang="uk-UA" b="1" i="1" dirty="0" smtClean="0">
                <a:solidFill>
                  <a:srgbClr val="0000FF"/>
                </a:solidFill>
              </a:rPr>
              <a:t>Що має долю роботящу.</a:t>
            </a:r>
          </a:p>
          <a:p>
            <a:pPr>
              <a:buNone/>
            </a:pPr>
            <a:r>
              <a:rPr lang="uk-UA" b="1" i="1" dirty="0" smtClean="0">
                <a:solidFill>
                  <a:srgbClr val="0000FF"/>
                </a:solidFill>
              </a:rPr>
              <a:t>Що хоче, щоб і я, і </a:t>
            </a:r>
            <a:r>
              <a:rPr lang="uk-UA" b="1" i="1" dirty="0" smtClean="0">
                <a:solidFill>
                  <a:srgbClr val="0000FF"/>
                </a:solidFill>
              </a:rPr>
              <a:t>ти</a:t>
            </a:r>
            <a:r>
              <a:rPr lang="uk-UA" b="1" i="1" dirty="0" smtClean="0">
                <a:solidFill>
                  <a:srgbClr val="0000FF"/>
                </a:solidFill>
              </a:rPr>
              <a:t>,</a:t>
            </a:r>
          </a:p>
          <a:p>
            <a:pPr>
              <a:buNone/>
            </a:pPr>
            <a:r>
              <a:rPr lang="uk-UA" b="1" i="1" dirty="0" smtClean="0">
                <a:solidFill>
                  <a:srgbClr val="0000FF"/>
                </a:solidFill>
              </a:rPr>
              <a:t>І все у світі було кращим.</a:t>
            </a:r>
          </a:p>
          <a:p>
            <a:pPr>
              <a:buNone/>
            </a:pPr>
            <a:r>
              <a:rPr lang="uk-UA" b="1" i="1" dirty="0" smtClean="0">
                <a:solidFill>
                  <a:srgbClr val="0000FF"/>
                </a:solidFill>
              </a:rPr>
              <a:t>		В. Крищенко</a:t>
            </a:r>
            <a:endParaRPr lang="uk-UA" b="1" i="1" dirty="0">
              <a:solidFill>
                <a:srgbClr val="0000FF"/>
              </a:solidFill>
            </a:endParaRPr>
          </a:p>
        </p:txBody>
      </p:sp>
      <p:pic>
        <p:nvPicPr>
          <p:cNvPr id="3074" name="Picture 2" descr="https://iknigi.net/books_files/online_html/172115/i_00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1232" y="1052736"/>
            <a:ext cx="6912768" cy="5327911"/>
          </a:xfrm>
          <a:prstGeom prst="rect">
            <a:avLst/>
          </a:prstGeom>
          <a:noFill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11150" y="271463"/>
            <a:ext cx="8520113" cy="647700"/>
          </a:xfrm>
        </p:spPr>
        <p:txBody>
          <a:bodyPr/>
          <a:lstStyle/>
          <a:p>
            <a:pPr algn="ctr"/>
            <a:r>
              <a:rPr lang="uk-UA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ТВОРИ  ДОБРО!</a:t>
            </a:r>
            <a:endParaRPr lang="uk-UA" sz="32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knigi.net/books_files/online_html/172115/i_012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268760"/>
            <a:ext cx="7067550" cy="421005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12533" y="116632"/>
            <a:ext cx="33007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Молодці</a:t>
            </a:r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!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29573" y="5085184"/>
            <a:ext cx="61627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Дякую за роботу!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Picture 4" descr="http://referatdb.ru/pars_docs/refs/174/173557/173557_html_m66647d45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282" y="928670"/>
            <a:ext cx="2123729" cy="1431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4C7013"/>
      </a:dk2>
      <a:lt2>
        <a:srgbClr val="0061B2"/>
      </a:lt2>
      <a:accent1>
        <a:srgbClr val="FEA501"/>
      </a:accent1>
      <a:accent2>
        <a:srgbClr val="C8A058"/>
      </a:accent2>
      <a:accent3>
        <a:srgbClr val="FFFFFF"/>
      </a:accent3>
      <a:accent4>
        <a:srgbClr val="000000"/>
      </a:accent4>
      <a:accent5>
        <a:srgbClr val="FECFAA"/>
      </a:accent5>
      <a:accent6>
        <a:srgbClr val="B5914F"/>
      </a:accent6>
      <a:hlink>
        <a:srgbClr val="C40505"/>
      </a:hlink>
      <a:folHlink>
        <a:srgbClr val="919191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8A058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5914F"/>
        </a:accent6>
        <a:hlink>
          <a:srgbClr val="C40505"/>
        </a:hlink>
        <a:folHlink>
          <a:srgbClr val="91919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7CF1D28BD5A9EE49ABD09A62619B101F" ma:contentTypeVersion="6" ma:contentTypeDescription="Створення нового документа." ma:contentTypeScope="" ma:versionID="bae08a9090fe32ce87e7090dcdf5c3b9">
  <xsd:schema xmlns:xsd="http://www.w3.org/2001/XMLSchema" xmlns:xs="http://www.w3.org/2001/XMLSchema" xmlns:p="http://schemas.microsoft.com/office/2006/metadata/properties" xmlns:ns2="093ad3a2-a33a-459c-a6d0-cbb81886e1ec" xmlns:ns3="e25af8fe-6942-4dd7-b653-85c2fbee9984" targetNamespace="http://schemas.microsoft.com/office/2006/metadata/properties" ma:root="true" ma:fieldsID="18abd4efe6992abffa28328761d506d9" ns2:_="" ns3:_="">
    <xsd:import namespace="093ad3a2-a33a-459c-a6d0-cbb81886e1ec"/>
    <xsd:import namespace="e25af8fe-6942-4dd7-b653-85c2fbee998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3ad3a2-a33a-459c-a6d0-cbb81886e1e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5af8fe-6942-4dd7-b653-85c2fbee998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Спільний доступ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Відомості про тих, хто має доступ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вмісту"/>
        <xsd:element ref="dc:title" minOccurs="0" maxOccurs="1" ma:index="4" ma:displayName="Заголовок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50F2476-44F5-4A21-8208-3A3126BA07CE}"/>
</file>

<file path=customXml/itemProps2.xml><?xml version="1.0" encoding="utf-8"?>
<ds:datastoreItem xmlns:ds="http://schemas.openxmlformats.org/officeDocument/2006/customXml" ds:itemID="{BE6A7FC8-728D-4531-B21F-07B176A92E13}"/>
</file>

<file path=docProps/app.xml><?xml version="1.0" encoding="utf-8"?>
<Properties xmlns="http://schemas.openxmlformats.org/officeDocument/2006/extended-properties" xmlns:vt="http://schemas.openxmlformats.org/officeDocument/2006/docPropsVTypes">
  <Template>2</Template>
  <TotalTime>206</TotalTime>
  <Words>276</Words>
  <Application>Microsoft Office PowerPoint</Application>
  <PresentationFormat>Экран (4:3)</PresentationFormat>
  <Paragraphs>101</Paragraphs>
  <Slides>22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Standarddesign</vt:lpstr>
      <vt:lpstr>Отфрід Пройслер</vt:lpstr>
      <vt:lpstr>Хто автор казки “ Мала Баба Яга ”? </vt:lpstr>
      <vt:lpstr> Хто зайвий? </vt:lpstr>
      <vt:lpstr>Слайд 4</vt:lpstr>
      <vt:lpstr>Слайд 5</vt:lpstr>
      <vt:lpstr>Пригадай фрагмент казки!</vt:lpstr>
      <vt:lpstr>Пригадай!</vt:lpstr>
      <vt:lpstr>Пригадай!</vt:lpstr>
      <vt:lpstr>Пригадай!</vt:lpstr>
      <vt:lpstr>Пригадай!</vt:lpstr>
      <vt:lpstr>Пригадай!</vt:lpstr>
      <vt:lpstr>Слайд 12</vt:lpstr>
      <vt:lpstr>Слайд 13</vt:lpstr>
      <vt:lpstr> “ Добрі справи Баби Яги ” </vt:lpstr>
      <vt:lpstr>ТЕСТ</vt:lpstr>
      <vt:lpstr>ТЕСТ</vt:lpstr>
      <vt:lpstr>ПЕРЕВІР СЕБЕ</vt:lpstr>
      <vt:lpstr>Який за жанром твір “ Мала Баба Яга ”?</vt:lpstr>
      <vt:lpstr>Яке прислів’я відповідає головній думці казки?</vt:lpstr>
      <vt:lpstr>Пофантазуй!</vt:lpstr>
      <vt:lpstr>ТВОРИ  ДОБРО!</vt:lpstr>
      <vt:lpstr>Слайд 22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Отфрід Пройслер</dc:title>
  <dc:creator>HOME</dc:creator>
  <cp:lastModifiedBy>HOME</cp:lastModifiedBy>
  <cp:revision>76</cp:revision>
  <dcterms:created xsi:type="dcterms:W3CDTF">2022-12-14T07:31:45Z</dcterms:created>
  <dcterms:modified xsi:type="dcterms:W3CDTF">2022-12-14T19:09:36Z</dcterms:modified>
</cp:coreProperties>
</file>