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4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9" r:id="rId13"/>
    <p:sldId id="271" r:id="rId14"/>
    <p:sldId id="272" r:id="rId15"/>
    <p:sldId id="273" r:id="rId16"/>
    <p:sldId id="27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1DFDA-FF95-4D7C-843C-DEB092F4C083}" type="datetimeFigureOut">
              <a:rPr lang="ru-RU" smtClean="0"/>
              <a:pPr/>
              <a:t>05.02.2015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278C1-0C1B-4C59-A0CB-678EFCD0E2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s411220.vk.me/v411220715/5e5b/Ld3O7pVe1w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429124" y="1857365"/>
            <a:ext cx="378621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Пальчикова вистава</a:t>
            </a:r>
            <a:endParaRPr lang="ru-RU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3143248"/>
            <a:ext cx="4000528" cy="34778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Білявська</a:t>
            </a:r>
            <a:r>
              <a:rPr lang="uk-UA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Наталія Іванівна,</a:t>
            </a:r>
          </a:p>
          <a:p>
            <a:pPr algn="ctr"/>
            <a:r>
              <a:rPr lang="uk-UA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</a:t>
            </a:r>
            <a:r>
              <a:rPr lang="uk-UA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читель початкових класів</a:t>
            </a:r>
          </a:p>
          <a:p>
            <a:pPr algn="ctr"/>
            <a:r>
              <a:rPr lang="uk-UA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Звенигородської спеціалізованої</a:t>
            </a:r>
          </a:p>
          <a:p>
            <a:pPr algn="ctr"/>
            <a:r>
              <a:rPr lang="uk-UA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ш</a:t>
            </a:r>
            <a:r>
              <a:rPr lang="uk-UA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коли І-ІІІ ст.    </a:t>
            </a:r>
            <a:r>
              <a:rPr lang="uk-UA" sz="20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ім.Тараса</a:t>
            </a:r>
            <a:r>
              <a:rPr lang="uk-UA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Шевченка</a:t>
            </a:r>
          </a:p>
          <a:p>
            <a:pPr algn="ctr"/>
            <a:r>
              <a:rPr lang="uk-UA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Звенигородської районної ради</a:t>
            </a:r>
          </a:p>
          <a:p>
            <a:pPr algn="ctr"/>
            <a:r>
              <a:rPr lang="uk-UA" sz="2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Черкаської області</a:t>
            </a:r>
            <a:endParaRPr lang="ru-RU" sz="2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dorobok.edu.vn.ua/uploaded/rycka/image0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6381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524000" y="2834640"/>
          <a:ext cx="6096000" cy="36576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pPr algn="just"/>
                      <a:endParaRPr lang="ru-R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627784" y="-315416"/>
          <a:ext cx="6516217" cy="2058536"/>
        </p:xfrm>
        <a:graphic>
          <a:graphicData uri="http://schemas.openxmlformats.org/drawingml/2006/table">
            <a:tbl>
              <a:tblPr/>
              <a:tblGrid>
                <a:gridCol w="6516217"/>
              </a:tblGrid>
              <a:tr h="2058536">
                <a:tc>
                  <a:txBody>
                    <a:bodyPr/>
                    <a:lstStyle/>
                    <a:p>
                      <a:pPr algn="just"/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Ось Лесик </a:t>
                      </a:r>
                      <a:r>
                        <a:rPr lang="ru-RU" sz="2400" b="1" i="1" dirty="0" err="1">
                          <a:solidFill>
                            <a:srgbClr val="FF0000"/>
                          </a:solidFill>
                          <a:latin typeface="arial"/>
                        </a:rPr>
                        <a:t>і</a:t>
                      </a: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 </a:t>
                      </a:r>
                      <a:r>
                        <a:rPr lang="ru-RU" sz="2400" b="1" i="1" dirty="0" err="1">
                          <a:solidFill>
                            <a:srgbClr val="FF0000"/>
                          </a:solidFill>
                          <a:latin typeface="arial"/>
                        </a:rPr>
                        <a:t>Улянка</a:t>
                      </a: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 —</a:t>
                      </a:r>
                      <a:endParaRPr lang="ru-RU" sz="2400" b="1" i="1" dirty="0">
                        <a:solidFill>
                          <a:srgbClr val="FF0000"/>
                        </a:solidFill>
                      </a:endParaRPr>
                    </a:p>
                    <a:p>
                      <a:pPr algn="just"/>
                      <a:r>
                        <a:rPr lang="ru-RU" sz="2400" b="1" i="1" dirty="0" err="1">
                          <a:solidFill>
                            <a:srgbClr val="FF0000"/>
                          </a:solidFill>
                          <a:latin typeface="arial"/>
                        </a:rPr>
                        <a:t>Це</a:t>
                      </a: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 </a:t>
                      </a:r>
                      <a:r>
                        <a:rPr lang="ru-RU" sz="2400" b="1" i="1" dirty="0" err="1">
                          <a:solidFill>
                            <a:srgbClr val="FF0000"/>
                          </a:solidFill>
                          <a:latin typeface="arial"/>
                        </a:rPr>
                        <a:t>веселі</a:t>
                      </a: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 </a:t>
                      </a:r>
                      <a:r>
                        <a:rPr lang="ru-RU" sz="2400" b="1" i="1" dirty="0" err="1">
                          <a:solidFill>
                            <a:srgbClr val="FF0000"/>
                          </a:solidFill>
                          <a:latin typeface="arial"/>
                        </a:rPr>
                        <a:t>дітки</a:t>
                      </a: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.</a:t>
                      </a:r>
                      <a:endParaRPr lang="ru-RU" sz="2400" b="1" i="1" dirty="0">
                        <a:solidFill>
                          <a:srgbClr val="FF0000"/>
                        </a:solidFill>
                      </a:endParaRPr>
                    </a:p>
                    <a:p>
                      <a:pPr algn="just"/>
                      <a:r>
                        <a:rPr lang="ru-RU" sz="2400" b="1" i="1" dirty="0" err="1">
                          <a:solidFill>
                            <a:srgbClr val="FF0000"/>
                          </a:solidFill>
                          <a:latin typeface="arial"/>
                        </a:rPr>
                        <a:t>Ти</a:t>
                      </a: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 </a:t>
                      </a:r>
                      <a:r>
                        <a:rPr lang="ru-RU" sz="2400" b="1" i="1" dirty="0" err="1">
                          <a:solidFill>
                            <a:srgbClr val="FF0000"/>
                          </a:solidFill>
                          <a:latin typeface="arial"/>
                        </a:rPr>
                        <a:t>їм</a:t>
                      </a: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 </a:t>
                      </a:r>
                      <a:r>
                        <a:rPr lang="ru-RU" sz="2400" b="1" i="1" dirty="0" err="1">
                          <a:solidFill>
                            <a:srgbClr val="FF0000"/>
                          </a:solidFill>
                          <a:latin typeface="arial"/>
                        </a:rPr>
                        <a:t>казку</a:t>
                      </a: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 прочитай,</a:t>
                      </a:r>
                      <a:endParaRPr lang="ru-RU" sz="2400" b="1" i="1" dirty="0">
                        <a:solidFill>
                          <a:srgbClr val="FF0000"/>
                        </a:solidFill>
                      </a:endParaRPr>
                    </a:p>
                    <a:p>
                      <a:pPr algn="just"/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І </a:t>
                      </a:r>
                      <a:r>
                        <a:rPr lang="ru-RU" sz="2400" b="1" i="1" dirty="0" err="1">
                          <a:solidFill>
                            <a:srgbClr val="FF0000"/>
                          </a:solidFill>
                          <a:latin typeface="arial"/>
                        </a:rPr>
                        <a:t>виставу</a:t>
                      </a:r>
                      <a:r>
                        <a:rPr lang="ru-RU" sz="2400" b="1" i="1" dirty="0">
                          <a:solidFill>
                            <a:srgbClr val="FF0000"/>
                          </a:solidFill>
                          <a:latin typeface="arial"/>
                        </a:rPr>
                        <a:t> починай.</a:t>
                      </a:r>
                      <a:endParaRPr lang="ru-RU" sz="2400" b="1" i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572000" y="2357430"/>
          <a:ext cx="7358114" cy="3857652"/>
        </p:xfrm>
        <a:graphic>
          <a:graphicData uri="http://schemas.openxmlformats.org/drawingml/2006/table">
            <a:tbl>
              <a:tblPr/>
              <a:tblGrid>
                <a:gridCol w="3649625"/>
                <a:gridCol w="3708489"/>
              </a:tblGrid>
              <a:tr h="385765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i="1" dirty="0" smtClean="0">
                          <a:solidFill>
                            <a:srgbClr val="0070C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                     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i="1" dirty="0" smtClean="0">
                          <a:solidFill>
                            <a:srgbClr val="0070C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«ХАТИНКА»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Між</a:t>
                      </a:r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деревами — стежками,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 деревами —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хатинка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Там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живе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малят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бабуся.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А як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звуть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її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Катруся</a:t>
                      </a:r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!                         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" name="Рисунок 4" descr="http://dorobok.edu.vn.ua/uploaded/rycka/image10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14356"/>
            <a:ext cx="37147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2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 descr="http://dorobok.edu.vn.ua/uploaded/rycka/image10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929066"/>
            <a:ext cx="479107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071670" y="1196753"/>
          <a:ext cx="7858180" cy="1946496"/>
        </p:xfrm>
        <a:graphic>
          <a:graphicData uri="http://schemas.openxmlformats.org/drawingml/2006/table">
            <a:tbl>
              <a:tblPr/>
              <a:tblGrid>
                <a:gridCol w="3929090"/>
                <a:gridCol w="3929090"/>
              </a:tblGrid>
              <a:tr h="194649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У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бабусі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помідори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Зав’язались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—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ціле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море,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Далі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—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морква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й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буряки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Підростають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залюбки</a:t>
                      </a:r>
                      <a:r>
                        <a:rPr lang="ru-RU" sz="2000" b="1" i="1" dirty="0">
                          <a:solidFill>
                            <a:srgbClr val="00B05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00B05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714480" y="142852"/>
            <a:ext cx="74295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 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МОРКВИНКА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ПОМІДОР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﻿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 descr="http://img.stapravda.ru/i/w250/p371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928670"/>
            <a:ext cx="1595432" cy="2381250"/>
          </a:xfrm>
          <a:prstGeom prst="rect">
            <a:avLst/>
          </a:prstGeom>
          <a:noFill/>
        </p:spPr>
      </p:pic>
      <p:pic>
        <p:nvPicPr>
          <p:cNvPr id="12292" name="Picture 4" descr="http://img1.liveinternet.ru/images/attach/c/2/68/881/68881787_1294389862_16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95875" y="0"/>
            <a:ext cx="4048125" cy="6648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714356"/>
          <a:ext cx="8215370" cy="3312500"/>
        </p:xfrm>
        <a:graphic>
          <a:graphicData uri="http://schemas.openxmlformats.org/drawingml/2006/table">
            <a:tbl>
              <a:tblPr/>
              <a:tblGrid>
                <a:gridCol w="4008354"/>
                <a:gridCol w="4207016"/>
              </a:tblGrid>
              <a:tr h="33125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На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городі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огірочки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Переплутали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рядочки,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Поховались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хтозна-де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І не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кожен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їх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знайде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142976" y="785794"/>
            <a:ext cx="800102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Огірочки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dorobok.edu.vn.ua/uploaded/rycka/image104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4429132"/>
            <a:ext cx="4857784" cy="1833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://ditki.com.ua/wp-content/uploads/2014/09/347726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-495300"/>
            <a:ext cx="5715000" cy="73533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http://dorobok.edu.vn.ua/uploaded/rycka/image106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4071942"/>
            <a:ext cx="481965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348" y="1285860"/>
          <a:ext cx="8572560" cy="2536865"/>
        </p:xfrm>
        <a:graphic>
          <a:graphicData uri="http://schemas.openxmlformats.org/drawingml/2006/table">
            <a:tbl>
              <a:tblPr/>
              <a:tblGrid>
                <a:gridCol w="4286280"/>
                <a:gridCol w="4286280"/>
              </a:tblGrid>
              <a:tr h="253686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У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садочку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вишні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спіють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—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От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малята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порадіють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!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Птахи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різні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прилетять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 ними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ягід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поїдять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1500166" y="714356"/>
            <a:ext cx="764383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ПТАШКА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 descr="http://skarbnu4ka.com/wp-content/uploads/2013/05/shalash-lastivka-lelek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785794"/>
            <a:ext cx="3152784" cy="321712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28662" y="928671"/>
          <a:ext cx="10715700" cy="2928958"/>
        </p:xfrm>
        <a:graphic>
          <a:graphicData uri="http://schemas.openxmlformats.org/drawingml/2006/table">
            <a:tbl>
              <a:tblPr/>
              <a:tblGrid>
                <a:gridCol w="4356671"/>
                <a:gridCol w="6359029"/>
              </a:tblGrid>
              <a:tr h="292895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А за садом у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лісочку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Малюки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знайдуть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грибочки,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Ще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зустрінуть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там лисичку,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Зайця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білку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невеличку.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2285984" y="571480"/>
            <a:ext cx="685801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ЗАЙЧИК»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524000" y="2755773"/>
          <a:ext cx="6096000" cy="293370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9" name="Рисунок 8" descr="http://dorobok.edu.vn.ua/uploaded/rycka/image11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000504"/>
            <a:ext cx="4524375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http://biblio.lib.kherson.ua/files/biblio/Image/skazka/zayk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785794"/>
            <a:ext cx="3545522" cy="39709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28596" y="571480"/>
          <a:ext cx="10144196" cy="3319955"/>
        </p:xfrm>
        <a:graphic>
          <a:graphicData uri="http://schemas.openxmlformats.org/drawingml/2006/table">
            <a:tbl>
              <a:tblPr/>
              <a:tblGrid>
                <a:gridCol w="5072098"/>
                <a:gridCol w="5072098"/>
              </a:tblGrid>
              <a:tr h="331995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Білка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весело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стрибає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Шишки </a:t>
                      </a:r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на </a:t>
                      </a:r>
                      <a:r>
                        <a:rPr lang="ru-RU" sz="2000" b="1" i="1" dirty="0" err="1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сосні</a:t>
                      </a:r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зриває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Жаль,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що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не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доспіли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трішки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У саду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смачні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горішки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1142976" y="714356"/>
            <a:ext cx="800102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СОСНА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dorobok.edu.vn.ua/uploaded/rycka/image112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4429132"/>
            <a:ext cx="5486400" cy="211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http://www.klopp.ru/uploads/posts/2007-11/1195274095_belka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714356"/>
            <a:ext cx="4762500" cy="32385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00034" y="714356"/>
          <a:ext cx="8643966" cy="2785285"/>
        </p:xfrm>
        <a:graphic>
          <a:graphicData uri="http://schemas.openxmlformats.org/drawingml/2006/table">
            <a:tbl>
              <a:tblPr/>
              <a:tblGrid>
                <a:gridCol w="4321983"/>
                <a:gridCol w="4321983"/>
              </a:tblGrid>
              <a:tr h="27852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 городом невеличка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Протікає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в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лузі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річка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Чути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 як вода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шумить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Зрідка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риба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плюскотить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 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1571604" y="714356"/>
            <a:ext cx="757239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РИБКА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dorobok.edu.vn.ua/uploaded/rycka/image114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714884"/>
            <a:ext cx="550545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s://encrypted-tbn1.gstatic.com/images?q=tbn:ANd9GcRQTpLdEVn0kaJ7Ooq-6jY-CB6sqmjjQ3ZbghTBLu4QgnZJQ7E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928670"/>
            <a:ext cx="3929090" cy="32450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714348" y="714356"/>
          <a:ext cx="9429816" cy="3073317"/>
        </p:xfrm>
        <a:graphic>
          <a:graphicData uri="http://schemas.openxmlformats.org/drawingml/2006/table">
            <a:tbl>
              <a:tblPr/>
              <a:tblGrid>
                <a:gridCol w="4714908"/>
                <a:gridCol w="4714908"/>
              </a:tblGrid>
              <a:tr h="307331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Тож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малята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до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бабусі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До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бабусі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до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Катрусі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Завжди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раді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завітати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Ще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й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курчат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нагодувати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000100" y="714356"/>
            <a:ext cx="81439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КУРЧАТА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dorobok.edu.vn.ua/uploaded/rycka/image116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143380"/>
            <a:ext cx="4476750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6" descr="http://irynafedoryshyn.com/wp-content/uploads/2013/05/kvochk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642918"/>
            <a:ext cx="3343906" cy="47149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642910" y="714356"/>
          <a:ext cx="9929882" cy="3380385"/>
        </p:xfrm>
        <a:graphic>
          <a:graphicData uri="http://schemas.openxmlformats.org/drawingml/2006/table">
            <a:tbl>
              <a:tblPr/>
              <a:tblGrid>
                <a:gridCol w="4964941"/>
                <a:gridCol w="4964941"/>
              </a:tblGrid>
              <a:tr h="338038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Он —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веселі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кошенята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 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Люблять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всіх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наздоганяти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А клубочки— то забава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Для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малих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найбільш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цікава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1285852" y="785794"/>
            <a:ext cx="78581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КОШЕНЯ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http://dorobok.edu.vn.ua/uploaded/rycka/image118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256"/>
            <a:ext cx="370522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ttp://www.prosv.ru/ebooks/Gromova_Put-k-pervim-slovam/images/2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857232"/>
            <a:ext cx="4176195" cy="47582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071538" y="1500174"/>
          <a:ext cx="6929486" cy="2160240"/>
        </p:xfrm>
        <a:graphic>
          <a:graphicData uri="http://schemas.openxmlformats.org/drawingml/2006/table">
            <a:tbl>
              <a:tblPr/>
              <a:tblGrid>
                <a:gridCol w="3464743"/>
                <a:gridCol w="3464743"/>
              </a:tblGrid>
              <a:tr h="21602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Діти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кошички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візьмуть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Ягоди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збирати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йдуть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На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варення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і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компоти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А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якась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стрибне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до рота.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 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1571604" y="857232"/>
            <a:ext cx="757239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КОШИЧОК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://dorobok.edu.vn.ua/uploaded/rycka/image12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357694"/>
            <a:ext cx="341947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ttp://ulpravda.ru/userfiles/image/%D1%81%D0%BA%D0%B0%D0%B7%D0%BA%D0%B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1285860"/>
            <a:ext cx="3695703" cy="36202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928662" y="1142984"/>
          <a:ext cx="8429684" cy="3143272"/>
        </p:xfrm>
        <a:graphic>
          <a:graphicData uri="http://schemas.openxmlformats.org/drawingml/2006/table">
            <a:tbl>
              <a:tblPr/>
              <a:tblGrid>
                <a:gridCol w="8162945"/>
                <a:gridCol w="266739"/>
              </a:tblGrid>
              <a:tr h="31432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Дощик</a:t>
                      </a:r>
                      <a:r>
                        <a:rPr lang="ru-RU" sz="2000" b="1" i="1" dirty="0" smtClean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неба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копотить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Хто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боїться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 той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біжить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Де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ти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сонечко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Ти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де?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Хто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за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хмаркою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знайде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000100" y="928670"/>
            <a:ext cx="81439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ШВИДКІ НІЖКИ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0" y="307816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8678" name="Рисунок 28" descr="http://dorobok.edu.vn.ua/uploaded/rycka/image1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4071942"/>
            <a:ext cx="3444875" cy="2163763"/>
          </a:xfrm>
          <a:prstGeom prst="rect">
            <a:avLst/>
          </a:prstGeom>
          <a:noFill/>
        </p:spPr>
      </p:pic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07181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http://sonechko.pp.ua/wp-content/uploads/2013/11/Rainbow-rain_logo-200x20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19612" y="761968"/>
            <a:ext cx="4167230" cy="41672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500166" y="1340768"/>
          <a:ext cx="6858048" cy="1800200"/>
        </p:xfrm>
        <a:graphic>
          <a:graphicData uri="http://schemas.openxmlformats.org/drawingml/2006/table">
            <a:tbl>
              <a:tblPr/>
              <a:tblGrid>
                <a:gridCol w="3429024"/>
                <a:gridCol w="3429024"/>
              </a:tblGrid>
              <a:tr h="180020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Дощик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землю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поливає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,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Квітка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наша </a:t>
                      </a:r>
                      <a:r>
                        <a:rPr lang="ru-RU" sz="2000" b="1" i="1" dirty="0" err="1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розцвітає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.</a:t>
                      </a:r>
                      <a:endParaRPr lang="ru-RU" sz="2000" b="1" i="1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solidFill>
                            <a:srgbClr val="655249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    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31745" name="Рисунок 30" descr="http://dorobok.edu.vn.ua/uploaded/rycka/image12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14818"/>
            <a:ext cx="4792663" cy="1989138"/>
          </a:xfrm>
          <a:prstGeom prst="rect">
            <a:avLst/>
          </a:prstGeom>
          <a:noFill/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267744" y="1030300"/>
            <a:ext cx="687625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65524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КВІТОЧКА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0" y="290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52" name="Rectangle 8"/>
          <p:cNvSpPr>
            <a:spLocks noChangeArrowheads="1"/>
          </p:cNvSpPr>
          <p:nvPr/>
        </p:nvSpPr>
        <p:spPr bwMode="auto">
          <a:xfrm>
            <a:off x="0" y="84638"/>
            <a:ext cx="184731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0" y="2903538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://www.proza.ru/pics/2009/06/16/6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571480"/>
            <a:ext cx="2847975" cy="434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4211960" y="3760233"/>
            <a:ext cx="493204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«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 ПОБАЧЕННЯ!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побачення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курчата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І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кумедні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кошенята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!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Не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сумуй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так,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їжачок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!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Час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малятам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на урок.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4817" name="Рисунок 31" descr="http://dorobok.edu.vn.ua/uploaded/rycka/image1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471938"/>
            <a:ext cx="3200400" cy="2460625"/>
          </a:xfrm>
          <a:prstGeom prst="rect">
            <a:avLst/>
          </a:prstGeom>
          <a:noFill/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0" y="291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655249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944" y="556205"/>
            <a:ext cx="5060654" cy="2793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Click="0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pochit.ru/pars_docs/refs/47/46708/46708_html_m5236ec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2500306"/>
            <a:ext cx="6357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http://dorobok.edu.vn.ua/article/view/320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97280" y="714356"/>
            <a:ext cx="61494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spc="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Список </a:t>
            </a:r>
            <a:r>
              <a:rPr lang="ru-RU" b="1" i="1" spc="50" dirty="0" err="1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використаних</a:t>
            </a:r>
            <a:r>
              <a:rPr lang="ru-RU" b="1" i="1" spc="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b="1" i="1" spc="50" dirty="0" err="1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джерел</a:t>
            </a:r>
            <a:r>
              <a:rPr lang="ru-RU" b="1" i="1" spc="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                  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1285860"/>
            <a:ext cx="53931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pc="50" dirty="0" err="1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Інтернет-ресурси</a:t>
            </a:r>
            <a:r>
              <a:rPr lang="uk-UA" spc="50" dirty="0" smtClean="0">
                <a:ln w="1143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endParaRPr lang="ru-RU" spc="50" dirty="0" smtClean="0">
              <a:ln w="1143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1857364"/>
            <a:ext cx="6357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</a:t>
            </a:r>
            <a:r>
              <a:rPr lang="en-US" dirty="0" smtClean="0"/>
              <a:t>://logopedija.at.ua/load/prezentaciji_dlja_ditej/palchikova_gimnastika/38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928935"/>
            <a:ext cx="6357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https://www.google.com.ua/search?q=</a:t>
            </a:r>
            <a:r>
              <a:rPr lang="ru-RU" dirty="0" err="1" smtClean="0"/>
              <a:t>пальчикова+гімнастика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3643314"/>
            <a:ext cx="62859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https://www.google.com.ua/search?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439</TotalTime>
  <Words>245</Words>
  <Application>Microsoft Office PowerPoint</Application>
  <PresentationFormat>Экран (4:3)</PresentationFormat>
  <Paragraphs>114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пк</dc:creator>
  <cp:lastModifiedBy>Анд Нат</cp:lastModifiedBy>
  <cp:revision>57</cp:revision>
  <dcterms:created xsi:type="dcterms:W3CDTF">2014-10-18T08:23:14Z</dcterms:created>
  <dcterms:modified xsi:type="dcterms:W3CDTF">2015-02-05T19:08:34Z</dcterms:modified>
</cp:coreProperties>
</file>