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13" r:id="rId3"/>
    <p:sldId id="314" r:id="rId4"/>
    <p:sldId id="315" r:id="rId5"/>
    <p:sldId id="316" r:id="rId6"/>
    <p:sldId id="317" r:id="rId7"/>
    <p:sldId id="318" r:id="rId8"/>
    <p:sldId id="319" r:id="rId9"/>
    <p:sldId id="320" r:id="rId10"/>
    <p:sldId id="321" r:id="rId11"/>
    <p:sldId id="322" r:id="rId12"/>
    <p:sldId id="323" r:id="rId13"/>
    <p:sldId id="324" r:id="rId14"/>
    <p:sldId id="327" r:id="rId15"/>
    <p:sldId id="325" r:id="rId16"/>
    <p:sldId id="326" r:id="rId17"/>
    <p:sldId id="274" r:id="rId18"/>
    <p:sldId id="275" r:id="rId19"/>
    <p:sldId id="276" r:id="rId20"/>
    <p:sldId id="288" r:id="rId21"/>
    <p:sldId id="284" r:id="rId22"/>
    <p:sldId id="285" r:id="rId23"/>
    <p:sldId id="286" r:id="rId24"/>
    <p:sldId id="293" r:id="rId25"/>
    <p:sldId id="295" r:id="rId26"/>
    <p:sldId id="294" r:id="rId27"/>
    <p:sldId id="296" r:id="rId28"/>
    <p:sldId id="287" r:id="rId29"/>
    <p:sldId id="290" r:id="rId30"/>
    <p:sldId id="291" r:id="rId31"/>
    <p:sldId id="292" r:id="rId32"/>
    <p:sldId id="297" r:id="rId33"/>
    <p:sldId id="300" r:id="rId34"/>
    <p:sldId id="298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312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F04C513C-0FCC-4364-ACF2-40AFCC215638}" type="datetimeFigureOut">
              <a:rPr lang="ru-RU" smtClean="0"/>
              <a:pPr/>
              <a:t>04.01.2024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BEE3F95-FC5C-48D2-828D-C0ADB7C43D3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g"/><Relationship Id="rId5" Type="http://schemas.openxmlformats.org/officeDocument/2006/relationships/image" Target="../media/image55.jpg"/><Relationship Id="rId4" Type="http://schemas.openxmlformats.org/officeDocument/2006/relationships/image" Target="../media/image54.jp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oKM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691561"/>
            <a:ext cx="3780928" cy="3512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395536" y="121152"/>
            <a:ext cx="8062912" cy="1605370"/>
          </a:xfrm>
          <a:prstGeom prst="rect">
            <a:avLst/>
          </a:prstGeom>
        </p:spPr>
        <p:txBody>
          <a:bodyPr vert="horz" anchor="b">
            <a:normAutofit fontScale="90000"/>
          </a:bodyPr>
          <a:lstStyle>
            <a:lvl1pPr marL="484632" algn="r" rtl="0" eaLnBrk="1" latinLnBrk="0" hangingPunct="1">
              <a:spcBef>
                <a:spcPct val="0"/>
              </a:spcBef>
              <a:buNone/>
              <a:defRPr kumimoji="0" sz="44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107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60000" endA="900" endPos="58000" dir="5400000" sy="-100000" algn="bl" rotWithShape="0"/>
                </a:effectLst>
              </a:rPr>
              <a:t>“ Африка </a:t>
            </a:r>
            <a:r>
              <a:rPr lang="uk-UA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60000" endA="900" endPos="58000" dir="5400000" sy="-100000" algn="bl" rotWithShape="0"/>
                </a:effectLst>
              </a:rPr>
              <a:t>”</a:t>
            </a:r>
            <a:endParaRPr lang="ru-RU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reflection blurRad="6350" stA="60000" endA="900" endPos="58000" dir="5400000" sy="-100000" algn="bl" rotWithShape="0"/>
              </a:effectLst>
            </a:endParaRPr>
          </a:p>
        </p:txBody>
      </p:sp>
      <p:pic>
        <p:nvPicPr>
          <p:cNvPr id="5" name="Picture 57" descr="D:\mygeography\Презентации\Африка\map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398" y="1714500"/>
            <a:ext cx="4071765" cy="4738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8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7527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497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84784"/>
            <a:ext cx="6096851" cy="3429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448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8"/>
            <a:ext cx="6096851" cy="3429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6370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8128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3127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0808"/>
            <a:ext cx="6096851" cy="3429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6538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6096851" cy="3429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4404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8128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0372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56792"/>
            <a:ext cx="5366547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01155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МАВПИ ВОЛОГИХ ТРОПІЧНИХ ЛІСІВ</a:t>
            </a:r>
            <a:endParaRPr lang="uk-UA" sz="32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7416823" cy="5186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0516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       </a:t>
            </a:r>
            <a:r>
              <a:rPr lang="uk-UA" dirty="0" smtClean="0">
                <a:solidFill>
                  <a:schemeClr val="bg1"/>
                </a:solidFill>
              </a:rPr>
              <a:t>ДРИЛ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777215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524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 </a:t>
            </a:r>
            <a:r>
              <a:rPr lang="uk-UA" dirty="0" smtClean="0">
                <a:solidFill>
                  <a:schemeClr val="bg1"/>
                </a:solidFill>
              </a:rPr>
              <a:t>МАНДРИЛ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62" y="1882775"/>
            <a:ext cx="7628476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80533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ГВЕРЕЦА АБІССИНСЬКА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98" y="1882775"/>
            <a:ext cx="7879403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95830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bg1"/>
                </a:solidFill>
              </a:rPr>
              <a:t>               ШИМПАНЗЕ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96752"/>
            <a:ext cx="7164861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53702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    </a:t>
            </a:r>
            <a:r>
              <a:rPr lang="uk-UA" dirty="0" smtClean="0">
                <a:solidFill>
                  <a:schemeClr val="bg1"/>
                </a:solidFill>
              </a:rPr>
              <a:t>ГОРИЛА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7586283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37003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3696165_zebru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714356"/>
            <a:ext cx="7643866" cy="5732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animals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714356"/>
            <a:ext cx="8185690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leepy_Lion_Cubs,_Afri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571480"/>
            <a:ext cx="8001056" cy="6000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680" y="2348880"/>
            <a:ext cx="4680294" cy="350100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439" y="332656"/>
            <a:ext cx="5526673" cy="6525344"/>
          </a:xfrm>
        </p:spPr>
        <p:txBody>
          <a:bodyPr>
            <a:normAutofit fontScale="85000" lnSpcReduction="20000"/>
          </a:bodyPr>
          <a:lstStyle/>
          <a:p>
            <a:pPr marL="64008" indent="0">
              <a:buNone/>
            </a:pPr>
            <a:r>
              <a:rPr lang="ru-RU" b="1" dirty="0" err="1">
                <a:solidFill>
                  <a:srgbClr val="FFFF00"/>
                </a:solidFill>
              </a:rPr>
              <a:t>Тваринний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світ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тропічного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лісу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</a:rPr>
              <a:t>дуже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різноманітний</a:t>
            </a:r>
            <a:r>
              <a:rPr lang="ru-RU" b="1" dirty="0">
                <a:solidFill>
                  <a:srgbClr val="FFFF00"/>
                </a:solidFill>
              </a:rPr>
              <a:t>. </a:t>
            </a:r>
            <a:r>
              <a:rPr lang="ru-RU" b="1" dirty="0" err="1" smtClean="0">
                <a:solidFill>
                  <a:srgbClr val="FFFF00"/>
                </a:solidFill>
              </a:rPr>
              <a:t>Більшість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тварин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пристосувалася</a:t>
            </a:r>
            <a:r>
              <a:rPr lang="ru-RU" b="1" dirty="0">
                <a:solidFill>
                  <a:srgbClr val="FFFF00"/>
                </a:solidFill>
              </a:rPr>
              <a:t> до </a:t>
            </a:r>
            <a:r>
              <a:rPr lang="ru-RU" b="1" dirty="0" err="1" smtClean="0">
                <a:solidFill>
                  <a:srgbClr val="FFFF00"/>
                </a:solidFill>
              </a:rPr>
              <a:t>життя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>
                <a:solidFill>
                  <a:srgbClr val="FFFF00"/>
                </a:solidFill>
              </a:rPr>
              <a:t>на деревах. </a:t>
            </a:r>
            <a:r>
              <a:rPr lang="ru-RU" b="1" dirty="0" err="1">
                <a:solidFill>
                  <a:srgbClr val="FFFF00"/>
                </a:solidFill>
              </a:rPr>
              <a:t>Серед</a:t>
            </a:r>
            <a:r>
              <a:rPr lang="ru-RU" b="1" dirty="0">
                <a:solidFill>
                  <a:srgbClr val="FFFF00"/>
                </a:solidFill>
              </a:rPr>
              <a:t> них - </a:t>
            </a:r>
            <a:r>
              <a:rPr lang="ru-RU" b="1" dirty="0" err="1" smtClean="0">
                <a:solidFill>
                  <a:srgbClr val="FFFF00"/>
                </a:solidFill>
              </a:rPr>
              <a:t>мартишки</a:t>
            </a:r>
            <a:r>
              <a:rPr lang="ru-RU" b="1" dirty="0">
                <a:solidFill>
                  <a:srgbClr val="FFFF00"/>
                </a:solidFill>
              </a:rPr>
              <a:t>, </a:t>
            </a:r>
            <a:r>
              <a:rPr lang="ru-RU" b="1" dirty="0" smtClean="0">
                <a:solidFill>
                  <a:srgbClr val="FFFF00"/>
                </a:solidFill>
              </a:rPr>
              <a:t>шимпанзе</a:t>
            </a:r>
            <a:r>
              <a:rPr lang="ru-RU" b="1" dirty="0">
                <a:solidFill>
                  <a:srgbClr val="FFFF00"/>
                </a:solidFill>
              </a:rPr>
              <a:t>, </a:t>
            </a:r>
            <a:r>
              <a:rPr lang="ru-RU" b="1" dirty="0" err="1">
                <a:solidFill>
                  <a:srgbClr val="FFFF00"/>
                </a:solidFill>
              </a:rPr>
              <a:t>які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</a:rPr>
              <a:t>живляться</a:t>
            </a:r>
            <a:r>
              <a:rPr lang="ru-RU" b="1" dirty="0" smtClean="0">
                <a:solidFill>
                  <a:srgbClr val="FFFF00"/>
                </a:solidFill>
              </a:rPr>
              <a:t> пло­дами</a:t>
            </a:r>
            <a:r>
              <a:rPr lang="ru-RU" b="1" dirty="0">
                <a:solidFill>
                  <a:srgbClr val="FFFF00"/>
                </a:solidFill>
              </a:rPr>
              <a:t>, </a:t>
            </a:r>
            <a:r>
              <a:rPr lang="ru-RU" b="1" dirty="0" err="1">
                <a:solidFill>
                  <a:srgbClr val="FFFF00"/>
                </a:solidFill>
              </a:rPr>
              <a:t>молодими</a:t>
            </a:r>
            <a:r>
              <a:rPr lang="ru-RU" b="1" dirty="0">
                <a:solidFill>
                  <a:srgbClr val="FFFF00"/>
                </a:solidFill>
              </a:rPr>
              <a:t> пагонами, </a:t>
            </a:r>
            <a:r>
              <a:rPr lang="ru-RU" b="1" dirty="0" err="1">
                <a:solidFill>
                  <a:srgbClr val="FFFF00"/>
                </a:solidFill>
              </a:rPr>
              <a:t>комахами</a:t>
            </a:r>
            <a:r>
              <a:rPr lang="ru-RU" b="1" dirty="0">
                <a:solidFill>
                  <a:srgbClr val="FFFF00"/>
                </a:solidFill>
              </a:rPr>
              <a:t>, </a:t>
            </a:r>
            <a:r>
              <a:rPr lang="ru-RU" b="1" dirty="0" err="1">
                <a:solidFill>
                  <a:srgbClr val="FFFF00"/>
                </a:solidFill>
              </a:rPr>
              <a:t>пташ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иними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яйцями</a:t>
            </a:r>
            <a:r>
              <a:rPr lang="ru-RU" b="1" dirty="0">
                <a:solidFill>
                  <a:srgbClr val="FFFF00"/>
                </a:solidFill>
              </a:rPr>
              <a:t>. </a:t>
            </a:r>
            <a:r>
              <a:rPr lang="ru-RU" b="1" dirty="0" err="1" smtClean="0">
                <a:solidFill>
                  <a:srgbClr val="FFFF00"/>
                </a:solidFill>
              </a:rPr>
              <a:t>Поширені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>
                <a:solidFill>
                  <a:srgbClr val="FFFF00"/>
                </a:solidFill>
              </a:rPr>
              <a:t>птахи: </a:t>
            </a:r>
            <a:r>
              <a:rPr lang="ru-RU" b="1" dirty="0" err="1">
                <a:solidFill>
                  <a:srgbClr val="FFFF00"/>
                </a:solidFill>
              </a:rPr>
              <a:t>різні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види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папуг</a:t>
            </a:r>
            <a:r>
              <a:rPr lang="ru-RU" b="1" dirty="0">
                <a:solidFill>
                  <a:srgbClr val="FFFF00"/>
                </a:solidFill>
              </a:rPr>
              <a:t>, </a:t>
            </a:r>
            <a:r>
              <a:rPr lang="ru-RU" b="1" dirty="0" err="1">
                <a:solidFill>
                  <a:srgbClr val="FFFF00"/>
                </a:solidFill>
              </a:rPr>
              <a:t>дятли</a:t>
            </a:r>
            <a:r>
              <a:rPr lang="ru-RU" b="1" dirty="0">
                <a:solidFill>
                  <a:srgbClr val="FFFF00"/>
                </a:solidFill>
              </a:rPr>
              <a:t>, </a:t>
            </a:r>
            <a:r>
              <a:rPr lang="ru-RU" b="1" dirty="0" err="1" smtClean="0">
                <a:solidFill>
                  <a:srgbClr val="FFFF00"/>
                </a:solidFill>
              </a:rPr>
              <a:t>бананоїди</a:t>
            </a:r>
            <a:r>
              <a:rPr lang="ru-RU" b="1" dirty="0" smtClean="0">
                <a:solidFill>
                  <a:srgbClr val="FFFF00"/>
                </a:solidFill>
              </a:rPr>
              <a:t>, </a:t>
            </a:r>
            <a:r>
              <a:rPr lang="ru-RU" b="1" dirty="0" err="1" smtClean="0">
                <a:solidFill>
                  <a:srgbClr val="FFFF00"/>
                </a:solidFill>
              </a:rPr>
              <a:t>фруктові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>
                <a:solidFill>
                  <a:srgbClr val="FFFF00"/>
                </a:solidFill>
              </a:rPr>
              <a:t>голуби. На </a:t>
            </a:r>
            <a:r>
              <a:rPr lang="ru-RU" b="1" dirty="0" err="1">
                <a:solidFill>
                  <a:srgbClr val="FFFF00"/>
                </a:solidFill>
              </a:rPr>
              <a:t>землі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водяться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свині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китицевухі</a:t>
            </a:r>
            <a:r>
              <a:rPr lang="ru-RU" b="1" dirty="0">
                <a:solidFill>
                  <a:srgbClr val="FFFF00"/>
                </a:solidFill>
              </a:rPr>
              <a:t>, </a:t>
            </a:r>
            <a:r>
              <a:rPr lang="ru-RU" b="1" dirty="0" err="1">
                <a:solidFill>
                  <a:srgbClr val="FFFF00"/>
                </a:solidFill>
              </a:rPr>
              <a:t>олені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</a:rPr>
              <a:t>африкан­ські</a:t>
            </a:r>
            <a:r>
              <a:rPr lang="ru-RU" b="1" dirty="0">
                <a:solidFill>
                  <a:srgbClr val="FFFF00"/>
                </a:solidFill>
              </a:rPr>
              <a:t>. На </a:t>
            </a:r>
            <a:r>
              <a:rPr lang="ru-RU" b="1" dirty="0" err="1">
                <a:solidFill>
                  <a:srgbClr val="FFFF00"/>
                </a:solidFill>
              </a:rPr>
              <a:t>узліссі</a:t>
            </a:r>
            <a:r>
              <a:rPr lang="ru-RU" b="1" dirty="0">
                <a:solidFill>
                  <a:srgbClr val="FFFF00"/>
                </a:solidFill>
              </a:rPr>
              <a:t> та на берегах </a:t>
            </a:r>
            <a:r>
              <a:rPr lang="ru-RU" b="1" dirty="0" err="1">
                <a:solidFill>
                  <a:srgbClr val="FFFF00"/>
                </a:solidFill>
              </a:rPr>
              <a:t>водойм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</a:rPr>
              <a:t>трапляються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окапі</a:t>
            </a:r>
            <a:r>
              <a:rPr lang="ru-RU" b="1" dirty="0">
                <a:solidFill>
                  <a:srgbClr val="FFFF00"/>
                </a:solidFill>
              </a:rPr>
              <a:t> (</a:t>
            </a:r>
            <a:r>
              <a:rPr lang="ru-RU" b="1" dirty="0" err="1">
                <a:solidFill>
                  <a:srgbClr val="FFFF00"/>
                </a:solidFill>
              </a:rPr>
              <a:t>карликові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жирафи</a:t>
            </a:r>
            <a:r>
              <a:rPr lang="ru-RU" b="1" dirty="0">
                <a:solidFill>
                  <a:srgbClr val="FFFF00"/>
                </a:solidFill>
              </a:rPr>
              <a:t>), </a:t>
            </a:r>
            <a:r>
              <a:rPr lang="ru-RU" b="1" dirty="0" err="1">
                <a:solidFill>
                  <a:srgbClr val="FFFF00"/>
                </a:solidFill>
              </a:rPr>
              <a:t>карликові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бегемоти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</a:rPr>
              <a:t>заввишки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>
                <a:solidFill>
                  <a:srgbClr val="FFFF00"/>
                </a:solidFill>
              </a:rPr>
              <a:t>до 80 </a:t>
            </a:r>
            <a:r>
              <a:rPr lang="ru-RU" b="1" dirty="0" smtClean="0">
                <a:solidFill>
                  <a:srgbClr val="FFFF00"/>
                </a:solidFill>
              </a:rPr>
              <a:t>см. </a:t>
            </a:r>
            <a:r>
              <a:rPr lang="ru-RU" b="1" dirty="0" err="1" smtClean="0">
                <a:solidFill>
                  <a:srgbClr val="FFFF00"/>
                </a:solidFill>
              </a:rPr>
              <a:t>Мешкає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</a:rPr>
              <a:t>хижак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тропічних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лісів</a:t>
            </a:r>
            <a:r>
              <a:rPr lang="ru-RU" b="1" dirty="0">
                <a:solidFill>
                  <a:srgbClr val="FFFF00"/>
                </a:solidFill>
              </a:rPr>
              <a:t> - леопард. У </a:t>
            </a:r>
            <a:r>
              <a:rPr lang="ru-RU" b="1" dirty="0" err="1" smtClean="0">
                <a:solidFill>
                  <a:srgbClr val="FFFF00"/>
                </a:solidFill>
              </a:rPr>
              <a:t>важкопрохідних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</a:rPr>
              <a:t>хащах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>
                <a:solidFill>
                  <a:srgbClr val="FFFF00"/>
                </a:solidFill>
              </a:rPr>
              <a:t>є </a:t>
            </a:r>
            <a:r>
              <a:rPr lang="ru-RU" b="1" dirty="0" err="1" smtClean="0">
                <a:solidFill>
                  <a:srgbClr val="FFFF00"/>
                </a:solidFill>
              </a:rPr>
              <a:t>горили</a:t>
            </a:r>
            <a:r>
              <a:rPr lang="ru-RU" b="1" dirty="0" smtClean="0">
                <a:solidFill>
                  <a:srgbClr val="FFFF00"/>
                </a:solidFill>
              </a:rPr>
              <a:t>. </a:t>
            </a:r>
            <a:r>
              <a:rPr lang="ru-RU" b="1" dirty="0" err="1" smtClean="0">
                <a:solidFill>
                  <a:srgbClr val="FFFF00"/>
                </a:solidFill>
              </a:rPr>
              <a:t>Зріст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самця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сягає</a:t>
            </a:r>
            <a:r>
              <a:rPr lang="ru-RU" b="1" dirty="0">
                <a:solidFill>
                  <a:srgbClr val="FFFF00"/>
                </a:solidFill>
              </a:rPr>
              <a:t> 180 см, а </a:t>
            </a:r>
            <a:r>
              <a:rPr lang="ru-RU" b="1" dirty="0" err="1">
                <a:solidFill>
                  <a:srgbClr val="FFFF00"/>
                </a:solidFill>
              </a:rPr>
              <a:t>маса</a:t>
            </a:r>
            <a:r>
              <a:rPr lang="ru-RU" b="1" dirty="0">
                <a:solidFill>
                  <a:srgbClr val="FFFF00"/>
                </a:solidFill>
              </a:rPr>
              <a:t> - 250 кг. </a:t>
            </a:r>
          </a:p>
        </p:txBody>
      </p:sp>
    </p:spTree>
    <p:extLst>
      <p:ext uri="{BB962C8B-B14F-4D97-AF65-F5344CB8AC3E}">
        <p14:creationId xmlns:p14="http://schemas.microsoft.com/office/powerpoint/2010/main" val="316086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2808312" cy="8640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988"/>
            <a:ext cx="6130968" cy="3420353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391365"/>
            <a:ext cx="5148064" cy="343204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391365"/>
            <a:ext cx="40684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/>
              <a:t>Тварини</a:t>
            </a:r>
            <a:r>
              <a:rPr lang="ru-RU" sz="2000" b="1" dirty="0"/>
              <a:t> Сахари </a:t>
            </a:r>
            <a:r>
              <a:rPr lang="ru-RU" sz="2000" b="1" dirty="0" err="1"/>
              <a:t>пристосовані</a:t>
            </a:r>
            <a:r>
              <a:rPr lang="ru-RU" sz="2000" b="1" dirty="0"/>
              <a:t> до </a:t>
            </a:r>
            <a:r>
              <a:rPr lang="ru-RU" sz="2000" b="1" dirty="0" err="1" smtClean="0"/>
              <a:t>життя</a:t>
            </a:r>
            <a:r>
              <a:rPr lang="ru-RU" sz="2000" b="1" dirty="0" smtClean="0"/>
              <a:t> </a:t>
            </a:r>
            <a:r>
              <a:rPr lang="ru-RU" sz="2000" b="1" dirty="0"/>
              <a:t>в </a:t>
            </a:r>
            <a:r>
              <a:rPr lang="ru-RU" sz="2000" b="1" dirty="0" err="1"/>
              <a:t>пустелі</a:t>
            </a:r>
            <a:r>
              <a:rPr lang="ru-RU" sz="2000" b="1" dirty="0"/>
              <a:t>. </a:t>
            </a:r>
            <a:r>
              <a:rPr lang="ru-RU" sz="2000" b="1" dirty="0" err="1"/>
              <a:t>Антилопи</a:t>
            </a:r>
            <a:r>
              <a:rPr lang="ru-RU" sz="2000" b="1" dirty="0"/>
              <a:t> в </a:t>
            </a:r>
            <a:r>
              <a:rPr lang="ru-RU" sz="2000" b="1" dirty="0" err="1" smtClean="0"/>
              <a:t>пошуках</a:t>
            </a:r>
            <a:r>
              <a:rPr lang="ru-RU" sz="2000" b="1" dirty="0" smtClean="0"/>
              <a:t> </a:t>
            </a:r>
            <a:r>
              <a:rPr lang="ru-RU" sz="2000" b="1" dirty="0"/>
              <a:t>води й корму </a:t>
            </a:r>
            <a:r>
              <a:rPr lang="ru-RU" sz="2000" b="1" dirty="0" err="1"/>
              <a:t>здатні</a:t>
            </a:r>
            <a:r>
              <a:rPr lang="ru-RU" sz="2000" b="1" dirty="0"/>
              <a:t> </a:t>
            </a:r>
            <a:r>
              <a:rPr lang="ru-RU" sz="2000" b="1" dirty="0" err="1"/>
              <a:t>долати</a:t>
            </a:r>
            <a:r>
              <a:rPr lang="ru-RU" sz="2000" b="1" dirty="0"/>
              <a:t> </a:t>
            </a:r>
            <a:r>
              <a:rPr lang="ru-RU" sz="2000" b="1" dirty="0" err="1"/>
              <a:t>великі</a:t>
            </a:r>
            <a:r>
              <a:rPr lang="ru-RU" sz="2000" b="1" dirty="0"/>
              <a:t> </a:t>
            </a:r>
            <a:r>
              <a:rPr lang="ru-RU" sz="2000" b="1" dirty="0" err="1"/>
              <a:t>відстані</a:t>
            </a:r>
            <a:r>
              <a:rPr lang="ru-RU" sz="2000" b="1" dirty="0"/>
              <a:t>. </a:t>
            </a:r>
            <a:r>
              <a:rPr lang="ru-RU" sz="2000" b="1" dirty="0" err="1" smtClean="0"/>
              <a:t>Ящірки</a:t>
            </a:r>
            <a:r>
              <a:rPr lang="ru-RU" sz="2000" b="1" dirty="0"/>
              <a:t>, черепахи та </a:t>
            </a:r>
            <a:r>
              <a:rPr lang="ru-RU" sz="2000" b="1" dirty="0" err="1"/>
              <a:t>змії</a:t>
            </a:r>
            <a:r>
              <a:rPr lang="ru-RU" sz="2000" b="1" dirty="0"/>
              <a:t> </a:t>
            </a:r>
            <a:r>
              <a:rPr lang="ru-RU" sz="2000" b="1" dirty="0" err="1" smtClean="0"/>
              <a:t>можуть</a:t>
            </a:r>
            <a:r>
              <a:rPr lang="ru-RU" sz="2000" b="1" dirty="0" smtClean="0"/>
              <a:t> </a:t>
            </a:r>
            <a:r>
              <a:rPr lang="ru-RU" sz="2000" b="1" dirty="0" err="1"/>
              <a:t>жити</a:t>
            </a:r>
            <a:r>
              <a:rPr lang="ru-RU" sz="2000" b="1" dirty="0"/>
              <a:t> без води </a:t>
            </a:r>
            <a:r>
              <a:rPr lang="ru-RU" sz="2000" b="1" dirty="0" err="1"/>
              <a:t>досить</a:t>
            </a:r>
            <a:r>
              <a:rPr lang="ru-RU" sz="2000" b="1" dirty="0"/>
              <a:t> </a:t>
            </a:r>
            <a:r>
              <a:rPr lang="ru-RU" sz="2000" b="1" dirty="0" err="1"/>
              <a:t>довго</a:t>
            </a:r>
            <a:r>
              <a:rPr lang="ru-RU" sz="2000" b="1" dirty="0"/>
              <a:t>. Тут </a:t>
            </a:r>
            <a:r>
              <a:rPr lang="ru-RU" sz="2000" b="1" dirty="0" err="1" smtClean="0"/>
              <a:t>поши­рені</a:t>
            </a:r>
            <a:r>
              <a:rPr lang="ru-RU" sz="2000" b="1" dirty="0" smtClean="0"/>
              <a:t> </a:t>
            </a:r>
            <a:r>
              <a:rPr lang="ru-RU" sz="2000" b="1" dirty="0" err="1"/>
              <a:t>різні</a:t>
            </a:r>
            <a:r>
              <a:rPr lang="ru-RU" sz="2000" b="1" dirty="0"/>
              <a:t> </a:t>
            </a:r>
            <a:r>
              <a:rPr lang="ru-RU" sz="2000" b="1" dirty="0" smtClean="0"/>
              <a:t>жуки</a:t>
            </a:r>
            <a:r>
              <a:rPr lang="ru-RU" sz="2000" b="1" dirty="0"/>
              <a:t>, сарана, </a:t>
            </a:r>
            <a:r>
              <a:rPr lang="ru-RU" sz="2000" b="1" dirty="0" err="1" smtClean="0"/>
              <a:t>скор­піони</a:t>
            </a:r>
            <a:r>
              <a:rPr lang="ru-RU" sz="2000" b="1" dirty="0"/>
              <a:t>. На </a:t>
            </a:r>
            <a:r>
              <a:rPr lang="ru-RU" sz="2000" b="1" dirty="0" err="1"/>
              <a:t>окраїнах</a:t>
            </a:r>
            <a:r>
              <a:rPr lang="ru-RU" sz="2000" b="1" dirty="0"/>
              <a:t> </a:t>
            </a:r>
            <a:r>
              <a:rPr lang="ru-RU" sz="2000" b="1" dirty="0" err="1"/>
              <a:t>пустелі</a:t>
            </a:r>
            <a:r>
              <a:rPr lang="ru-RU" sz="2000" b="1" dirty="0"/>
              <a:t> </a:t>
            </a:r>
            <a:r>
              <a:rPr lang="ru-RU" sz="2000" b="1" dirty="0" err="1" smtClean="0"/>
              <a:t>тра­пляються</a:t>
            </a:r>
            <a:r>
              <a:rPr lang="ru-RU" sz="2000" b="1" dirty="0" smtClean="0"/>
              <a:t> </a:t>
            </a:r>
            <a:r>
              <a:rPr lang="ru-RU" sz="2000" b="1" dirty="0" err="1"/>
              <a:t>гієни</a:t>
            </a:r>
            <a:r>
              <a:rPr lang="ru-RU" sz="2000" b="1" dirty="0"/>
              <a:t> і </a:t>
            </a:r>
            <a:r>
              <a:rPr lang="ru-RU" sz="2000" b="1" dirty="0" err="1" smtClean="0"/>
              <a:t>леви</a:t>
            </a:r>
            <a:r>
              <a:rPr lang="ru-RU" sz="2000" b="1" dirty="0" smtClean="0"/>
              <a:t>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67064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836696" cy="3429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282" y="0"/>
            <a:ext cx="4582718" cy="3429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488842"/>
            <a:ext cx="4836695" cy="32726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483859"/>
            <a:ext cx="4723798" cy="337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18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700" y="3683658"/>
            <a:ext cx="4509644" cy="31271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1484784"/>
            <a:ext cx="3898776" cy="1097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683658"/>
            <a:ext cx="4885328" cy="3161766"/>
          </a:xfrm>
        </p:spPr>
      </p:pic>
      <p:sp>
        <p:nvSpPr>
          <p:cNvPr id="5" name="TextBox 4"/>
          <p:cNvSpPr txBox="1"/>
          <p:nvPr/>
        </p:nvSpPr>
        <p:spPr>
          <a:xfrm>
            <a:off x="1" y="116632"/>
            <a:ext cx="91633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FF00"/>
                </a:solidFill>
              </a:rPr>
              <a:t>У </a:t>
            </a:r>
            <a:r>
              <a:rPr lang="ru-RU" sz="2800" dirty="0" err="1">
                <a:solidFill>
                  <a:srgbClr val="FFFF00"/>
                </a:solidFill>
              </a:rPr>
              <a:t>період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дощів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савани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щедрі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>
                <a:solidFill>
                  <a:srgbClr val="FFFF00"/>
                </a:solidFill>
              </a:rPr>
              <a:t>на </a:t>
            </a:r>
            <a:r>
              <a:rPr lang="ru-RU" sz="2800" dirty="0" err="1">
                <a:solidFill>
                  <a:srgbClr val="FFFF00"/>
                </a:solidFill>
              </a:rPr>
              <a:t>рослинну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їжу</a:t>
            </a:r>
            <a:r>
              <a:rPr lang="ru-RU" sz="2800" dirty="0">
                <a:solidFill>
                  <a:srgbClr val="FFFF00"/>
                </a:solidFill>
              </a:rPr>
              <a:t>, тому там </a:t>
            </a:r>
            <a:r>
              <a:rPr lang="ru-RU" sz="2800" dirty="0" err="1">
                <a:solidFill>
                  <a:srgbClr val="FFFF00"/>
                </a:solidFill>
              </a:rPr>
              <a:t>багато</a:t>
            </a:r>
            <a:r>
              <a:rPr lang="ru-RU" sz="2800" dirty="0">
                <a:solidFill>
                  <a:srgbClr val="FFFF00"/>
                </a:solidFill>
              </a:rPr>
              <a:t> великих </a:t>
            </a:r>
            <a:r>
              <a:rPr lang="ru-RU" sz="2800" dirty="0" err="1">
                <a:solidFill>
                  <a:srgbClr val="FFFF00"/>
                </a:solidFill>
              </a:rPr>
              <a:t>травоїдних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тварин</a:t>
            </a:r>
            <a:r>
              <a:rPr lang="ru-RU" sz="2800" dirty="0">
                <a:solidFill>
                  <a:srgbClr val="FFFF00"/>
                </a:solidFill>
              </a:rPr>
              <a:t>: </a:t>
            </a:r>
            <a:r>
              <a:rPr lang="ru-RU" sz="2800" dirty="0" err="1">
                <a:solidFill>
                  <a:srgbClr val="FFFF00"/>
                </a:solidFill>
              </a:rPr>
              <a:t>різноманітні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антилопи</a:t>
            </a:r>
            <a:r>
              <a:rPr lang="ru-RU" sz="2800" dirty="0">
                <a:solidFill>
                  <a:srgbClr val="FFFF00"/>
                </a:solidFill>
              </a:rPr>
              <a:t>, </a:t>
            </a:r>
            <a:r>
              <a:rPr lang="ru-RU" sz="2800" dirty="0" err="1">
                <a:solidFill>
                  <a:srgbClr val="FFFF00"/>
                </a:solidFill>
              </a:rPr>
              <a:t>зебри</a:t>
            </a:r>
            <a:r>
              <a:rPr lang="ru-RU" sz="2800" dirty="0">
                <a:solidFill>
                  <a:srgbClr val="FFFF00"/>
                </a:solidFill>
              </a:rPr>
              <a:t>, а </a:t>
            </a:r>
            <a:r>
              <a:rPr lang="ru-RU" sz="2800" dirty="0" err="1">
                <a:solidFill>
                  <a:srgbClr val="FFFF00"/>
                </a:solidFill>
              </a:rPr>
              <a:t>також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жирафи</a:t>
            </a:r>
            <a:r>
              <a:rPr lang="ru-RU" sz="2800" dirty="0">
                <a:solidFill>
                  <a:srgbClr val="FFFF00"/>
                </a:solidFill>
              </a:rPr>
              <a:t>, </a:t>
            </a:r>
            <a:r>
              <a:rPr lang="ru-RU" sz="2800" dirty="0" err="1">
                <a:solidFill>
                  <a:srgbClr val="FFFF00"/>
                </a:solidFill>
              </a:rPr>
              <a:t>які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можуть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поїдати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листя</a:t>
            </a:r>
            <a:r>
              <a:rPr lang="ru-RU" sz="2800" dirty="0">
                <a:solidFill>
                  <a:srgbClr val="FFFF00"/>
                </a:solidFill>
              </a:rPr>
              <a:t> з </a:t>
            </a:r>
            <a:r>
              <a:rPr lang="ru-RU" sz="2800" dirty="0" err="1">
                <a:solidFill>
                  <a:srgbClr val="FFFF00"/>
                </a:solidFill>
              </a:rPr>
              <a:t>високих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smtClean="0">
                <a:solidFill>
                  <a:srgbClr val="FFFF00"/>
                </a:solidFill>
              </a:rPr>
              <a:t>дерев. </a:t>
            </a:r>
            <a:r>
              <a:rPr lang="ru-RU" sz="2800" dirty="0" err="1">
                <a:solidFill>
                  <a:srgbClr val="FFFF00"/>
                </a:solidFill>
              </a:rPr>
              <a:t>Водяться</a:t>
            </a:r>
            <a:r>
              <a:rPr lang="ru-RU" sz="2800" dirty="0">
                <a:solidFill>
                  <a:srgbClr val="FFFF00"/>
                </a:solidFill>
              </a:rPr>
              <a:t> в </a:t>
            </a:r>
            <a:r>
              <a:rPr lang="ru-RU" sz="2800" dirty="0" err="1">
                <a:solidFill>
                  <a:srgbClr val="FFFF00"/>
                </a:solidFill>
              </a:rPr>
              <a:t>савані</a:t>
            </a:r>
            <a:r>
              <a:rPr lang="ru-RU" sz="2800" dirty="0">
                <a:solidFill>
                  <a:srgbClr val="FFFF00"/>
                </a:solidFill>
              </a:rPr>
              <a:t> й </a:t>
            </a:r>
            <a:r>
              <a:rPr lang="ru-RU" sz="2800" dirty="0" err="1" smtClean="0">
                <a:solidFill>
                  <a:srgbClr val="FFFF00"/>
                </a:solidFill>
              </a:rPr>
              <a:t>інші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великі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травоїдні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тварини</a:t>
            </a:r>
            <a:r>
              <a:rPr lang="ru-RU" sz="2800" dirty="0">
                <a:solidFill>
                  <a:srgbClr val="FFFF00"/>
                </a:solidFill>
              </a:rPr>
              <a:t> - </a:t>
            </a:r>
            <a:r>
              <a:rPr lang="ru-RU" sz="2800" dirty="0" err="1">
                <a:solidFill>
                  <a:srgbClr val="FFFF00"/>
                </a:solidFill>
              </a:rPr>
              <a:t>слони</a:t>
            </a:r>
            <a:r>
              <a:rPr lang="ru-RU" sz="2800" dirty="0">
                <a:solidFill>
                  <a:srgbClr val="FFFF00"/>
                </a:solidFill>
              </a:rPr>
              <a:t>, </a:t>
            </a:r>
            <a:r>
              <a:rPr lang="ru-RU" sz="2800" dirty="0" err="1">
                <a:solidFill>
                  <a:srgbClr val="FFFF00"/>
                </a:solidFill>
              </a:rPr>
              <a:t>буйволи</a:t>
            </a:r>
            <a:r>
              <a:rPr lang="ru-RU" sz="2800" dirty="0">
                <a:solidFill>
                  <a:srgbClr val="FFFF00"/>
                </a:solidFill>
              </a:rPr>
              <a:t>, </a:t>
            </a:r>
            <a:r>
              <a:rPr lang="ru-RU" sz="2800" dirty="0" smtClean="0">
                <a:solidFill>
                  <a:srgbClr val="FFFF00"/>
                </a:solidFill>
              </a:rPr>
              <a:t>носо­роги</a:t>
            </a:r>
            <a:r>
              <a:rPr lang="ru-RU" sz="2800" dirty="0">
                <a:solidFill>
                  <a:srgbClr val="FFFF00"/>
                </a:solidFill>
              </a:rPr>
              <a:t>. На берегах </a:t>
            </a:r>
            <a:r>
              <a:rPr lang="ru-RU" sz="2800" dirty="0" err="1">
                <a:solidFill>
                  <a:srgbClr val="FFFF00"/>
                </a:solidFill>
              </a:rPr>
              <a:t>річок</a:t>
            </a:r>
            <a:r>
              <a:rPr lang="ru-RU" sz="2800" dirty="0">
                <a:solidFill>
                  <a:srgbClr val="FFFF00"/>
                </a:solidFill>
              </a:rPr>
              <a:t> і озер </a:t>
            </a:r>
            <a:r>
              <a:rPr lang="ru-RU" sz="2800" dirty="0" err="1">
                <a:solidFill>
                  <a:srgbClr val="FFFF00"/>
                </a:solidFill>
              </a:rPr>
              <a:t>трапляються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бегемоти</a:t>
            </a:r>
            <a:r>
              <a:rPr lang="ru-RU" sz="2800" dirty="0">
                <a:solidFill>
                  <a:srgbClr val="FFFF00"/>
                </a:solidFill>
              </a:rPr>
              <a:t>. </a:t>
            </a:r>
            <a:r>
              <a:rPr lang="ru-RU" sz="2800" dirty="0" err="1">
                <a:solidFill>
                  <a:srgbClr val="FFFF00"/>
                </a:solidFill>
              </a:rPr>
              <a:t>Травоїдними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>
                <a:solidFill>
                  <a:srgbClr val="FFFF00"/>
                </a:solidFill>
              </a:rPr>
              <a:t>тваринами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живляться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хижаки</a:t>
            </a:r>
            <a:r>
              <a:rPr lang="ru-RU" sz="2800" dirty="0">
                <a:solidFill>
                  <a:srgbClr val="FFFF00"/>
                </a:solidFill>
              </a:rPr>
              <a:t>. </a:t>
            </a:r>
            <a:r>
              <a:rPr lang="ru-RU" sz="2800" dirty="0" err="1">
                <a:solidFill>
                  <a:srgbClr val="FFFF00"/>
                </a:solidFill>
              </a:rPr>
              <a:t>Серед</a:t>
            </a:r>
            <a:r>
              <a:rPr lang="ru-RU" sz="2800" dirty="0">
                <a:solidFill>
                  <a:srgbClr val="FFFF00"/>
                </a:solidFill>
              </a:rPr>
              <a:t> них </a:t>
            </a:r>
            <a:r>
              <a:rPr lang="ru-RU" sz="2800" dirty="0" err="1" smtClean="0">
                <a:solidFill>
                  <a:srgbClr val="FFFF00"/>
                </a:solidFill>
              </a:rPr>
              <a:t>найсильніший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>
                <a:solidFill>
                  <a:srgbClr val="FFFF00"/>
                </a:solidFill>
              </a:rPr>
              <a:t>і </a:t>
            </a:r>
            <a:r>
              <a:rPr lang="ru-RU" sz="2800" dirty="0" err="1" smtClean="0">
                <a:solidFill>
                  <a:srgbClr val="FFFF00"/>
                </a:solidFill>
              </a:rPr>
              <a:t>найгрізніший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>
                <a:solidFill>
                  <a:srgbClr val="FFFF00"/>
                </a:solidFill>
              </a:rPr>
              <a:t>- лев, а </a:t>
            </a:r>
            <a:r>
              <a:rPr lang="ru-RU" sz="2800" dirty="0" err="1">
                <a:solidFill>
                  <a:srgbClr val="FFFF00"/>
                </a:solidFill>
              </a:rPr>
              <a:t>також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гепар­ди</a:t>
            </a:r>
            <a:r>
              <a:rPr lang="ru-RU" sz="2800" dirty="0" smtClean="0">
                <a:solidFill>
                  <a:srgbClr val="FFFF00"/>
                </a:solidFill>
              </a:rPr>
              <a:t> ,</a:t>
            </a:r>
            <a:r>
              <a:rPr lang="ru-RU" sz="2800" dirty="0" err="1" smtClean="0">
                <a:solidFill>
                  <a:srgbClr val="FFFF00"/>
                </a:solidFill>
              </a:rPr>
              <a:t>шакали</a:t>
            </a:r>
            <a:r>
              <a:rPr lang="ru-RU" sz="2800" dirty="0">
                <a:solidFill>
                  <a:srgbClr val="FFFF00"/>
                </a:solidFill>
              </a:rPr>
              <a:t>, </a:t>
            </a:r>
            <a:r>
              <a:rPr lang="ru-RU" sz="2800" dirty="0" err="1">
                <a:solidFill>
                  <a:srgbClr val="FFFF00"/>
                </a:solidFill>
              </a:rPr>
              <a:t>гієни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428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3744416"/>
          </a:xfrm>
        </p:spPr>
        <p:txBody>
          <a:bodyPr/>
          <a:lstStyle/>
          <a:p>
            <a:pPr marL="64008" indent="0">
              <a:buNone/>
            </a:pPr>
            <a:r>
              <a:rPr lang="ru-RU" dirty="0">
                <a:solidFill>
                  <a:srgbClr val="FFFF00"/>
                </a:solidFill>
              </a:rPr>
              <a:t>У </a:t>
            </a:r>
            <a:r>
              <a:rPr lang="ru-RU" dirty="0" err="1">
                <a:solidFill>
                  <a:srgbClr val="FFFF00"/>
                </a:solidFill>
              </a:rPr>
              <a:t>лісі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дуже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багато</a:t>
            </a:r>
            <a:r>
              <a:rPr lang="ru-RU" dirty="0">
                <a:solidFill>
                  <a:srgbClr val="FFFF00"/>
                </a:solidFill>
              </a:rPr>
              <a:t> комах. Мурашки, </a:t>
            </a:r>
            <a:r>
              <a:rPr lang="ru-RU" dirty="0" err="1">
                <a:solidFill>
                  <a:srgbClr val="FFFF00"/>
                </a:solidFill>
              </a:rPr>
              <a:t>яких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називають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кочовими</a:t>
            </a:r>
            <a:r>
              <a:rPr lang="ru-RU" dirty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рухаються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довгими</a:t>
            </a:r>
            <a:r>
              <a:rPr lang="ru-RU" dirty="0">
                <a:solidFill>
                  <a:srgbClr val="FFFF00"/>
                </a:solidFill>
              </a:rPr>
              <a:t> колонами, </a:t>
            </a:r>
            <a:r>
              <a:rPr lang="ru-RU" dirty="0" err="1">
                <a:solidFill>
                  <a:srgbClr val="FFFF00"/>
                </a:solidFill>
              </a:rPr>
              <a:t>винищуючи</a:t>
            </a:r>
            <a:r>
              <a:rPr lang="ru-RU" dirty="0">
                <a:solidFill>
                  <a:srgbClr val="FFFF00"/>
                </a:solidFill>
              </a:rPr>
              <a:t> на </a:t>
            </a:r>
            <a:r>
              <a:rPr lang="ru-RU" dirty="0" err="1">
                <a:solidFill>
                  <a:srgbClr val="FFFF00"/>
                </a:solidFill>
              </a:rPr>
              <a:t>своєму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шляху </a:t>
            </a:r>
            <a:r>
              <a:rPr lang="ru-RU" dirty="0">
                <a:solidFill>
                  <a:srgbClr val="FFFF00"/>
                </a:solidFill>
              </a:rPr>
              <a:t>все </a:t>
            </a:r>
            <a:r>
              <a:rPr lang="ru-RU" dirty="0" err="1">
                <a:solidFill>
                  <a:srgbClr val="FFFF00"/>
                </a:solidFill>
              </a:rPr>
              <a:t>живе</a:t>
            </a:r>
            <a:r>
              <a:rPr lang="ru-RU" dirty="0">
                <a:solidFill>
                  <a:srgbClr val="FFFF00"/>
                </a:solidFill>
              </a:rPr>
              <a:t>. На деревах та в </a:t>
            </a:r>
            <a:r>
              <a:rPr lang="ru-RU" dirty="0" err="1">
                <a:solidFill>
                  <a:srgbClr val="FFFF00"/>
                </a:solidFill>
              </a:rPr>
              <a:t>ґрунті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селяться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терміти</a:t>
            </a:r>
            <a:r>
              <a:rPr lang="ru-RU" dirty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які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живляться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рослинними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рештками</a:t>
            </a:r>
            <a:r>
              <a:rPr lang="ru-RU" dirty="0">
                <a:solidFill>
                  <a:srgbClr val="FFFF00"/>
                </a:solidFill>
              </a:rPr>
              <a:t>. </a:t>
            </a:r>
            <a:r>
              <a:rPr lang="ru-RU" dirty="0" err="1">
                <a:solidFill>
                  <a:srgbClr val="FFFF00"/>
                </a:solidFill>
              </a:rPr>
              <a:t>Водяться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змії</a:t>
            </a:r>
            <a:r>
              <a:rPr lang="ru-RU" dirty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землерийки</a:t>
            </a:r>
            <a:r>
              <a:rPr lang="ru-RU" dirty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різні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ящірки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</a:p>
          <a:p>
            <a:pPr marL="64008" indent="0">
              <a:buNone/>
            </a:pP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" y="3861048"/>
            <a:ext cx="4472108" cy="29851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110" y="3937191"/>
            <a:ext cx="4902160" cy="294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82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63942" cy="357662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556" y="3576621"/>
            <a:ext cx="4969524" cy="32763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556" y="68393"/>
            <a:ext cx="4979444" cy="35082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01008"/>
            <a:ext cx="4283968" cy="335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9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946" y="2852937"/>
            <a:ext cx="3979322" cy="397932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5740"/>
            <a:ext cx="8911049" cy="3456384"/>
          </a:xfrm>
        </p:spPr>
        <p:txBody>
          <a:bodyPr/>
          <a:lstStyle/>
          <a:p>
            <a:pPr marL="64008" indent="0">
              <a:buNone/>
            </a:pPr>
            <a:r>
              <a:rPr lang="ru-RU" b="1" dirty="0">
                <a:solidFill>
                  <a:srgbClr val="FFFF00"/>
                </a:solidFill>
              </a:rPr>
              <a:t>У саванах </a:t>
            </a:r>
            <a:r>
              <a:rPr lang="ru-RU" b="1" dirty="0" smtClean="0">
                <a:solidFill>
                  <a:srgbClr val="FFFF00"/>
                </a:solidFill>
              </a:rPr>
              <a:t>Африки </a:t>
            </a:r>
            <a:r>
              <a:rPr lang="ru-RU" b="1" dirty="0" err="1">
                <a:solidFill>
                  <a:srgbClr val="FFFF00"/>
                </a:solidFill>
              </a:rPr>
              <a:t>велике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різноманіття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птахів</a:t>
            </a:r>
            <a:r>
              <a:rPr lang="ru-RU" b="1" dirty="0">
                <a:solidFill>
                  <a:srgbClr val="FFFF00"/>
                </a:solidFill>
              </a:rPr>
              <a:t>. </a:t>
            </a:r>
            <a:r>
              <a:rPr lang="ru-RU" b="1" dirty="0" err="1" smtClean="0">
                <a:solidFill>
                  <a:srgbClr val="FFFF00"/>
                </a:solidFill>
              </a:rPr>
              <a:t>Най­більший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>
                <a:solidFill>
                  <a:srgbClr val="FFFF00"/>
                </a:solidFill>
              </a:rPr>
              <a:t>птах на </a:t>
            </a:r>
            <a:r>
              <a:rPr lang="ru-RU" b="1" dirty="0" err="1">
                <a:solidFill>
                  <a:srgbClr val="FFFF00"/>
                </a:solidFill>
              </a:rPr>
              <a:t>Землі</a:t>
            </a:r>
            <a:r>
              <a:rPr lang="ru-RU" b="1" dirty="0">
                <a:solidFill>
                  <a:srgbClr val="FFFF00"/>
                </a:solidFill>
              </a:rPr>
              <a:t> - </a:t>
            </a:r>
            <a:r>
              <a:rPr lang="ru-RU" b="1" dirty="0" err="1">
                <a:solidFill>
                  <a:srgbClr val="FFFF00"/>
                </a:solidFill>
              </a:rPr>
              <a:t>африканський</a:t>
            </a:r>
            <a:r>
              <a:rPr lang="ru-RU" b="1" dirty="0">
                <a:solidFill>
                  <a:srgbClr val="FFFF00"/>
                </a:solidFill>
              </a:rPr>
              <a:t> страус, </a:t>
            </a:r>
            <a:r>
              <a:rPr lang="ru-RU" b="1" dirty="0" err="1">
                <a:solidFill>
                  <a:srgbClr val="FFFF00"/>
                </a:solidFill>
              </a:rPr>
              <a:t>який</a:t>
            </a:r>
            <a:r>
              <a:rPr lang="ru-RU" b="1" dirty="0">
                <a:solidFill>
                  <a:srgbClr val="FFFF00"/>
                </a:solidFill>
              </a:rPr>
              <a:t> утратив </a:t>
            </a:r>
            <a:r>
              <a:rPr lang="ru-RU" b="1" dirty="0" err="1">
                <a:solidFill>
                  <a:srgbClr val="FFFF00"/>
                </a:solidFill>
              </a:rPr>
              <a:t>здатність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літати</a:t>
            </a:r>
            <a:r>
              <a:rPr lang="ru-RU" b="1" dirty="0">
                <a:solidFill>
                  <a:srgbClr val="FFFF00"/>
                </a:solidFill>
              </a:rPr>
              <a:t>. </a:t>
            </a:r>
            <a:r>
              <a:rPr lang="ru-RU" b="1" dirty="0" err="1" smtClean="0">
                <a:solidFill>
                  <a:srgbClr val="FFFF00"/>
                </a:solidFill>
              </a:rPr>
              <a:t>Його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зріст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сягає</a:t>
            </a:r>
            <a:r>
              <a:rPr lang="ru-RU" b="1" dirty="0">
                <a:solidFill>
                  <a:srgbClr val="FFFF00"/>
                </a:solidFill>
              </a:rPr>
              <a:t> 270 см, а </a:t>
            </a:r>
            <a:r>
              <a:rPr lang="ru-RU" b="1" dirty="0" err="1">
                <a:solidFill>
                  <a:srgbClr val="FFFF00"/>
                </a:solidFill>
              </a:rPr>
              <a:t>маса</a:t>
            </a:r>
            <a:r>
              <a:rPr lang="ru-RU" b="1" dirty="0">
                <a:solidFill>
                  <a:srgbClr val="FFFF00"/>
                </a:solidFill>
              </a:rPr>
              <a:t> - </a:t>
            </a:r>
            <a:r>
              <a:rPr lang="ru-RU" b="1" dirty="0" smtClean="0">
                <a:solidFill>
                  <a:srgbClr val="FFFF00"/>
                </a:solidFill>
              </a:rPr>
              <a:t>70 </a:t>
            </a:r>
            <a:r>
              <a:rPr lang="ru-RU" b="1" dirty="0">
                <a:solidFill>
                  <a:srgbClr val="FFFF00"/>
                </a:solidFill>
              </a:rPr>
              <a:t>-</a:t>
            </a:r>
            <a:r>
              <a:rPr lang="ru-RU" b="1" dirty="0" smtClean="0">
                <a:solidFill>
                  <a:srgbClr val="FFFF00"/>
                </a:solidFill>
              </a:rPr>
              <a:t>90 </a:t>
            </a:r>
            <a:r>
              <a:rPr lang="ru-RU" b="1" dirty="0">
                <a:solidFill>
                  <a:srgbClr val="FFFF00"/>
                </a:solidFill>
              </a:rPr>
              <a:t>кг. У </a:t>
            </a:r>
            <a:r>
              <a:rPr lang="ru-RU" b="1" dirty="0" err="1">
                <a:solidFill>
                  <a:srgbClr val="FFFF00"/>
                </a:solidFill>
              </a:rPr>
              <a:t>разі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небезпеки</a:t>
            </a:r>
            <a:r>
              <a:rPr lang="ru-RU" b="1" dirty="0">
                <a:solidFill>
                  <a:srgbClr val="FFFF00"/>
                </a:solidFill>
              </a:rPr>
              <a:t> страус </a:t>
            </a:r>
            <a:r>
              <a:rPr lang="ru-RU" b="1" dirty="0" err="1" smtClean="0">
                <a:solidFill>
                  <a:srgbClr val="FFFF00"/>
                </a:solidFill>
              </a:rPr>
              <a:t>біжить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</a:rPr>
              <a:t>вели­чезними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кроками</a:t>
            </a:r>
            <a:r>
              <a:rPr lang="ru-RU" b="1" dirty="0">
                <a:solidFill>
                  <a:srgbClr val="FFFF00"/>
                </a:solidFill>
              </a:rPr>
              <a:t> (до 4 -5 м) </a:t>
            </a:r>
            <a:r>
              <a:rPr lang="ru-RU" b="1" dirty="0" err="1">
                <a:solidFill>
                  <a:srgbClr val="FFFF00"/>
                </a:solidFill>
              </a:rPr>
              <a:t>зі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</a:rPr>
              <a:t>швидкістю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>
                <a:solidFill>
                  <a:srgbClr val="FFFF00"/>
                </a:solidFill>
              </a:rPr>
              <a:t>70 к м /год 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79992"/>
            <a:ext cx="5025946" cy="335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40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"/>
            <a:ext cx="4799959" cy="364496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293" y="56006"/>
            <a:ext cx="4701685" cy="35170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293" y="3573015"/>
            <a:ext cx="4814581" cy="32849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3015"/>
            <a:ext cx="4404294" cy="328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99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545268"/>
            <a:ext cx="4320480" cy="1196752"/>
          </a:xfrm>
        </p:spPr>
        <p:txBody>
          <a:bodyPr>
            <a:normAutofit fontScale="90000"/>
          </a:bodyPr>
          <a:lstStyle/>
          <a:p>
            <a:r>
              <a:rPr lang="uk-UA" sz="4800" b="1" dirty="0" smtClean="0"/>
              <a:t>Рослинний світ</a:t>
            </a:r>
            <a:endParaRPr lang="ru-RU" sz="48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476501"/>
            <a:ext cx="5076056" cy="33814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5" y="-60511"/>
            <a:ext cx="4716016" cy="3537012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40" y="1944173"/>
            <a:ext cx="4316539" cy="3473154"/>
          </a:xfrm>
        </p:spPr>
      </p:pic>
    </p:spTree>
    <p:extLst>
      <p:ext uri="{BB962C8B-B14F-4D97-AF65-F5344CB8AC3E}">
        <p14:creationId xmlns:p14="http://schemas.microsoft.com/office/powerpoint/2010/main" val="287625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46"/>
            <a:ext cx="5230678" cy="3429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706" y="3284984"/>
            <a:ext cx="4801372" cy="35990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3284985"/>
            <a:ext cx="46440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</a:rPr>
              <a:t>У </a:t>
            </a:r>
            <a:r>
              <a:rPr lang="ru-RU" sz="2000" b="1" dirty="0" err="1">
                <a:solidFill>
                  <a:srgbClr val="FFFF00"/>
                </a:solidFill>
              </a:rPr>
              <a:t>вологих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тропічних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лісах</a:t>
            </a:r>
            <a:r>
              <a:rPr lang="ru-RU" sz="2000" b="1" dirty="0">
                <a:solidFill>
                  <a:srgbClr val="FFFF00"/>
                </a:solidFill>
              </a:rPr>
              <a:t> Африки </a:t>
            </a:r>
            <a:r>
              <a:rPr lang="ru-RU" sz="2000" b="1" dirty="0" err="1">
                <a:solidFill>
                  <a:srgbClr val="FFFF00"/>
                </a:solidFill>
              </a:rPr>
              <a:t>немає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пір</a:t>
            </a:r>
            <a:r>
              <a:rPr lang="ru-RU" sz="2000" b="1" dirty="0">
                <a:solidFill>
                  <a:srgbClr val="FFFF00"/>
                </a:solidFill>
              </a:rPr>
              <a:t> року: </a:t>
            </a:r>
            <a:r>
              <a:rPr lang="ru-RU" sz="2000" b="1" dirty="0" err="1">
                <a:solidFill>
                  <a:srgbClr val="FFFF00"/>
                </a:solidFill>
              </a:rPr>
              <a:t>взимку</a:t>
            </a:r>
            <a:r>
              <a:rPr lang="ru-RU" sz="2000" b="1" dirty="0">
                <a:solidFill>
                  <a:srgbClr val="FFFF00"/>
                </a:solidFill>
              </a:rPr>
              <a:t> і </a:t>
            </a:r>
            <a:r>
              <a:rPr lang="ru-RU" sz="2000" b="1" dirty="0" err="1">
                <a:solidFill>
                  <a:srgbClr val="FFFF00"/>
                </a:solidFill>
              </a:rPr>
              <a:t>влітку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однаково</a:t>
            </a:r>
            <a:r>
              <a:rPr lang="ru-RU" sz="2000" b="1" dirty="0">
                <a:solidFill>
                  <a:srgbClr val="FFFF00"/>
                </a:solidFill>
              </a:rPr>
              <a:t> тепло. </a:t>
            </a:r>
            <a:r>
              <a:rPr lang="ru-RU" sz="2000" b="1" dirty="0" err="1">
                <a:solidFill>
                  <a:srgbClr val="FFFF00"/>
                </a:solidFill>
              </a:rPr>
              <a:t>Щодня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ллють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дощі</a:t>
            </a:r>
            <a:r>
              <a:rPr lang="ru-RU" sz="2000" b="1" dirty="0">
                <a:solidFill>
                  <a:srgbClr val="FFFF00"/>
                </a:solidFill>
              </a:rPr>
              <a:t>. </a:t>
            </a:r>
            <a:r>
              <a:rPr lang="ru-RU" sz="2000" b="1" dirty="0" err="1">
                <a:solidFill>
                  <a:srgbClr val="FFFF00"/>
                </a:solidFill>
              </a:rPr>
              <a:t>Лісові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ґрунти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дуже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бідні</a:t>
            </a:r>
            <a:r>
              <a:rPr lang="ru-RU" sz="2000" b="1" dirty="0">
                <a:solidFill>
                  <a:srgbClr val="FFFF00"/>
                </a:solidFill>
              </a:rPr>
              <a:t> на </a:t>
            </a:r>
            <a:r>
              <a:rPr lang="ru-RU" sz="2000" b="1" dirty="0" err="1">
                <a:solidFill>
                  <a:srgbClr val="FFFF00"/>
                </a:solidFill>
              </a:rPr>
              <a:t>поживні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речовини</a:t>
            </a:r>
            <a:r>
              <a:rPr lang="ru-RU" sz="2000" b="1" dirty="0">
                <a:solidFill>
                  <a:srgbClr val="FFFF00"/>
                </a:solidFill>
              </a:rPr>
              <a:t>. У теплому й </a:t>
            </a:r>
            <a:r>
              <a:rPr lang="ru-RU" sz="2000" b="1" dirty="0" err="1">
                <a:solidFill>
                  <a:srgbClr val="FFFF00"/>
                </a:solidFill>
              </a:rPr>
              <a:t>вологому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ґрунті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рештки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організмів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швид­ко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розкладаються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мікроорганізмами</a:t>
            </a:r>
            <a:r>
              <a:rPr lang="ru-RU" sz="2000" b="1" dirty="0">
                <a:solidFill>
                  <a:srgbClr val="FFFF00"/>
                </a:solidFill>
              </a:rPr>
              <a:t>, і </a:t>
            </a:r>
            <a:r>
              <a:rPr lang="ru-RU" sz="2000" b="1" dirty="0" err="1">
                <a:solidFill>
                  <a:srgbClr val="FFFF00"/>
                </a:solidFill>
              </a:rPr>
              <a:t>поживні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речови­ни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відразу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вбираються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рослинами</a:t>
            </a:r>
            <a:r>
              <a:rPr lang="ru-RU" sz="2000" b="1" dirty="0">
                <a:solidFill>
                  <a:srgbClr val="FFFF00"/>
                </a:solidFill>
              </a:rPr>
              <a:t>.</a:t>
            </a:r>
            <a:endParaRPr lang="ru-RU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678" y="187683"/>
            <a:ext cx="3832789" cy="287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25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44824"/>
            <a:ext cx="7715200" cy="5013176"/>
          </a:xfrm>
        </p:spPr>
      </p:pic>
      <p:sp>
        <p:nvSpPr>
          <p:cNvPr id="5" name="TextBox 4"/>
          <p:cNvSpPr txBox="1"/>
          <p:nvPr/>
        </p:nvSpPr>
        <p:spPr>
          <a:xfrm>
            <a:off x="179512" y="188640"/>
            <a:ext cx="84352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</a:rPr>
              <a:t>У </a:t>
            </a:r>
            <a:r>
              <a:rPr lang="ru-RU" sz="2000" b="1" dirty="0" err="1">
                <a:solidFill>
                  <a:srgbClr val="FFFF00"/>
                </a:solidFill>
              </a:rPr>
              <a:t>вологих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тропічних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лісах</a:t>
            </a:r>
            <a:r>
              <a:rPr lang="ru-RU" sz="2000" b="1" dirty="0">
                <a:solidFill>
                  <a:srgbClr val="FFFF00"/>
                </a:solidFill>
              </a:rPr>
              <a:t> Африки </a:t>
            </a:r>
            <a:r>
              <a:rPr lang="ru-RU" sz="2000" b="1" dirty="0" err="1">
                <a:solidFill>
                  <a:srgbClr val="FFFF00"/>
                </a:solidFill>
              </a:rPr>
              <a:t>немає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пір</a:t>
            </a:r>
            <a:r>
              <a:rPr lang="ru-RU" sz="2000" b="1" dirty="0">
                <a:solidFill>
                  <a:srgbClr val="FFFF00"/>
                </a:solidFill>
              </a:rPr>
              <a:t> року: </a:t>
            </a:r>
            <a:r>
              <a:rPr lang="ru-RU" sz="2000" b="1" dirty="0" err="1">
                <a:solidFill>
                  <a:srgbClr val="FFFF00"/>
                </a:solidFill>
              </a:rPr>
              <a:t>взимку</a:t>
            </a:r>
            <a:r>
              <a:rPr lang="ru-RU" sz="2000" b="1" dirty="0">
                <a:solidFill>
                  <a:srgbClr val="FFFF00"/>
                </a:solidFill>
              </a:rPr>
              <a:t> і </a:t>
            </a:r>
            <a:r>
              <a:rPr lang="ru-RU" sz="2000" b="1" dirty="0" err="1">
                <a:solidFill>
                  <a:srgbClr val="FFFF00"/>
                </a:solidFill>
              </a:rPr>
              <a:t>влітку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однаково</a:t>
            </a:r>
            <a:r>
              <a:rPr lang="ru-RU" sz="2000" b="1" dirty="0">
                <a:solidFill>
                  <a:srgbClr val="FFFF00"/>
                </a:solidFill>
              </a:rPr>
              <a:t> тепло. </a:t>
            </a:r>
            <a:r>
              <a:rPr lang="ru-RU" sz="2000" b="1" dirty="0" err="1">
                <a:solidFill>
                  <a:srgbClr val="FFFF00"/>
                </a:solidFill>
              </a:rPr>
              <a:t>Щодня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ллють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дощі</a:t>
            </a:r>
            <a:r>
              <a:rPr lang="ru-RU" sz="2000" b="1" dirty="0">
                <a:solidFill>
                  <a:srgbClr val="FFFF00"/>
                </a:solidFill>
              </a:rPr>
              <a:t>. </a:t>
            </a:r>
            <a:r>
              <a:rPr lang="ru-RU" sz="2000" b="1" dirty="0" err="1">
                <a:solidFill>
                  <a:srgbClr val="FFFF00"/>
                </a:solidFill>
              </a:rPr>
              <a:t>Лісові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ґрунти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дуже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бідні</a:t>
            </a:r>
            <a:r>
              <a:rPr lang="ru-RU" sz="2000" b="1" dirty="0">
                <a:solidFill>
                  <a:srgbClr val="FFFF00"/>
                </a:solidFill>
              </a:rPr>
              <a:t> на </a:t>
            </a:r>
            <a:r>
              <a:rPr lang="ru-RU" sz="2000" b="1" dirty="0" err="1">
                <a:solidFill>
                  <a:srgbClr val="FFFF00"/>
                </a:solidFill>
              </a:rPr>
              <a:t>поживні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речовини</a:t>
            </a:r>
            <a:r>
              <a:rPr lang="ru-RU" sz="2000" b="1" dirty="0">
                <a:solidFill>
                  <a:srgbClr val="FFFF00"/>
                </a:solidFill>
              </a:rPr>
              <a:t>. У теплому й </a:t>
            </a:r>
            <a:r>
              <a:rPr lang="ru-RU" sz="2000" b="1" dirty="0" err="1">
                <a:solidFill>
                  <a:srgbClr val="FFFF00"/>
                </a:solidFill>
              </a:rPr>
              <a:t>вологому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ґрунті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рештки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організмів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швид­ко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розкладаються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мікроорганізмами</a:t>
            </a:r>
            <a:r>
              <a:rPr lang="ru-RU" sz="2000" b="1" dirty="0">
                <a:solidFill>
                  <a:srgbClr val="FFFF00"/>
                </a:solidFill>
              </a:rPr>
              <a:t>, і </a:t>
            </a:r>
            <a:r>
              <a:rPr lang="ru-RU" sz="2000" b="1" dirty="0" err="1">
                <a:solidFill>
                  <a:srgbClr val="FFFF00"/>
                </a:solidFill>
              </a:rPr>
              <a:t>поживні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речови­ни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відразу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вбираються</a:t>
            </a:r>
            <a:r>
              <a:rPr lang="ru-RU" sz="2000" b="1" dirty="0">
                <a:solidFill>
                  <a:srgbClr val="FFFF00"/>
                </a:solidFill>
              </a:rPr>
              <a:t> </a:t>
            </a:r>
            <a:r>
              <a:rPr lang="ru-RU" sz="2000" b="1" dirty="0" err="1">
                <a:solidFill>
                  <a:srgbClr val="FFFF00"/>
                </a:solidFill>
              </a:rPr>
              <a:t>рослинами</a:t>
            </a:r>
            <a:r>
              <a:rPr lang="ru-RU" sz="2000" b="1" dirty="0">
                <a:solidFill>
                  <a:srgbClr val="FFFF00"/>
                </a:solidFill>
              </a:rPr>
              <a:t>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36076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766" y="3477875"/>
            <a:ext cx="4997774" cy="3331849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0"/>
            <a:ext cx="5245745" cy="34971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0"/>
            <a:ext cx="368402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rgbClr val="FFFF00"/>
                </a:solidFill>
              </a:rPr>
              <a:t>Ліси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дуж</a:t>
            </a:r>
            <a:r>
              <a:rPr lang="ru-RU" sz="2400" b="1" dirty="0">
                <a:solidFill>
                  <a:srgbClr val="FFFF00"/>
                </a:solidFill>
              </a:rPr>
              <a:t> е </a:t>
            </a:r>
            <a:r>
              <a:rPr lang="ru-RU" sz="2400" b="1" dirty="0" err="1">
                <a:solidFill>
                  <a:srgbClr val="FFFF00"/>
                </a:solidFill>
              </a:rPr>
              <a:t>густі</a:t>
            </a:r>
            <a:r>
              <a:rPr lang="ru-RU" sz="2400" b="1" dirty="0">
                <a:solidFill>
                  <a:srgbClr val="FFFF00"/>
                </a:solidFill>
              </a:rPr>
              <a:t>. </a:t>
            </a:r>
            <a:r>
              <a:rPr lang="ru-RU" sz="2400" b="1" dirty="0" err="1">
                <a:solidFill>
                  <a:srgbClr val="FFFF00"/>
                </a:solidFill>
              </a:rPr>
              <a:t>Ростуть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</a:rPr>
              <a:t>фікуси</a:t>
            </a: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>
                <a:solidFill>
                  <a:srgbClr val="FFFF00"/>
                </a:solidFill>
              </a:rPr>
              <a:t>й </a:t>
            </a:r>
            <a:r>
              <a:rPr lang="ru-RU" sz="2400" b="1" dirty="0" err="1">
                <a:solidFill>
                  <a:srgbClr val="FFFF00"/>
                </a:solidFill>
              </a:rPr>
              <a:t>різні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види</a:t>
            </a:r>
            <a:r>
              <a:rPr lang="ru-RU" sz="2400" b="1" dirty="0">
                <a:solidFill>
                  <a:srgbClr val="FFFF00"/>
                </a:solidFill>
              </a:rPr>
              <a:t> пальм, </a:t>
            </a:r>
            <a:r>
              <a:rPr lang="ru-RU" sz="2400" b="1" dirty="0" err="1">
                <a:solidFill>
                  <a:srgbClr val="FFFF00"/>
                </a:solidFill>
              </a:rPr>
              <a:t>ебенове</a:t>
            </a:r>
            <a:r>
              <a:rPr lang="ru-RU" sz="2400" b="1" dirty="0">
                <a:solidFill>
                  <a:srgbClr val="FFFF00"/>
                </a:solidFill>
              </a:rPr>
              <a:t> (</a:t>
            </a:r>
            <a:r>
              <a:rPr lang="ru-RU" sz="2400" b="1" dirty="0" err="1">
                <a:solidFill>
                  <a:srgbClr val="FFFF00"/>
                </a:solidFill>
              </a:rPr>
              <a:t>чорне</a:t>
            </a:r>
            <a:r>
              <a:rPr lang="ru-RU" sz="2400" b="1" dirty="0">
                <a:solidFill>
                  <a:srgbClr val="FFFF00"/>
                </a:solidFill>
              </a:rPr>
              <a:t>), </a:t>
            </a:r>
            <a:r>
              <a:rPr lang="ru-RU" sz="2400" b="1" dirty="0" err="1">
                <a:solidFill>
                  <a:srgbClr val="FFFF00"/>
                </a:solidFill>
              </a:rPr>
              <a:t>червоне</a:t>
            </a:r>
            <a:r>
              <a:rPr lang="ru-RU" sz="2400" b="1" dirty="0">
                <a:solidFill>
                  <a:srgbClr val="FFFF00"/>
                </a:solidFill>
              </a:rPr>
              <a:t>, </a:t>
            </a:r>
            <a:r>
              <a:rPr lang="ru-RU" sz="2400" b="1" dirty="0" err="1">
                <a:solidFill>
                  <a:srgbClr val="FFFF00"/>
                </a:solidFill>
              </a:rPr>
              <a:t>залізне</a:t>
            </a:r>
            <a:r>
              <a:rPr lang="ru-RU" sz="2400" b="1" dirty="0">
                <a:solidFill>
                  <a:srgbClr val="FFFF00"/>
                </a:solidFill>
              </a:rPr>
              <a:t> дерева з </a:t>
            </a:r>
            <a:r>
              <a:rPr lang="ru-RU" sz="2400" b="1" dirty="0" err="1" smtClean="0">
                <a:solidFill>
                  <a:srgbClr val="FFFF00"/>
                </a:solidFill>
              </a:rPr>
              <a:t>дуже</a:t>
            </a: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міцною</a:t>
            </a:r>
            <a:r>
              <a:rPr lang="ru-RU" sz="2400" b="1" dirty="0">
                <a:solidFill>
                  <a:srgbClr val="FFFF00"/>
                </a:solidFill>
              </a:rPr>
              <a:t> деревиною, а </a:t>
            </a:r>
            <a:r>
              <a:rPr lang="ru-RU" sz="2400" b="1" dirty="0" err="1">
                <a:solidFill>
                  <a:srgbClr val="FFFF00"/>
                </a:solidFill>
              </a:rPr>
              <a:t>також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хлібне</a:t>
            </a:r>
            <a:r>
              <a:rPr lang="ru-RU" sz="2400" b="1" dirty="0">
                <a:solidFill>
                  <a:srgbClr val="FFFF00"/>
                </a:solidFill>
              </a:rPr>
              <a:t>, </a:t>
            </a:r>
            <a:r>
              <a:rPr lang="ru-RU" sz="2400" b="1" dirty="0" err="1">
                <a:solidFill>
                  <a:srgbClr val="FFFF00"/>
                </a:solidFill>
              </a:rPr>
              <a:t>кавове</a:t>
            </a:r>
            <a:r>
              <a:rPr lang="ru-RU" sz="2400" b="1" dirty="0">
                <a:solidFill>
                  <a:srgbClr val="FFFF00"/>
                </a:solidFill>
              </a:rPr>
              <a:t>, </a:t>
            </a:r>
            <a:r>
              <a:rPr lang="ru-RU" sz="2400" b="1" dirty="0" err="1">
                <a:solidFill>
                  <a:srgbClr val="FFFF00"/>
                </a:solidFill>
              </a:rPr>
              <a:t>мускатне</a:t>
            </a:r>
            <a:r>
              <a:rPr lang="ru-RU" sz="2400" b="1" dirty="0">
                <a:solidFill>
                  <a:srgbClr val="FFFF00"/>
                </a:solidFill>
              </a:rPr>
              <a:t> дерева і дерево какао. </a:t>
            </a:r>
            <a:r>
              <a:rPr lang="ru-RU" sz="2400" b="1" dirty="0" err="1">
                <a:solidFill>
                  <a:srgbClr val="FFFF00"/>
                </a:solidFill>
              </a:rPr>
              <a:t>Під</a:t>
            </a:r>
            <a:r>
              <a:rPr lang="ru-RU" sz="2400" b="1" dirty="0">
                <a:solidFill>
                  <a:srgbClr val="FFFF00"/>
                </a:solidFill>
              </a:rPr>
              <a:t> деревами </a:t>
            </a:r>
            <a:r>
              <a:rPr lang="ru-RU" sz="2400" b="1" dirty="0" err="1" smtClean="0">
                <a:solidFill>
                  <a:srgbClr val="FFFF00"/>
                </a:solidFill>
              </a:rPr>
              <a:t>розташувалися</a:t>
            </a: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</a:rPr>
              <a:t>деревопо­дібні</a:t>
            </a: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папороті</a:t>
            </a:r>
            <a:r>
              <a:rPr lang="ru-RU" sz="2400" b="1" dirty="0">
                <a:solidFill>
                  <a:srgbClr val="FFFF00"/>
                </a:solidFill>
              </a:rPr>
              <a:t>, </a:t>
            </a:r>
            <a:r>
              <a:rPr lang="ru-RU" sz="2400" b="1" dirty="0" err="1">
                <a:solidFill>
                  <a:srgbClr val="FFFF00"/>
                </a:solidFill>
              </a:rPr>
              <a:t>різноманітні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чагарники</a:t>
            </a:r>
            <a:r>
              <a:rPr lang="ru-RU" sz="2400" b="1" dirty="0">
                <a:solidFill>
                  <a:srgbClr val="FFFF00"/>
                </a:solidFill>
              </a:rPr>
              <a:t>, </a:t>
            </a:r>
            <a:r>
              <a:rPr lang="ru-RU" sz="2400" b="1" dirty="0" err="1">
                <a:solidFill>
                  <a:srgbClr val="FFFF00"/>
                </a:solidFill>
              </a:rPr>
              <a:t>повзучі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трав’я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smtClean="0">
                <a:solidFill>
                  <a:srgbClr val="FFFF00"/>
                </a:solidFill>
              </a:rPr>
              <a:t>­</a:t>
            </a:r>
            <a:r>
              <a:rPr lang="ru-RU" sz="2400" b="1" dirty="0" err="1" smtClean="0">
                <a:solidFill>
                  <a:srgbClr val="FFFF00"/>
                </a:solidFill>
              </a:rPr>
              <a:t>нисті</a:t>
            </a: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рослини</a:t>
            </a:r>
            <a:r>
              <a:rPr lang="ru-RU" sz="2400" b="1" dirty="0">
                <a:solidFill>
                  <a:srgbClr val="FFFF00"/>
                </a:solidFill>
              </a:rPr>
              <a:t> та </a:t>
            </a:r>
            <a:r>
              <a:rPr lang="ru-RU" sz="2400" b="1" dirty="0" err="1" smtClean="0">
                <a:solidFill>
                  <a:srgbClr val="FFFF00"/>
                </a:solidFill>
              </a:rPr>
              <a:t>мохи</a:t>
            </a:r>
            <a:r>
              <a:rPr lang="ru-RU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822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35" y="0"/>
            <a:ext cx="3585273" cy="414908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193" y="3425284"/>
            <a:ext cx="11613" cy="74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76" y="3735022"/>
            <a:ext cx="4356431" cy="31229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193" y="3425284"/>
            <a:ext cx="11613" cy="74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794" y="0"/>
            <a:ext cx="5159771" cy="38596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363" y="3735022"/>
            <a:ext cx="4675109" cy="3138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6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23545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257" y="3393"/>
            <a:ext cx="6696744" cy="3902123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72" y="3645024"/>
            <a:ext cx="9108153" cy="3446358"/>
          </a:xfrm>
        </p:spPr>
        <p:txBody>
          <a:bodyPr>
            <a:noAutofit/>
          </a:bodyPr>
          <a:lstStyle/>
          <a:p>
            <a:pPr marL="64008" indent="0">
              <a:buNone/>
            </a:pPr>
            <a:r>
              <a:rPr lang="ru-RU" sz="2400" b="1" dirty="0">
                <a:solidFill>
                  <a:srgbClr val="FFFF00"/>
                </a:solidFill>
              </a:rPr>
              <a:t>В </a:t>
            </a:r>
            <a:r>
              <a:rPr lang="ru-RU" sz="2400" b="1" dirty="0" err="1">
                <a:solidFill>
                  <a:srgbClr val="FFFF00"/>
                </a:solidFill>
              </a:rPr>
              <a:t>Африці</a:t>
            </a:r>
            <a:r>
              <a:rPr lang="ru-RU" sz="2400" b="1" dirty="0">
                <a:solidFill>
                  <a:srgbClr val="FFFF00"/>
                </a:solidFill>
              </a:rPr>
              <a:t>, у </a:t>
            </a:r>
            <a:r>
              <a:rPr lang="ru-RU" sz="2400" b="1" dirty="0" err="1">
                <a:solidFill>
                  <a:srgbClr val="FFFF00"/>
                </a:solidFill>
              </a:rPr>
              <a:t>пустелі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Наміб</a:t>
            </a:r>
            <a:r>
              <a:rPr lang="ru-RU" sz="2400" b="1" dirty="0">
                <a:solidFill>
                  <a:srgbClr val="FFFF00"/>
                </a:solidFill>
              </a:rPr>
              <a:t>, росте </a:t>
            </a:r>
            <a:r>
              <a:rPr lang="ru-RU" sz="2400" b="1" dirty="0" err="1">
                <a:solidFill>
                  <a:srgbClr val="FFFF00"/>
                </a:solidFill>
              </a:rPr>
              <a:t>вельвічія</a:t>
            </a:r>
            <a:r>
              <a:rPr lang="ru-RU" sz="2400" b="1" dirty="0">
                <a:solidFill>
                  <a:srgbClr val="FFFF00"/>
                </a:solidFill>
              </a:rPr>
              <a:t>. </a:t>
            </a:r>
            <a:r>
              <a:rPr lang="ru-RU" sz="2400" b="1" dirty="0" err="1">
                <a:solidFill>
                  <a:srgbClr val="FFFF00"/>
                </a:solidFill>
              </a:rPr>
              <a:t>Зовні</a:t>
            </a:r>
            <a:r>
              <a:rPr lang="ru-RU" sz="2400" b="1" dirty="0">
                <a:solidFill>
                  <a:srgbClr val="FFFF00"/>
                </a:solidFill>
              </a:rPr>
              <a:t> вона </a:t>
            </a:r>
            <a:r>
              <a:rPr lang="ru-RU" sz="2400" b="1" dirty="0" err="1" smtClean="0">
                <a:solidFill>
                  <a:srgbClr val="FFFF00"/>
                </a:solidFill>
              </a:rPr>
              <a:t>на­гадує</a:t>
            </a: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розсохлий</a:t>
            </a:r>
            <a:r>
              <a:rPr lang="ru-RU" sz="2400" b="1" dirty="0">
                <a:solidFill>
                  <a:srgbClr val="FFFF00"/>
                </a:solidFill>
              </a:rPr>
              <a:t> пень з </a:t>
            </a:r>
            <a:r>
              <a:rPr lang="ru-RU" sz="2400" b="1" dirty="0" err="1">
                <a:solidFill>
                  <a:srgbClr val="FFFF00"/>
                </a:solidFill>
              </a:rPr>
              <a:t>двома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напівсухими</a:t>
            </a:r>
            <a:r>
              <a:rPr lang="ru-RU" sz="2400" b="1" dirty="0">
                <a:solidFill>
                  <a:srgbClr val="FFFF00"/>
                </a:solidFill>
              </a:rPr>
              <a:t> листками. </a:t>
            </a:r>
            <a:r>
              <a:rPr lang="ru-RU" sz="2400" b="1" dirty="0" err="1">
                <a:solidFill>
                  <a:srgbClr val="FFFF00"/>
                </a:solidFill>
              </a:rPr>
              <a:t>Довжина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цих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листків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сягає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майже</a:t>
            </a:r>
            <a:r>
              <a:rPr lang="ru-RU" sz="2400" b="1" dirty="0">
                <a:solidFill>
                  <a:srgbClr val="FFFF00"/>
                </a:solidFill>
              </a:rPr>
              <a:t> 2 м. </a:t>
            </a:r>
            <a:r>
              <a:rPr lang="ru-RU" sz="2400" b="1" dirty="0" err="1">
                <a:solidFill>
                  <a:srgbClr val="FFFF00"/>
                </a:solidFill>
              </a:rPr>
              <a:t>Ростуть</a:t>
            </a:r>
            <a:r>
              <a:rPr lang="ru-RU" sz="2400" b="1" dirty="0">
                <a:solidFill>
                  <a:srgbClr val="FFFF00"/>
                </a:solidFill>
              </a:rPr>
              <a:t> вони </a:t>
            </a:r>
            <a:r>
              <a:rPr lang="ru-RU" sz="2400" b="1" dirty="0" err="1">
                <a:solidFill>
                  <a:srgbClr val="FFFF00"/>
                </a:solidFill>
              </a:rPr>
              <a:t>впродовж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багатьох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сотень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років</a:t>
            </a:r>
            <a:r>
              <a:rPr lang="ru-RU" sz="2400" b="1" dirty="0">
                <a:solidFill>
                  <a:srgbClr val="FFFF00"/>
                </a:solidFill>
              </a:rPr>
              <a:t> і з часом </a:t>
            </a:r>
            <a:r>
              <a:rPr lang="ru-RU" sz="2400" b="1" dirty="0" err="1">
                <a:solidFill>
                  <a:srgbClr val="FFFF00"/>
                </a:solidFill>
              </a:rPr>
              <a:t>розриваються</a:t>
            </a:r>
            <a:r>
              <a:rPr lang="ru-RU" sz="2400" b="1" dirty="0">
                <a:solidFill>
                  <a:srgbClr val="FFFF00"/>
                </a:solidFill>
              </a:rPr>
              <a:t> на </a:t>
            </a:r>
            <a:r>
              <a:rPr lang="ru-RU" sz="2400" b="1" dirty="0" err="1">
                <a:solidFill>
                  <a:srgbClr val="FFFF00"/>
                </a:solidFill>
              </a:rPr>
              <a:t>стрічки</a:t>
            </a:r>
            <a:r>
              <a:rPr lang="ru-RU" sz="2400" b="1" dirty="0">
                <a:solidFill>
                  <a:srgbClr val="FFFF00"/>
                </a:solidFill>
              </a:rPr>
              <a:t>. </a:t>
            </a:r>
            <a:r>
              <a:rPr lang="ru-RU" sz="2400" b="1" dirty="0" err="1">
                <a:solidFill>
                  <a:srgbClr val="FFFF00"/>
                </a:solidFill>
              </a:rPr>
              <a:t>Вік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деяких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</a:rPr>
              <a:t>вель­вічій</a:t>
            </a: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понад</a:t>
            </a:r>
            <a:r>
              <a:rPr lang="ru-RU" sz="2400" b="1" dirty="0">
                <a:solidFill>
                  <a:srgbClr val="FFFF00"/>
                </a:solidFill>
              </a:rPr>
              <a:t> 2000 </a:t>
            </a:r>
            <a:r>
              <a:rPr lang="ru-RU" sz="2400" b="1" dirty="0" err="1">
                <a:solidFill>
                  <a:srgbClr val="FFFF00"/>
                </a:solidFill>
              </a:rPr>
              <a:t>років</a:t>
            </a:r>
            <a:r>
              <a:rPr lang="ru-RU" sz="2400" b="1" dirty="0">
                <a:solidFill>
                  <a:srgbClr val="FFFF00"/>
                </a:solidFill>
              </a:rPr>
              <a:t>. </a:t>
            </a:r>
            <a:r>
              <a:rPr lang="ru-RU" sz="2400" b="1" dirty="0" err="1">
                <a:solidFill>
                  <a:srgbClr val="FFFF00"/>
                </a:solidFill>
              </a:rPr>
              <a:t>Ця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рослина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витримує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пекельну</a:t>
            </a:r>
            <a:r>
              <a:rPr lang="ru-RU" sz="2400" b="1" dirty="0">
                <a:solidFill>
                  <a:srgbClr val="FFFF00"/>
                </a:solidFill>
              </a:rPr>
              <a:t> спеку </a:t>
            </a:r>
            <a:r>
              <a:rPr lang="ru-RU" sz="2400" b="1" dirty="0" err="1">
                <a:solidFill>
                  <a:srgbClr val="FFFF00"/>
                </a:solidFill>
              </a:rPr>
              <a:t>саме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завдяки</a:t>
            </a:r>
            <a:r>
              <a:rPr lang="ru-RU" sz="2400" b="1" dirty="0">
                <a:solidFill>
                  <a:srgbClr val="FFFF00"/>
                </a:solidFill>
              </a:rPr>
              <a:t> листкам, </a:t>
            </a:r>
            <a:r>
              <a:rPr lang="ru-RU" sz="2400" b="1" dirty="0" err="1">
                <a:solidFill>
                  <a:srgbClr val="FFFF00"/>
                </a:solidFill>
              </a:rPr>
              <a:t>які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вбирають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вологу</a:t>
            </a:r>
            <a:r>
              <a:rPr lang="ru-RU" sz="2400" b="1" dirty="0">
                <a:solidFill>
                  <a:srgbClr val="FFFF00"/>
                </a:solidFill>
              </a:rPr>
              <a:t> з </a:t>
            </a:r>
            <a:r>
              <a:rPr lang="ru-RU" sz="2400" b="1" dirty="0" err="1">
                <a:solidFill>
                  <a:srgbClr val="FFFF00"/>
                </a:solidFill>
              </a:rPr>
              <a:t>туманів</a:t>
            </a:r>
            <a:r>
              <a:rPr lang="ru-RU" sz="2400" b="1" dirty="0">
                <a:solidFill>
                  <a:srgbClr val="FFFF00"/>
                </a:solidFill>
              </a:rPr>
              <a:t>, </a:t>
            </a:r>
            <a:r>
              <a:rPr lang="ru-RU" sz="2400" b="1" dirty="0" err="1">
                <a:solidFill>
                  <a:srgbClr val="FFFF00"/>
                </a:solidFill>
              </a:rPr>
              <a:t>що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</a:rPr>
              <a:t>огор­тають</a:t>
            </a: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пустелю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</a:rPr>
              <a:t>щоранку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77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640960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63235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19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79123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84976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85819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480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21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84976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17999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09577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9036496" cy="6597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25779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856984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22784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84976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2443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9036496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56495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723</TotalTime>
  <Words>557</Words>
  <Application>Microsoft Office PowerPoint</Application>
  <PresentationFormat>Екран (4:3)</PresentationFormat>
  <Paragraphs>17</Paragraphs>
  <Slides>44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44</vt:i4>
      </vt:variant>
    </vt:vector>
  </HeadingPairs>
  <TitlesOfParts>
    <vt:vector size="48" baseType="lpstr">
      <vt:lpstr>Century Gothic</vt:lpstr>
      <vt:lpstr>Verdana</vt:lpstr>
      <vt:lpstr>Wingdings 2</vt:lpstr>
      <vt:lpstr>Яркая</vt:lpstr>
      <vt:lpstr>“ Африка ”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МАВПИ ВОЛОГИХ ТРОПІЧНИХ ЛІСІВ</vt:lpstr>
      <vt:lpstr>                  ДРИЛ</vt:lpstr>
      <vt:lpstr>            МАНДРИЛ</vt:lpstr>
      <vt:lpstr>ГВЕРЕЦА АБІССИНСЬКА </vt:lpstr>
      <vt:lpstr>               ШИМПАНЗЕ </vt:lpstr>
      <vt:lpstr>               ГОРИЛА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Рослинний світ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 Африка ”</dc:title>
  <dc:creator>admin</dc:creator>
  <cp:lastModifiedBy>Ірина Вікторівна</cp:lastModifiedBy>
  <cp:revision>70</cp:revision>
  <dcterms:created xsi:type="dcterms:W3CDTF">2012-05-14T13:56:46Z</dcterms:created>
  <dcterms:modified xsi:type="dcterms:W3CDTF">2024-01-04T10:24:18Z</dcterms:modified>
</cp:coreProperties>
</file>