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56" r:id="rId2"/>
    <p:sldId id="257" r:id="rId3"/>
    <p:sldId id="258" r:id="rId4"/>
    <p:sldId id="259" r:id="rId5"/>
    <p:sldId id="272" r:id="rId6"/>
    <p:sldId id="265" r:id="rId7"/>
    <p:sldId id="260" r:id="rId8"/>
    <p:sldId id="261" r:id="rId9"/>
    <p:sldId id="262" r:id="rId10"/>
    <p:sldId id="274" r:id="rId11"/>
    <p:sldId id="275" r:id="rId12"/>
    <p:sldId id="276" r:id="rId13"/>
    <p:sldId id="273" r:id="rId14"/>
    <p:sldId id="266" r:id="rId15"/>
    <p:sldId id="263" r:id="rId16"/>
    <p:sldId id="270" r:id="rId17"/>
    <p:sldId id="264" r:id="rId18"/>
    <p:sldId id="271" r:id="rId19"/>
    <p:sldId id="277" r:id="rId20"/>
    <p:sldId id="267" r:id="rId21"/>
    <p:sldId id="268" r:id="rId22"/>
    <p:sldId id="269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0000"/>
    <a:srgbClr val="FF9933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F782FF7-3EF1-47F5-A3F1-4329536B419F}" type="doc">
      <dgm:prSet loTypeId="urn:microsoft.com/office/officeart/2005/8/layout/radial3" loCatId="cycle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uk-UA"/>
        </a:p>
      </dgm:t>
    </dgm:pt>
    <dgm:pt modelId="{005AF065-7A4D-46B6-B213-D2D711555A46}">
      <dgm:prSet phldrT="[Текст]"/>
      <dgm:spPr>
        <a:solidFill>
          <a:schemeClr val="accent6">
            <a:lumMod val="75000"/>
            <a:alpha val="50000"/>
          </a:schemeClr>
        </a:solidFill>
      </dgm:spPr>
      <dgm:t>
        <a:bodyPr/>
        <a:lstStyle/>
        <a:p>
          <a:r>
            <a:rPr lang="uk-UA" b="1" dirty="0">
              <a:solidFill>
                <a:schemeClr val="tx2">
                  <a:lumMod val="90000"/>
                  <a:lumOff val="10000"/>
                </a:schemeClr>
              </a:solidFill>
            </a:rPr>
            <a:t>УСЕСВІТ</a:t>
          </a:r>
        </a:p>
      </dgm:t>
    </dgm:pt>
    <dgm:pt modelId="{AA438C98-26B4-4AEB-8388-6688E7840BA3}" type="parTrans" cxnId="{1CBB26A4-0D3A-43EC-95F7-7CA4AF43AAFC}">
      <dgm:prSet/>
      <dgm:spPr/>
      <dgm:t>
        <a:bodyPr/>
        <a:lstStyle/>
        <a:p>
          <a:endParaRPr lang="uk-UA"/>
        </a:p>
      </dgm:t>
    </dgm:pt>
    <dgm:pt modelId="{A083340E-77FD-45D3-82E8-9911305C318F}" type="sibTrans" cxnId="{1CBB26A4-0D3A-43EC-95F7-7CA4AF43AAFC}">
      <dgm:prSet/>
      <dgm:spPr/>
      <dgm:t>
        <a:bodyPr/>
        <a:lstStyle/>
        <a:p>
          <a:endParaRPr lang="uk-UA"/>
        </a:p>
      </dgm:t>
    </dgm:pt>
    <dgm:pt modelId="{34FF6563-7680-44D4-AA62-9AFABC8A5408}">
      <dgm:prSet phldrT="[Текст]"/>
      <dgm:spPr/>
      <dgm:t>
        <a:bodyPr/>
        <a:lstStyle/>
        <a:p>
          <a:r>
            <a:rPr lang="uk-UA" dirty="0"/>
            <a:t>_____</a:t>
          </a:r>
        </a:p>
      </dgm:t>
    </dgm:pt>
    <dgm:pt modelId="{749C0DCB-4663-404B-A1AB-E18A907924AF}" type="parTrans" cxnId="{7B9C2C2E-5CFF-4FB0-B6A5-10AADCCC40E9}">
      <dgm:prSet/>
      <dgm:spPr/>
      <dgm:t>
        <a:bodyPr/>
        <a:lstStyle/>
        <a:p>
          <a:endParaRPr lang="uk-UA"/>
        </a:p>
      </dgm:t>
    </dgm:pt>
    <dgm:pt modelId="{3A3EDD71-D705-44A5-83F1-D452869642F8}" type="sibTrans" cxnId="{7B9C2C2E-5CFF-4FB0-B6A5-10AADCCC40E9}">
      <dgm:prSet/>
      <dgm:spPr/>
      <dgm:t>
        <a:bodyPr/>
        <a:lstStyle/>
        <a:p>
          <a:endParaRPr lang="uk-UA"/>
        </a:p>
      </dgm:t>
    </dgm:pt>
    <dgm:pt modelId="{59A9237C-28CC-4758-86A8-7EF20A2B47D5}">
      <dgm:prSet phldrT="[Текст]"/>
      <dgm:spPr/>
      <dgm:t>
        <a:bodyPr/>
        <a:lstStyle/>
        <a:p>
          <a:r>
            <a:rPr lang="uk-UA" dirty="0"/>
            <a:t>_____</a:t>
          </a:r>
        </a:p>
      </dgm:t>
    </dgm:pt>
    <dgm:pt modelId="{798437FB-0A01-4ECF-BA8B-846AD729C4B0}" type="parTrans" cxnId="{04C2AD0D-042C-445A-A0B3-B2145F4BA77C}">
      <dgm:prSet/>
      <dgm:spPr/>
      <dgm:t>
        <a:bodyPr/>
        <a:lstStyle/>
        <a:p>
          <a:endParaRPr lang="uk-UA"/>
        </a:p>
      </dgm:t>
    </dgm:pt>
    <dgm:pt modelId="{9FDD2B46-D3FE-4C94-991E-FD3E57A98CF5}" type="sibTrans" cxnId="{04C2AD0D-042C-445A-A0B3-B2145F4BA77C}">
      <dgm:prSet/>
      <dgm:spPr/>
      <dgm:t>
        <a:bodyPr/>
        <a:lstStyle/>
        <a:p>
          <a:endParaRPr lang="uk-UA"/>
        </a:p>
      </dgm:t>
    </dgm:pt>
    <dgm:pt modelId="{A5B05DD2-5DAA-4077-816D-8DA40BCD7089}">
      <dgm:prSet phldrT="[Текст]"/>
      <dgm:spPr/>
      <dgm:t>
        <a:bodyPr/>
        <a:lstStyle/>
        <a:p>
          <a:r>
            <a:rPr lang="uk-UA" dirty="0"/>
            <a:t>______</a:t>
          </a:r>
        </a:p>
      </dgm:t>
    </dgm:pt>
    <dgm:pt modelId="{FCB3316D-A8B3-4193-879F-1DD8098A0F9E}" type="parTrans" cxnId="{1A56F424-609C-46CC-B56F-0471DFF749AE}">
      <dgm:prSet/>
      <dgm:spPr/>
      <dgm:t>
        <a:bodyPr/>
        <a:lstStyle/>
        <a:p>
          <a:endParaRPr lang="uk-UA"/>
        </a:p>
      </dgm:t>
    </dgm:pt>
    <dgm:pt modelId="{44707684-FC2E-4B60-9B9F-6C7D595250F0}" type="sibTrans" cxnId="{1A56F424-609C-46CC-B56F-0471DFF749AE}">
      <dgm:prSet/>
      <dgm:spPr/>
      <dgm:t>
        <a:bodyPr/>
        <a:lstStyle/>
        <a:p>
          <a:endParaRPr lang="uk-UA"/>
        </a:p>
      </dgm:t>
    </dgm:pt>
    <dgm:pt modelId="{3932429B-ABD5-46E0-83ED-29AC9DACA88A}">
      <dgm:prSet phldrT="[Текст]"/>
      <dgm:spPr/>
      <dgm:t>
        <a:bodyPr/>
        <a:lstStyle/>
        <a:p>
          <a:r>
            <a:rPr lang="uk-UA" dirty="0"/>
            <a:t>____</a:t>
          </a:r>
        </a:p>
      </dgm:t>
    </dgm:pt>
    <dgm:pt modelId="{3B1FCA9F-5A03-4445-8BC9-E66ABD91AE3C}" type="parTrans" cxnId="{B5AF8EC8-9119-4B08-B825-7F6C77B24F8A}">
      <dgm:prSet/>
      <dgm:spPr/>
      <dgm:t>
        <a:bodyPr/>
        <a:lstStyle/>
        <a:p>
          <a:endParaRPr lang="uk-UA"/>
        </a:p>
      </dgm:t>
    </dgm:pt>
    <dgm:pt modelId="{4A6FAEEC-9903-44EE-AFAF-283F788925D2}" type="sibTrans" cxnId="{B5AF8EC8-9119-4B08-B825-7F6C77B24F8A}">
      <dgm:prSet/>
      <dgm:spPr/>
      <dgm:t>
        <a:bodyPr/>
        <a:lstStyle/>
        <a:p>
          <a:endParaRPr lang="uk-UA"/>
        </a:p>
      </dgm:t>
    </dgm:pt>
    <dgm:pt modelId="{A2BD5B66-6F91-402D-AEBC-7A69721D8B7F}">
      <dgm:prSet/>
      <dgm:spPr/>
    </dgm:pt>
    <dgm:pt modelId="{0C570291-8BA9-49EA-B4D4-BE81ED9D4E84}" type="parTrans" cxnId="{7BFACBFC-9A27-4D34-9369-3C87A29CD699}">
      <dgm:prSet/>
      <dgm:spPr/>
      <dgm:t>
        <a:bodyPr/>
        <a:lstStyle/>
        <a:p>
          <a:endParaRPr lang="uk-UA"/>
        </a:p>
      </dgm:t>
    </dgm:pt>
    <dgm:pt modelId="{64629FBA-EA85-4D67-8029-F100042E9B43}" type="sibTrans" cxnId="{7BFACBFC-9A27-4D34-9369-3C87A29CD699}">
      <dgm:prSet/>
      <dgm:spPr/>
      <dgm:t>
        <a:bodyPr/>
        <a:lstStyle/>
        <a:p>
          <a:endParaRPr lang="uk-UA"/>
        </a:p>
      </dgm:t>
    </dgm:pt>
    <dgm:pt modelId="{B94852D8-C0C3-40D6-B077-0DC388F9AFB9}">
      <dgm:prSet/>
      <dgm:spPr/>
      <dgm:t>
        <a:bodyPr/>
        <a:lstStyle/>
        <a:p>
          <a:endParaRPr lang="uk-UA"/>
        </a:p>
      </dgm:t>
    </dgm:pt>
    <dgm:pt modelId="{3CD438AF-3F89-4DF5-AF52-55D2CCB59FB5}" type="parTrans" cxnId="{07DCD87B-4295-43D2-BDCE-7236CB7835AF}">
      <dgm:prSet/>
      <dgm:spPr/>
      <dgm:t>
        <a:bodyPr/>
        <a:lstStyle/>
        <a:p>
          <a:endParaRPr lang="uk-UA"/>
        </a:p>
      </dgm:t>
    </dgm:pt>
    <dgm:pt modelId="{E5396CEA-6758-475D-8F11-AE784EFF240C}" type="sibTrans" cxnId="{07DCD87B-4295-43D2-BDCE-7236CB7835AF}">
      <dgm:prSet/>
      <dgm:spPr/>
      <dgm:t>
        <a:bodyPr/>
        <a:lstStyle/>
        <a:p>
          <a:endParaRPr lang="uk-UA"/>
        </a:p>
      </dgm:t>
    </dgm:pt>
    <dgm:pt modelId="{7E51BDA1-DB2C-471D-B269-FBF8A1C0CF85}">
      <dgm:prSet/>
      <dgm:spPr/>
      <dgm:t>
        <a:bodyPr/>
        <a:lstStyle/>
        <a:p>
          <a:r>
            <a:rPr lang="uk-UA" dirty="0"/>
            <a:t>______</a:t>
          </a:r>
        </a:p>
      </dgm:t>
    </dgm:pt>
    <dgm:pt modelId="{79411C30-76B5-4C96-B84E-1A1B1975E501}" type="parTrans" cxnId="{819C106B-EE86-498C-AEB6-CC7184CD9080}">
      <dgm:prSet/>
      <dgm:spPr/>
      <dgm:t>
        <a:bodyPr/>
        <a:lstStyle/>
        <a:p>
          <a:endParaRPr lang="uk-UA"/>
        </a:p>
      </dgm:t>
    </dgm:pt>
    <dgm:pt modelId="{65386AA7-89C1-4654-97D0-75A3095053C0}" type="sibTrans" cxnId="{819C106B-EE86-498C-AEB6-CC7184CD9080}">
      <dgm:prSet/>
      <dgm:spPr/>
      <dgm:t>
        <a:bodyPr/>
        <a:lstStyle/>
        <a:p>
          <a:endParaRPr lang="uk-UA"/>
        </a:p>
      </dgm:t>
    </dgm:pt>
    <dgm:pt modelId="{9837FFF6-5F54-4215-85F8-FA249504CB88}" type="pres">
      <dgm:prSet presAssocID="{9F782FF7-3EF1-47F5-A3F1-4329536B419F}" presName="composite" presStyleCnt="0">
        <dgm:presLayoutVars>
          <dgm:chMax val="1"/>
          <dgm:dir/>
          <dgm:resizeHandles val="exact"/>
        </dgm:presLayoutVars>
      </dgm:prSet>
      <dgm:spPr/>
    </dgm:pt>
    <dgm:pt modelId="{D68B24E6-CFD9-43E1-B44F-6CF310CA21E1}" type="pres">
      <dgm:prSet presAssocID="{9F782FF7-3EF1-47F5-A3F1-4329536B419F}" presName="radial" presStyleCnt="0">
        <dgm:presLayoutVars>
          <dgm:animLvl val="ctr"/>
        </dgm:presLayoutVars>
      </dgm:prSet>
      <dgm:spPr/>
    </dgm:pt>
    <dgm:pt modelId="{06098064-B32B-420C-A2BF-A8FD28AD15FA}" type="pres">
      <dgm:prSet presAssocID="{005AF065-7A4D-46B6-B213-D2D711555A46}" presName="centerShape" presStyleLbl="vennNode1" presStyleIdx="0" presStyleCnt="6"/>
      <dgm:spPr/>
    </dgm:pt>
    <dgm:pt modelId="{EC39F984-4EF6-4511-B11F-A64C0800B6FB}" type="pres">
      <dgm:prSet presAssocID="{34FF6563-7680-44D4-AA62-9AFABC8A5408}" presName="node" presStyleLbl="vennNode1" presStyleIdx="1" presStyleCnt="6">
        <dgm:presLayoutVars>
          <dgm:bulletEnabled val="1"/>
        </dgm:presLayoutVars>
      </dgm:prSet>
      <dgm:spPr/>
    </dgm:pt>
    <dgm:pt modelId="{8C64433E-52AD-49F8-A93D-1485C0FE7754}" type="pres">
      <dgm:prSet presAssocID="{59A9237C-28CC-4758-86A8-7EF20A2B47D5}" presName="node" presStyleLbl="vennNode1" presStyleIdx="2" presStyleCnt="6" custRadScaleRad="105588" custRadScaleInc="376">
        <dgm:presLayoutVars>
          <dgm:bulletEnabled val="1"/>
        </dgm:presLayoutVars>
      </dgm:prSet>
      <dgm:spPr/>
    </dgm:pt>
    <dgm:pt modelId="{DBF56C3E-8E0B-43B0-A669-16F8D3D704F0}" type="pres">
      <dgm:prSet presAssocID="{7E51BDA1-DB2C-471D-B269-FBF8A1C0CF85}" presName="node" presStyleLbl="vennNode1" presStyleIdx="3" presStyleCnt="6">
        <dgm:presLayoutVars>
          <dgm:bulletEnabled val="1"/>
        </dgm:presLayoutVars>
      </dgm:prSet>
      <dgm:spPr/>
    </dgm:pt>
    <dgm:pt modelId="{E1B281E0-0E63-4579-8A35-0B4B75409348}" type="pres">
      <dgm:prSet presAssocID="{A5B05DD2-5DAA-4077-816D-8DA40BCD7089}" presName="node" presStyleLbl="vennNode1" presStyleIdx="4" presStyleCnt="6">
        <dgm:presLayoutVars>
          <dgm:bulletEnabled val="1"/>
        </dgm:presLayoutVars>
      </dgm:prSet>
      <dgm:spPr/>
    </dgm:pt>
    <dgm:pt modelId="{B9EEADA3-D9FB-4B76-9F29-5A5EF9819CC0}" type="pres">
      <dgm:prSet presAssocID="{3932429B-ABD5-46E0-83ED-29AC9DACA88A}" presName="node" presStyleLbl="vennNode1" presStyleIdx="5" presStyleCnt="6" custRadScaleRad="105005">
        <dgm:presLayoutVars>
          <dgm:bulletEnabled val="1"/>
        </dgm:presLayoutVars>
      </dgm:prSet>
      <dgm:spPr/>
    </dgm:pt>
  </dgm:ptLst>
  <dgm:cxnLst>
    <dgm:cxn modelId="{7CA9E007-36D1-4CED-B44A-F4ABE12BDF16}" type="presOf" srcId="{34FF6563-7680-44D4-AA62-9AFABC8A5408}" destId="{EC39F984-4EF6-4511-B11F-A64C0800B6FB}" srcOrd="0" destOrd="0" presId="urn:microsoft.com/office/officeart/2005/8/layout/radial3"/>
    <dgm:cxn modelId="{04C2AD0D-042C-445A-A0B3-B2145F4BA77C}" srcId="{005AF065-7A4D-46B6-B213-D2D711555A46}" destId="{59A9237C-28CC-4758-86A8-7EF20A2B47D5}" srcOrd="1" destOrd="0" parTransId="{798437FB-0A01-4ECF-BA8B-846AD729C4B0}" sibTransId="{9FDD2B46-D3FE-4C94-991E-FD3E57A98CF5}"/>
    <dgm:cxn modelId="{1A56F424-609C-46CC-B56F-0471DFF749AE}" srcId="{005AF065-7A4D-46B6-B213-D2D711555A46}" destId="{A5B05DD2-5DAA-4077-816D-8DA40BCD7089}" srcOrd="3" destOrd="0" parTransId="{FCB3316D-A8B3-4193-879F-1DD8098A0F9E}" sibTransId="{44707684-FC2E-4B60-9B9F-6C7D595250F0}"/>
    <dgm:cxn modelId="{7B9C2C2E-5CFF-4FB0-B6A5-10AADCCC40E9}" srcId="{005AF065-7A4D-46B6-B213-D2D711555A46}" destId="{34FF6563-7680-44D4-AA62-9AFABC8A5408}" srcOrd="0" destOrd="0" parTransId="{749C0DCB-4663-404B-A1AB-E18A907924AF}" sibTransId="{3A3EDD71-D705-44A5-83F1-D452869642F8}"/>
    <dgm:cxn modelId="{819C106B-EE86-498C-AEB6-CC7184CD9080}" srcId="{005AF065-7A4D-46B6-B213-D2D711555A46}" destId="{7E51BDA1-DB2C-471D-B269-FBF8A1C0CF85}" srcOrd="2" destOrd="0" parTransId="{79411C30-76B5-4C96-B84E-1A1B1975E501}" sibTransId="{65386AA7-89C1-4654-97D0-75A3095053C0}"/>
    <dgm:cxn modelId="{8F77856E-256B-4A29-A6D8-73966B2EFF87}" type="presOf" srcId="{59A9237C-28CC-4758-86A8-7EF20A2B47D5}" destId="{8C64433E-52AD-49F8-A93D-1485C0FE7754}" srcOrd="0" destOrd="0" presId="urn:microsoft.com/office/officeart/2005/8/layout/radial3"/>
    <dgm:cxn modelId="{07DCD87B-4295-43D2-BDCE-7236CB7835AF}" srcId="{9F782FF7-3EF1-47F5-A3F1-4329536B419F}" destId="{B94852D8-C0C3-40D6-B077-0DC388F9AFB9}" srcOrd="2" destOrd="0" parTransId="{3CD438AF-3F89-4DF5-AF52-55D2CCB59FB5}" sibTransId="{E5396CEA-6758-475D-8F11-AE784EFF240C}"/>
    <dgm:cxn modelId="{69B6437D-A797-4B64-BA7F-8584E634B0C2}" type="presOf" srcId="{7E51BDA1-DB2C-471D-B269-FBF8A1C0CF85}" destId="{DBF56C3E-8E0B-43B0-A669-16F8D3D704F0}" srcOrd="0" destOrd="0" presId="urn:microsoft.com/office/officeart/2005/8/layout/radial3"/>
    <dgm:cxn modelId="{499B9B82-8262-4D3E-8C6F-880F62FE4B50}" type="presOf" srcId="{9F782FF7-3EF1-47F5-A3F1-4329536B419F}" destId="{9837FFF6-5F54-4215-85F8-FA249504CB88}" srcOrd="0" destOrd="0" presId="urn:microsoft.com/office/officeart/2005/8/layout/radial3"/>
    <dgm:cxn modelId="{1CBB26A4-0D3A-43EC-95F7-7CA4AF43AAFC}" srcId="{9F782FF7-3EF1-47F5-A3F1-4329536B419F}" destId="{005AF065-7A4D-46B6-B213-D2D711555A46}" srcOrd="0" destOrd="0" parTransId="{AA438C98-26B4-4AEB-8388-6688E7840BA3}" sibTransId="{A083340E-77FD-45D3-82E8-9911305C318F}"/>
    <dgm:cxn modelId="{B5AF8EC8-9119-4B08-B825-7F6C77B24F8A}" srcId="{005AF065-7A4D-46B6-B213-D2D711555A46}" destId="{3932429B-ABD5-46E0-83ED-29AC9DACA88A}" srcOrd="4" destOrd="0" parTransId="{3B1FCA9F-5A03-4445-8BC9-E66ABD91AE3C}" sibTransId="{4A6FAEEC-9903-44EE-AFAF-283F788925D2}"/>
    <dgm:cxn modelId="{5D0CD9E9-3895-4A66-A479-4E910A7DB5B8}" type="presOf" srcId="{A5B05DD2-5DAA-4077-816D-8DA40BCD7089}" destId="{E1B281E0-0E63-4579-8A35-0B4B75409348}" srcOrd="0" destOrd="0" presId="urn:microsoft.com/office/officeart/2005/8/layout/radial3"/>
    <dgm:cxn modelId="{15E4ABF1-8826-45B9-ADC6-101076300477}" type="presOf" srcId="{005AF065-7A4D-46B6-B213-D2D711555A46}" destId="{06098064-B32B-420C-A2BF-A8FD28AD15FA}" srcOrd="0" destOrd="0" presId="urn:microsoft.com/office/officeart/2005/8/layout/radial3"/>
    <dgm:cxn modelId="{8E2735F2-3EDF-4C4A-82F7-C17154F05D5F}" type="presOf" srcId="{3932429B-ABD5-46E0-83ED-29AC9DACA88A}" destId="{B9EEADA3-D9FB-4B76-9F29-5A5EF9819CC0}" srcOrd="0" destOrd="0" presId="urn:microsoft.com/office/officeart/2005/8/layout/radial3"/>
    <dgm:cxn modelId="{7BFACBFC-9A27-4D34-9369-3C87A29CD699}" srcId="{9F782FF7-3EF1-47F5-A3F1-4329536B419F}" destId="{A2BD5B66-6F91-402D-AEBC-7A69721D8B7F}" srcOrd="1" destOrd="0" parTransId="{0C570291-8BA9-49EA-B4D4-BE81ED9D4E84}" sibTransId="{64629FBA-EA85-4D67-8029-F100042E9B43}"/>
    <dgm:cxn modelId="{31259DF6-3D1B-4C1A-86F6-69CAD9E146FD}" type="presParOf" srcId="{9837FFF6-5F54-4215-85F8-FA249504CB88}" destId="{D68B24E6-CFD9-43E1-B44F-6CF310CA21E1}" srcOrd="0" destOrd="0" presId="urn:microsoft.com/office/officeart/2005/8/layout/radial3"/>
    <dgm:cxn modelId="{6C461903-27D0-4044-8643-4CAA3C4065AE}" type="presParOf" srcId="{D68B24E6-CFD9-43E1-B44F-6CF310CA21E1}" destId="{06098064-B32B-420C-A2BF-A8FD28AD15FA}" srcOrd="0" destOrd="0" presId="urn:microsoft.com/office/officeart/2005/8/layout/radial3"/>
    <dgm:cxn modelId="{82EA7453-69EC-43DE-9B3F-3DE194AC5D52}" type="presParOf" srcId="{D68B24E6-CFD9-43E1-B44F-6CF310CA21E1}" destId="{EC39F984-4EF6-4511-B11F-A64C0800B6FB}" srcOrd="1" destOrd="0" presId="urn:microsoft.com/office/officeart/2005/8/layout/radial3"/>
    <dgm:cxn modelId="{1D63BF68-66D5-4572-8F9E-ECBEDD1C5D66}" type="presParOf" srcId="{D68B24E6-CFD9-43E1-B44F-6CF310CA21E1}" destId="{8C64433E-52AD-49F8-A93D-1485C0FE7754}" srcOrd="2" destOrd="0" presId="urn:microsoft.com/office/officeart/2005/8/layout/radial3"/>
    <dgm:cxn modelId="{E0129DAD-2215-48BD-BFC9-3F286335C3B0}" type="presParOf" srcId="{D68B24E6-CFD9-43E1-B44F-6CF310CA21E1}" destId="{DBF56C3E-8E0B-43B0-A669-16F8D3D704F0}" srcOrd="3" destOrd="0" presId="urn:microsoft.com/office/officeart/2005/8/layout/radial3"/>
    <dgm:cxn modelId="{CC48A57F-4D94-4ED4-A0A0-6FB5DE65D8F7}" type="presParOf" srcId="{D68B24E6-CFD9-43E1-B44F-6CF310CA21E1}" destId="{E1B281E0-0E63-4579-8A35-0B4B75409348}" srcOrd="4" destOrd="0" presId="urn:microsoft.com/office/officeart/2005/8/layout/radial3"/>
    <dgm:cxn modelId="{B2B10504-739B-40E6-9689-69F7FF28773F}" type="presParOf" srcId="{D68B24E6-CFD9-43E1-B44F-6CF310CA21E1}" destId="{B9EEADA3-D9FB-4B76-9F29-5A5EF9819CC0}" srcOrd="5" destOrd="0" presId="urn:microsoft.com/office/officeart/2005/8/layout/radial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098064-B32B-420C-A2BF-A8FD28AD15FA}">
      <dsp:nvSpPr>
        <dsp:cNvPr id="0" name=""/>
        <dsp:cNvSpPr/>
      </dsp:nvSpPr>
      <dsp:spPr>
        <a:xfrm>
          <a:off x="2029135" y="1401879"/>
          <a:ext cx="3249672" cy="3249672"/>
        </a:xfrm>
        <a:prstGeom prst="ellipse">
          <a:avLst/>
        </a:prstGeom>
        <a:solidFill>
          <a:schemeClr val="accent6">
            <a:lumMod val="75000"/>
            <a:alpha val="50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5000" b="1" kern="1200" dirty="0">
              <a:solidFill>
                <a:schemeClr val="tx2">
                  <a:lumMod val="90000"/>
                  <a:lumOff val="10000"/>
                </a:schemeClr>
              </a:solidFill>
            </a:rPr>
            <a:t>УСЕСВІТ</a:t>
          </a:r>
        </a:p>
      </dsp:txBody>
      <dsp:txXfrm>
        <a:off x="2505038" y="1877782"/>
        <a:ext cx="2297866" cy="2297866"/>
      </dsp:txXfrm>
    </dsp:sp>
    <dsp:sp modelId="{EC39F984-4EF6-4511-B11F-A64C0800B6FB}">
      <dsp:nvSpPr>
        <dsp:cNvPr id="0" name=""/>
        <dsp:cNvSpPr/>
      </dsp:nvSpPr>
      <dsp:spPr>
        <a:xfrm>
          <a:off x="2841553" y="100260"/>
          <a:ext cx="1624836" cy="1624836"/>
        </a:xfrm>
        <a:prstGeom prst="ellipse">
          <a:avLst/>
        </a:prstGeom>
        <a:solidFill>
          <a:schemeClr val="dk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_____</a:t>
          </a:r>
        </a:p>
      </dsp:txBody>
      <dsp:txXfrm>
        <a:off x="3079505" y="338212"/>
        <a:ext cx="1148932" cy="1148932"/>
      </dsp:txXfrm>
    </dsp:sp>
    <dsp:sp modelId="{8C64433E-52AD-49F8-A93D-1485C0FE7754}">
      <dsp:nvSpPr>
        <dsp:cNvPr id="0" name=""/>
        <dsp:cNvSpPr/>
      </dsp:nvSpPr>
      <dsp:spPr>
        <a:xfrm>
          <a:off x="4967708" y="1534557"/>
          <a:ext cx="1624836" cy="1624836"/>
        </a:xfrm>
        <a:prstGeom prst="ellipse">
          <a:avLst/>
        </a:prstGeom>
        <a:solidFill>
          <a:schemeClr val="dk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_____</a:t>
          </a:r>
        </a:p>
      </dsp:txBody>
      <dsp:txXfrm>
        <a:off x="5205660" y="1772509"/>
        <a:ext cx="1148932" cy="1148932"/>
      </dsp:txXfrm>
    </dsp:sp>
    <dsp:sp modelId="{DBF56C3E-8E0B-43B0-A669-16F8D3D704F0}">
      <dsp:nvSpPr>
        <dsp:cNvPr id="0" name=""/>
        <dsp:cNvSpPr/>
      </dsp:nvSpPr>
      <dsp:spPr>
        <a:xfrm>
          <a:off x="4084153" y="3924589"/>
          <a:ext cx="1624836" cy="1624836"/>
        </a:xfrm>
        <a:prstGeom prst="ellipse">
          <a:avLst/>
        </a:prstGeom>
        <a:solidFill>
          <a:schemeClr val="dk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______</a:t>
          </a:r>
        </a:p>
      </dsp:txBody>
      <dsp:txXfrm>
        <a:off x="4322105" y="4162541"/>
        <a:ext cx="1148932" cy="1148932"/>
      </dsp:txXfrm>
    </dsp:sp>
    <dsp:sp modelId="{E1B281E0-0E63-4579-8A35-0B4B75409348}">
      <dsp:nvSpPr>
        <dsp:cNvPr id="0" name=""/>
        <dsp:cNvSpPr/>
      </dsp:nvSpPr>
      <dsp:spPr>
        <a:xfrm>
          <a:off x="1598953" y="3924589"/>
          <a:ext cx="1624836" cy="1624836"/>
        </a:xfrm>
        <a:prstGeom prst="ellipse">
          <a:avLst/>
        </a:prstGeom>
        <a:solidFill>
          <a:schemeClr val="dk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______</a:t>
          </a:r>
        </a:p>
      </dsp:txBody>
      <dsp:txXfrm>
        <a:off x="1836905" y="4162541"/>
        <a:ext cx="1148932" cy="1148932"/>
      </dsp:txXfrm>
    </dsp:sp>
    <dsp:sp modelId="{B9EEADA3-D9FB-4B76-9F29-5A5EF9819CC0}">
      <dsp:nvSpPr>
        <dsp:cNvPr id="0" name=""/>
        <dsp:cNvSpPr/>
      </dsp:nvSpPr>
      <dsp:spPr>
        <a:xfrm>
          <a:off x="730355" y="1528327"/>
          <a:ext cx="1624836" cy="1624836"/>
        </a:xfrm>
        <a:prstGeom prst="ellipse">
          <a:avLst/>
        </a:prstGeom>
        <a:solidFill>
          <a:schemeClr val="dk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kern="1200" dirty="0"/>
            <a:t>____</a:t>
          </a:r>
        </a:p>
      </dsp:txBody>
      <dsp:txXfrm>
        <a:off x="968307" y="1766279"/>
        <a:ext cx="1148932" cy="1148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554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799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221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024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7/30/2024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577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7/30/2024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54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7/30/2024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057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979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7/30/2024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665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1751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7/30/2024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296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7/30/2024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569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54" r:id="rId6"/>
    <p:sldLayoutId id="2147483750" r:id="rId7"/>
    <p:sldLayoutId id="2147483751" r:id="rId8"/>
    <p:sldLayoutId id="2147483752" r:id="rId9"/>
    <p:sldLayoutId id="2147483753" r:id="rId10"/>
    <p:sldLayoutId id="2147483755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2ktgC9-K6bepujUy1XlexZcrQfj6n1Li/view?usp=drive_link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A2DC5C2-CCA7-49E4-B67F-6F121D4889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A8102D-A184-5E29-5CEA-2FA90DC09D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000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27966D5E-7857-415C-B50C-0DD96BCB78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7986" y="0"/>
            <a:ext cx="10615629" cy="6858000"/>
          </a:xfrm>
          <a:custGeom>
            <a:avLst/>
            <a:gdLst>
              <a:gd name="connsiteX0" fmla="*/ 7169276 w 10615629"/>
              <a:gd name="connsiteY0" fmla="*/ 5704266 h 6858000"/>
              <a:gd name="connsiteX1" fmla="*/ 7514897 w 10615629"/>
              <a:gd name="connsiteY1" fmla="*/ 6049887 h 6858000"/>
              <a:gd name="connsiteX2" fmla="*/ 7169276 w 10615629"/>
              <a:gd name="connsiteY2" fmla="*/ 6395508 h 6858000"/>
              <a:gd name="connsiteX3" fmla="*/ 6823655 w 10615629"/>
              <a:gd name="connsiteY3" fmla="*/ 6049887 h 6858000"/>
              <a:gd name="connsiteX4" fmla="*/ 7169276 w 10615629"/>
              <a:gd name="connsiteY4" fmla="*/ 5704266 h 6858000"/>
              <a:gd name="connsiteX5" fmla="*/ 10010446 w 10615629"/>
              <a:gd name="connsiteY5" fmla="*/ 2324705 h 6858000"/>
              <a:gd name="connsiteX6" fmla="*/ 10456760 w 10615629"/>
              <a:gd name="connsiteY6" fmla="*/ 2771019 h 6858000"/>
              <a:gd name="connsiteX7" fmla="*/ 10010446 w 10615629"/>
              <a:gd name="connsiteY7" fmla="*/ 3217333 h 6858000"/>
              <a:gd name="connsiteX8" fmla="*/ 9564132 w 10615629"/>
              <a:gd name="connsiteY8" fmla="*/ 2771019 h 6858000"/>
              <a:gd name="connsiteX9" fmla="*/ 10010446 w 10615629"/>
              <a:gd name="connsiteY9" fmla="*/ 2324705 h 6858000"/>
              <a:gd name="connsiteX10" fmla="*/ 10354145 w 10615629"/>
              <a:gd name="connsiteY10" fmla="*/ 1665213 h 6858000"/>
              <a:gd name="connsiteX11" fmla="*/ 10615629 w 10615629"/>
              <a:gd name="connsiteY11" fmla="*/ 1926697 h 6858000"/>
              <a:gd name="connsiteX12" fmla="*/ 10354145 w 10615629"/>
              <a:gd name="connsiteY12" fmla="*/ 2188181 h 6858000"/>
              <a:gd name="connsiteX13" fmla="*/ 10092661 w 10615629"/>
              <a:gd name="connsiteY13" fmla="*/ 1926697 h 6858000"/>
              <a:gd name="connsiteX14" fmla="*/ 10354145 w 10615629"/>
              <a:gd name="connsiteY14" fmla="*/ 1665213 h 6858000"/>
              <a:gd name="connsiteX15" fmla="*/ 1458901 w 10615629"/>
              <a:gd name="connsiteY15" fmla="*/ 659644 h 6858000"/>
              <a:gd name="connsiteX16" fmla="*/ 1905215 w 10615629"/>
              <a:gd name="connsiteY16" fmla="*/ 1105958 h 6858000"/>
              <a:gd name="connsiteX17" fmla="*/ 1458901 w 10615629"/>
              <a:gd name="connsiteY17" fmla="*/ 1552272 h 6858000"/>
              <a:gd name="connsiteX18" fmla="*/ 1012587 w 10615629"/>
              <a:gd name="connsiteY18" fmla="*/ 1105958 h 6858000"/>
              <a:gd name="connsiteX19" fmla="*/ 1458901 w 10615629"/>
              <a:gd name="connsiteY19" fmla="*/ 659644 h 6858000"/>
              <a:gd name="connsiteX20" fmla="*/ 6674038 w 10615629"/>
              <a:gd name="connsiteY20" fmla="*/ 0 h 6858000"/>
              <a:gd name="connsiteX21" fmla="*/ 10121228 w 10615629"/>
              <a:gd name="connsiteY21" fmla="*/ 0 h 6858000"/>
              <a:gd name="connsiteX22" fmla="*/ 10122250 w 10615629"/>
              <a:gd name="connsiteY22" fmla="*/ 1542 h 6858000"/>
              <a:gd name="connsiteX23" fmla="*/ 9914575 w 10615629"/>
              <a:gd name="connsiteY23" fmla="*/ 1714821 h 6858000"/>
              <a:gd name="connsiteX24" fmla="*/ 9361609 w 10615629"/>
              <a:gd name="connsiteY24" fmla="*/ 2396453 h 6858000"/>
              <a:gd name="connsiteX25" fmla="*/ 9334635 w 10615629"/>
              <a:gd name="connsiteY25" fmla="*/ 3107486 h 6858000"/>
              <a:gd name="connsiteX26" fmla="*/ 9815042 w 10615629"/>
              <a:gd name="connsiteY26" fmla="*/ 3891891 h 6858000"/>
              <a:gd name="connsiteX27" fmla="*/ 9376176 w 10615629"/>
              <a:gd name="connsiteY27" fmla="*/ 5202286 h 6858000"/>
              <a:gd name="connsiteX28" fmla="*/ 7869813 w 10615629"/>
              <a:gd name="connsiteY28" fmla="*/ 5436960 h 6858000"/>
              <a:gd name="connsiteX29" fmla="*/ 6545392 w 10615629"/>
              <a:gd name="connsiteY29" fmla="*/ 5630362 h 6858000"/>
              <a:gd name="connsiteX30" fmla="*/ 5772723 w 10615629"/>
              <a:gd name="connsiteY30" fmla="*/ 6502431 h 6858000"/>
              <a:gd name="connsiteX31" fmla="*/ 5542129 w 10615629"/>
              <a:gd name="connsiteY31" fmla="*/ 6791052 h 6858000"/>
              <a:gd name="connsiteX32" fmla="*/ 5487454 w 10615629"/>
              <a:gd name="connsiteY32" fmla="*/ 6858000 h 6858000"/>
              <a:gd name="connsiteX33" fmla="*/ 3860772 w 10615629"/>
              <a:gd name="connsiteY33" fmla="*/ 6858000 h 6858000"/>
              <a:gd name="connsiteX34" fmla="*/ 3806309 w 10615629"/>
              <a:gd name="connsiteY34" fmla="*/ 6753976 h 6858000"/>
              <a:gd name="connsiteX35" fmla="*/ 3692626 w 10615629"/>
              <a:gd name="connsiteY35" fmla="*/ 6315366 h 6858000"/>
              <a:gd name="connsiteX36" fmla="*/ 2561203 w 10615629"/>
              <a:gd name="connsiteY36" fmla="*/ 5694965 h 6858000"/>
              <a:gd name="connsiteX37" fmla="*/ 69617 w 10615629"/>
              <a:gd name="connsiteY37" fmla="*/ 4316865 h 6858000"/>
              <a:gd name="connsiteX38" fmla="*/ 1643 w 10615629"/>
              <a:gd name="connsiteY38" fmla="*/ 3718987 h 6858000"/>
              <a:gd name="connsiteX39" fmla="*/ 368893 w 10615629"/>
              <a:gd name="connsiteY39" fmla="*/ 2555465 h 6858000"/>
              <a:gd name="connsiteX40" fmla="*/ 1113509 w 10615629"/>
              <a:gd name="connsiteY40" fmla="*/ 2231777 h 6858000"/>
              <a:gd name="connsiteX41" fmla="*/ 2037233 w 10615629"/>
              <a:gd name="connsiteY41" fmla="*/ 2044714 h 6858000"/>
              <a:gd name="connsiteX42" fmla="*/ 2547311 w 10615629"/>
              <a:gd name="connsiteY42" fmla="*/ 1444273 h 6858000"/>
              <a:gd name="connsiteX43" fmla="*/ 3900864 w 10615629"/>
              <a:gd name="connsiteY43" fmla="*/ 617925 h 6858000"/>
              <a:gd name="connsiteX44" fmla="*/ 4571572 w 10615629"/>
              <a:gd name="connsiteY44" fmla="*/ 899937 h 6858000"/>
              <a:gd name="connsiteX45" fmla="*/ 6039226 w 10615629"/>
              <a:gd name="connsiteY45" fmla="*/ 670658 h 6858000"/>
              <a:gd name="connsiteX46" fmla="*/ 6656610 w 10615629"/>
              <a:gd name="connsiteY46" fmla="*/ 1615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0615629" h="6858000">
                <a:moveTo>
                  <a:pt x="7169276" y="5704266"/>
                </a:moveTo>
                <a:cubicBezTo>
                  <a:pt x="7360157" y="5704266"/>
                  <a:pt x="7514897" y="5859006"/>
                  <a:pt x="7514897" y="6049887"/>
                </a:cubicBezTo>
                <a:cubicBezTo>
                  <a:pt x="7514897" y="6240768"/>
                  <a:pt x="7360157" y="6395508"/>
                  <a:pt x="7169276" y="6395508"/>
                </a:cubicBezTo>
                <a:cubicBezTo>
                  <a:pt x="6978395" y="6395508"/>
                  <a:pt x="6823655" y="6240768"/>
                  <a:pt x="6823655" y="6049887"/>
                </a:cubicBezTo>
                <a:cubicBezTo>
                  <a:pt x="6823655" y="5859006"/>
                  <a:pt x="6978395" y="5704266"/>
                  <a:pt x="7169276" y="5704266"/>
                </a:cubicBezTo>
                <a:close/>
                <a:moveTo>
                  <a:pt x="10010446" y="2324705"/>
                </a:moveTo>
                <a:cubicBezTo>
                  <a:pt x="10256938" y="2324705"/>
                  <a:pt x="10456760" y="2524528"/>
                  <a:pt x="10456760" y="2771019"/>
                </a:cubicBezTo>
                <a:cubicBezTo>
                  <a:pt x="10456760" y="3017511"/>
                  <a:pt x="10256938" y="3217333"/>
                  <a:pt x="10010446" y="3217333"/>
                </a:cubicBezTo>
                <a:cubicBezTo>
                  <a:pt x="9763954" y="3217333"/>
                  <a:pt x="9564132" y="3017511"/>
                  <a:pt x="9564132" y="2771019"/>
                </a:cubicBezTo>
                <a:cubicBezTo>
                  <a:pt x="9564132" y="2524528"/>
                  <a:pt x="9763954" y="2324705"/>
                  <a:pt x="10010446" y="2324705"/>
                </a:cubicBezTo>
                <a:close/>
                <a:moveTo>
                  <a:pt x="10354145" y="1665213"/>
                </a:moveTo>
                <a:cubicBezTo>
                  <a:pt x="10498559" y="1665213"/>
                  <a:pt x="10615629" y="1782283"/>
                  <a:pt x="10615629" y="1926697"/>
                </a:cubicBezTo>
                <a:cubicBezTo>
                  <a:pt x="10615629" y="2071111"/>
                  <a:pt x="10498559" y="2188181"/>
                  <a:pt x="10354145" y="2188181"/>
                </a:cubicBezTo>
                <a:cubicBezTo>
                  <a:pt x="10209731" y="2188181"/>
                  <a:pt x="10092661" y="2071111"/>
                  <a:pt x="10092661" y="1926697"/>
                </a:cubicBezTo>
                <a:cubicBezTo>
                  <a:pt x="10092661" y="1782283"/>
                  <a:pt x="10209731" y="1665213"/>
                  <a:pt x="10354145" y="1665213"/>
                </a:cubicBezTo>
                <a:close/>
                <a:moveTo>
                  <a:pt x="1458901" y="659644"/>
                </a:moveTo>
                <a:cubicBezTo>
                  <a:pt x="1705393" y="659644"/>
                  <a:pt x="1905215" y="859466"/>
                  <a:pt x="1905215" y="1105958"/>
                </a:cubicBezTo>
                <a:cubicBezTo>
                  <a:pt x="1905215" y="1352450"/>
                  <a:pt x="1705393" y="1552272"/>
                  <a:pt x="1458901" y="1552272"/>
                </a:cubicBezTo>
                <a:cubicBezTo>
                  <a:pt x="1212409" y="1552272"/>
                  <a:pt x="1012587" y="1352450"/>
                  <a:pt x="1012587" y="1105958"/>
                </a:cubicBezTo>
                <a:cubicBezTo>
                  <a:pt x="1012587" y="859466"/>
                  <a:pt x="1212409" y="659644"/>
                  <a:pt x="1458901" y="659644"/>
                </a:cubicBezTo>
                <a:close/>
                <a:moveTo>
                  <a:pt x="6674038" y="0"/>
                </a:moveTo>
                <a:lnTo>
                  <a:pt x="10121228" y="0"/>
                </a:lnTo>
                <a:lnTo>
                  <a:pt x="10122250" y="1542"/>
                </a:lnTo>
                <a:cubicBezTo>
                  <a:pt x="10407914" y="485220"/>
                  <a:pt x="10448238" y="1134713"/>
                  <a:pt x="9914575" y="1714821"/>
                </a:cubicBezTo>
                <a:cubicBezTo>
                  <a:pt x="9716856" y="1929804"/>
                  <a:pt x="9539638" y="2164208"/>
                  <a:pt x="9361609" y="2396453"/>
                </a:cubicBezTo>
                <a:cubicBezTo>
                  <a:pt x="9193292" y="2616157"/>
                  <a:pt x="9188572" y="2869712"/>
                  <a:pt x="9334635" y="3107486"/>
                </a:cubicBezTo>
                <a:cubicBezTo>
                  <a:pt x="9495670" y="3368730"/>
                  <a:pt x="9683004" y="3617025"/>
                  <a:pt x="9815042" y="3891891"/>
                </a:cubicBezTo>
                <a:cubicBezTo>
                  <a:pt x="10050525" y="4382007"/>
                  <a:pt x="9955575" y="4864841"/>
                  <a:pt x="9376176" y="5202286"/>
                </a:cubicBezTo>
                <a:cubicBezTo>
                  <a:pt x="8901029" y="5479039"/>
                  <a:pt x="8396077" y="5489829"/>
                  <a:pt x="7869813" y="5436960"/>
                </a:cubicBezTo>
                <a:cubicBezTo>
                  <a:pt x="7414764" y="5391373"/>
                  <a:pt x="6924917" y="5356038"/>
                  <a:pt x="6545392" y="5630362"/>
                </a:cubicBezTo>
                <a:cubicBezTo>
                  <a:pt x="6238294" y="5852628"/>
                  <a:pt x="6024795" y="6205178"/>
                  <a:pt x="5772723" y="6502431"/>
                </a:cubicBezTo>
                <a:cubicBezTo>
                  <a:pt x="5693285" y="6596233"/>
                  <a:pt x="5618533" y="6694485"/>
                  <a:pt x="5542129" y="6791052"/>
                </a:cubicBezTo>
                <a:lnTo>
                  <a:pt x="5487454" y="6858000"/>
                </a:lnTo>
                <a:lnTo>
                  <a:pt x="3860772" y="6858000"/>
                </a:lnTo>
                <a:lnTo>
                  <a:pt x="3806309" y="6753976"/>
                </a:lnTo>
                <a:cubicBezTo>
                  <a:pt x="3748311" y="6617180"/>
                  <a:pt x="3717510" y="6461835"/>
                  <a:pt x="3692626" y="6315366"/>
                </a:cubicBezTo>
                <a:cubicBezTo>
                  <a:pt x="3594980" y="5743923"/>
                  <a:pt x="2996563" y="5569132"/>
                  <a:pt x="2561203" y="5694965"/>
                </a:cubicBezTo>
                <a:cubicBezTo>
                  <a:pt x="1295584" y="6063834"/>
                  <a:pt x="405173" y="5417942"/>
                  <a:pt x="69617" y="4316865"/>
                </a:cubicBezTo>
                <a:cubicBezTo>
                  <a:pt x="12163" y="4128181"/>
                  <a:pt x="22818" y="3919404"/>
                  <a:pt x="1643" y="3718987"/>
                </a:cubicBezTo>
                <a:cubicBezTo>
                  <a:pt x="-11845" y="3285650"/>
                  <a:pt x="53163" y="2879692"/>
                  <a:pt x="368893" y="2555465"/>
                </a:cubicBezTo>
                <a:cubicBezTo>
                  <a:pt x="570254" y="2348709"/>
                  <a:pt x="826642" y="2266304"/>
                  <a:pt x="1113509" y="2231777"/>
                </a:cubicBezTo>
                <a:cubicBezTo>
                  <a:pt x="1425464" y="2194013"/>
                  <a:pt x="1739171" y="2139122"/>
                  <a:pt x="2037233" y="2044714"/>
                </a:cubicBezTo>
                <a:cubicBezTo>
                  <a:pt x="2313448" y="1957047"/>
                  <a:pt x="2430109" y="1689061"/>
                  <a:pt x="2547311" y="1444273"/>
                </a:cubicBezTo>
                <a:cubicBezTo>
                  <a:pt x="2839304" y="834121"/>
                  <a:pt x="3300290" y="529585"/>
                  <a:pt x="3900864" y="617925"/>
                </a:cubicBezTo>
                <a:cubicBezTo>
                  <a:pt x="4133785" y="652182"/>
                  <a:pt x="4362119" y="778959"/>
                  <a:pt x="4571572" y="899937"/>
                </a:cubicBezTo>
                <a:cubicBezTo>
                  <a:pt x="5133170" y="1224435"/>
                  <a:pt x="5641899" y="1068660"/>
                  <a:pt x="6039226" y="670658"/>
                </a:cubicBezTo>
                <a:cubicBezTo>
                  <a:pt x="6250634" y="458239"/>
                  <a:pt x="6444898" y="227157"/>
                  <a:pt x="6656610" y="16159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3BDC7-E73C-BB2C-F9B2-C56C580C3E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1743" y="1122363"/>
            <a:ext cx="6458556" cy="2387600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Планети сонячної системи в Усесвіті. 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D5C8C19-2C8D-5864-8E82-846D9D2B87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1743" y="3602038"/>
            <a:ext cx="6458556" cy="1655762"/>
          </a:xfrm>
        </p:spPr>
        <p:txBody>
          <a:bodyPr>
            <a:normAutofit/>
          </a:bodyPr>
          <a:lstStyle/>
          <a:p>
            <a:pPr algn="ctr"/>
            <a:r>
              <a:rPr lang="uk-UA" dirty="0"/>
              <a:t>Урок в 4-В класі</a:t>
            </a:r>
          </a:p>
          <a:p>
            <a:pPr algn="ctr"/>
            <a:r>
              <a:rPr lang="uk-UA" dirty="0"/>
              <a:t>За підручником Ірини Андрусенко</a:t>
            </a:r>
          </a:p>
        </p:txBody>
      </p:sp>
    </p:spTree>
    <p:extLst>
      <p:ext uri="{BB962C8B-B14F-4D97-AF65-F5344CB8AC3E}">
        <p14:creationId xmlns:p14="http://schemas.microsoft.com/office/powerpoint/2010/main" val="9964954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Синоптики</a:t>
            </a:r>
          </a:p>
        </p:txBody>
      </p:sp>
      <p:pic>
        <p:nvPicPr>
          <p:cNvPr id="9" name="Місце для вмісту 8" descr="Зображення, що містить знімок екрана, коло, Графіка, картинки&#10;&#10;Автоматично згенерований опис">
            <a:extLst>
              <a:ext uri="{FF2B5EF4-FFF2-40B4-BE49-F238E27FC236}">
                <a16:creationId xmlns:a16="http://schemas.microsoft.com/office/drawing/2014/main" id="{D75C2F28-638F-11E8-5CE6-7014125D89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357" y="4068857"/>
            <a:ext cx="2656116" cy="2656116"/>
          </a:xfrm>
        </p:spPr>
      </p:pic>
      <p:pic>
        <p:nvPicPr>
          <p:cNvPr id="11" name="Рисунок 10" descr="Зображення, що містить мультфільм, коло&#10;&#10;Автоматично згенерований опис">
            <a:extLst>
              <a:ext uri="{FF2B5EF4-FFF2-40B4-BE49-F238E27FC236}">
                <a16:creationId xmlns:a16="http://schemas.microsoft.com/office/drawing/2014/main" id="{DDF2AFEE-9E52-E74C-064E-31608EFCCA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5" y="572143"/>
            <a:ext cx="3496714" cy="349671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C1BD8D6-3D16-F003-DBB5-644E486327AF}"/>
              </a:ext>
            </a:extLst>
          </p:cNvPr>
          <p:cNvSpPr txBox="1"/>
          <p:nvPr/>
        </p:nvSpPr>
        <p:spPr>
          <a:xfrm>
            <a:off x="5679758" y="1231612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Яка пора року?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0F90D57-294F-54C1-4098-C1D61C5F1808}"/>
              </a:ext>
            </a:extLst>
          </p:cNvPr>
          <p:cNvSpPr txBox="1"/>
          <p:nvPr/>
        </p:nvSpPr>
        <p:spPr>
          <a:xfrm>
            <a:off x="5679758" y="1955838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Який місяць?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B8511C5-697E-C8FC-0CE4-5F03DDEB119E}"/>
              </a:ext>
            </a:extLst>
          </p:cNvPr>
          <p:cNvSpPr txBox="1"/>
          <p:nvPr/>
        </p:nvSpPr>
        <p:spPr>
          <a:xfrm>
            <a:off x="5679758" y="2680064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Яка дата?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4700AE5-8807-B1EB-C828-F2852A06CF06}"/>
              </a:ext>
            </a:extLst>
          </p:cNvPr>
          <p:cNvSpPr txBox="1"/>
          <p:nvPr/>
        </p:nvSpPr>
        <p:spPr>
          <a:xfrm>
            <a:off x="5679758" y="3420514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Яка температура повітря?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48BAF45-4EE7-27F7-0ED9-E4DEE2A1EAB4}"/>
              </a:ext>
            </a:extLst>
          </p:cNvPr>
          <p:cNvSpPr txBox="1"/>
          <p:nvPr/>
        </p:nvSpPr>
        <p:spPr>
          <a:xfrm>
            <a:off x="2163673" y="4160964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Який стан неба?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841D28D-7DBA-97FD-00D5-CD536C88636B}"/>
              </a:ext>
            </a:extLst>
          </p:cNvPr>
          <p:cNvSpPr txBox="1"/>
          <p:nvPr/>
        </p:nvSpPr>
        <p:spPr>
          <a:xfrm>
            <a:off x="2163673" y="4901414"/>
            <a:ext cx="5366657" cy="58477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b="1" dirty="0"/>
              <a:t>Чи є опади?</a:t>
            </a:r>
          </a:p>
        </p:txBody>
      </p:sp>
    </p:spTree>
    <p:extLst>
      <p:ext uri="{BB962C8B-B14F-4D97-AF65-F5344CB8AC3E}">
        <p14:creationId xmlns:p14="http://schemas.microsoft.com/office/powerpoint/2010/main" val="411625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uk-UA" dirty="0"/>
              <a:t>Знайомство з підручником</a:t>
            </a:r>
          </a:p>
        </p:txBody>
      </p:sp>
      <p:pic>
        <p:nvPicPr>
          <p:cNvPr id="5" name="Місце для вмісту 4" descr="Зображення, що містить текст, постер, графічний дизайн, мультфільм&#10;&#10;Автоматично згенерований опис">
            <a:extLst>
              <a:ext uri="{FF2B5EF4-FFF2-40B4-BE49-F238E27FC236}">
                <a16:creationId xmlns:a16="http://schemas.microsoft.com/office/drawing/2014/main" id="{D2B139DB-AC26-DC3B-0C68-8313E0A353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00" y="1557218"/>
            <a:ext cx="3252168" cy="4614981"/>
          </a:xfrm>
        </p:spPr>
      </p:pic>
      <p:pic>
        <p:nvPicPr>
          <p:cNvPr id="4" name="Рисунок 3" descr="Зображення, що містить текст, знімок екрана, Шрифт&#10;&#10;Автоматично згенерований опис">
            <a:extLst>
              <a:ext uri="{FF2B5EF4-FFF2-40B4-BE49-F238E27FC236}">
                <a16:creationId xmlns:a16="http://schemas.microsoft.com/office/drawing/2014/main" id="{4AB6885A-7D6F-8EBA-0868-FFC681C424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490" y="1901422"/>
            <a:ext cx="7999410" cy="392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797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3" y="200565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Робота з ребусом. </a:t>
            </a:r>
          </a:p>
        </p:txBody>
      </p:sp>
      <p:pic>
        <p:nvPicPr>
          <p:cNvPr id="13" name="Місце для вмісту 12" descr="Зображення, що містить знімок екрана, Графіка, графічний дизайн, мистецтво&#10;&#10;Автоматично згенерований опис">
            <a:extLst>
              <a:ext uri="{FF2B5EF4-FFF2-40B4-BE49-F238E27FC236}">
                <a16:creationId xmlns:a16="http://schemas.microsoft.com/office/drawing/2014/main" id="{A37738E9-3B1E-B96C-99DE-53C144BEB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623" y="2128581"/>
            <a:ext cx="6381749" cy="2412804"/>
          </a:xfrm>
        </p:spPr>
      </p:pic>
      <p:pic>
        <p:nvPicPr>
          <p:cNvPr id="15" name="Рисунок 14" descr="Зображення, що містить Шрифт, символ, Графіка, логотип&#10;&#10;Автоматично згенерований опис">
            <a:extLst>
              <a:ext uri="{FF2B5EF4-FFF2-40B4-BE49-F238E27FC236}">
                <a16:creationId xmlns:a16="http://schemas.microsoft.com/office/drawing/2014/main" id="{A588CCE7-BB92-A422-18D7-40F2781040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72" y="1650547"/>
            <a:ext cx="4528255" cy="2890838"/>
          </a:xfrm>
          <a:prstGeom prst="rect">
            <a:avLst/>
          </a:prstGeom>
        </p:spPr>
      </p:pic>
      <p:pic>
        <p:nvPicPr>
          <p:cNvPr id="17" name="Рисунок 16" descr="Зображення, що містить Прямокутник&#10;&#10;Автоматично згенерований опис">
            <a:extLst>
              <a:ext uri="{FF2B5EF4-FFF2-40B4-BE49-F238E27FC236}">
                <a16:creationId xmlns:a16="http://schemas.microsoft.com/office/drawing/2014/main" id="{25815F00-5407-4040-C048-53540F7ADD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996" y="3757613"/>
            <a:ext cx="4175237" cy="78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26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0565"/>
            <a:ext cx="6814457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Словничок.</a:t>
            </a:r>
          </a:p>
        </p:txBody>
      </p:sp>
      <p:pic>
        <p:nvPicPr>
          <p:cNvPr id="6" name="Місце для вмісту 5" descr="Зображення, що містить Астрономічний об’єкт, Всесвіт, простір, Космічний простір&#10;&#10;Автоматично згенерований опис">
            <a:extLst>
              <a:ext uri="{FF2B5EF4-FFF2-40B4-BE49-F238E27FC236}">
                <a16:creationId xmlns:a16="http://schemas.microsoft.com/office/drawing/2014/main" id="{2AE113B0-01D4-D460-B63A-9BFE5CC24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00936">
            <a:off x="6696475" y="-441099"/>
            <a:ext cx="5380566" cy="403542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EBCA8ED-F4E8-B0ED-6A17-F128A319B433}"/>
              </a:ext>
            </a:extLst>
          </p:cNvPr>
          <p:cNvSpPr txBox="1"/>
          <p:nvPr/>
        </p:nvSpPr>
        <p:spPr>
          <a:xfrm>
            <a:off x="152400" y="1713123"/>
            <a:ext cx="6814457" cy="1815882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r>
              <a:rPr lang="uk-UA" sz="2800" b="1" dirty="0"/>
              <a:t>Всесвіт (Космос) </a:t>
            </a:r>
            <a:r>
              <a:rPr lang="uk-UA" sz="2800" dirty="0"/>
              <a:t>– це нескінченний простір, у якому перебувають у русі галактики, зоряні системи, зорі, планети й інші космічні тіла.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571B98-E885-23B4-7358-C27FAC54B38A}"/>
              </a:ext>
            </a:extLst>
          </p:cNvPr>
          <p:cNvSpPr txBox="1"/>
          <p:nvPr/>
        </p:nvSpPr>
        <p:spPr>
          <a:xfrm>
            <a:off x="152400" y="3986189"/>
            <a:ext cx="11527972" cy="1384995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r>
              <a:rPr lang="uk-UA" sz="2800" dirty="0"/>
              <a:t>Здається, що космічні тіла розташовані порівняно недалеко від Землі, а насправді до них сотні, тисячі й мільйони кілометрів, які не подолаєш, мабуть, і за рік космічної подорожі.  </a:t>
            </a:r>
          </a:p>
        </p:txBody>
      </p:sp>
    </p:spTree>
    <p:extLst>
      <p:ext uri="{BB962C8B-B14F-4D97-AF65-F5344CB8AC3E}">
        <p14:creationId xmlns:p14="http://schemas.microsoft.com/office/powerpoint/2010/main" val="3075050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3" y="200565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Вірш «Космічна подорож Усесвітом» за </a:t>
            </a:r>
            <a:r>
              <a:rPr lang="uk-UA" sz="3600" dirty="0" err="1"/>
              <a:t>Н.Козленком</a:t>
            </a:r>
            <a:endParaRPr lang="uk-UA" sz="3600" dirty="0"/>
          </a:p>
        </p:txBody>
      </p:sp>
      <p:pic>
        <p:nvPicPr>
          <p:cNvPr id="8" name="Місце для вмісту 7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4EC4B679-7075-F929-5C0B-9420F140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939" y="2097619"/>
            <a:ext cx="3962408" cy="39227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3C069D-B318-64B7-CDED-F2FAC7883855}"/>
              </a:ext>
            </a:extLst>
          </p:cNvPr>
          <p:cNvSpPr txBox="1"/>
          <p:nvPr/>
        </p:nvSpPr>
        <p:spPr>
          <a:xfrm>
            <a:off x="468086" y="883752"/>
            <a:ext cx="5061857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Небо зорями рясніє — </a:t>
            </a:r>
          </a:p>
          <a:p>
            <a:r>
              <a:rPr lang="uk-UA" sz="2800" dirty="0"/>
              <a:t>Таємниче і глибоке, </a:t>
            </a:r>
          </a:p>
          <a:p>
            <a:r>
              <a:rPr lang="uk-UA" sz="2800" dirty="0"/>
              <a:t>всесвіт нам бентежить мрії, </a:t>
            </a:r>
          </a:p>
          <a:p>
            <a:r>
              <a:rPr lang="uk-UA" sz="2800" dirty="0"/>
              <a:t>Спонукаючи до дії, </a:t>
            </a:r>
          </a:p>
          <a:p>
            <a:r>
              <a:rPr lang="uk-UA" sz="2800" dirty="0"/>
              <a:t>Розум радує і око. </a:t>
            </a:r>
          </a:p>
          <a:p>
            <a:r>
              <a:rPr lang="uk-UA" sz="2800" dirty="0"/>
              <a:t>Оксамитова безодня </a:t>
            </a:r>
          </a:p>
          <a:p>
            <a:r>
              <a:rPr lang="uk-UA" sz="2800" dirty="0"/>
              <a:t>Так притягує до себе! </a:t>
            </a:r>
          </a:p>
          <a:p>
            <a:r>
              <a:rPr lang="uk-UA" sz="2800" dirty="0"/>
              <a:t>Пригадаємо сьогодні </a:t>
            </a:r>
          </a:p>
          <a:p>
            <a:r>
              <a:rPr lang="uk-UA" sz="2800" dirty="0"/>
              <a:t>Тих, кому скорилось небо. Романтичних, геніальних, винахідників сміливих, </a:t>
            </a:r>
          </a:p>
          <a:p>
            <a:r>
              <a:rPr lang="uk-UA" sz="2800" dirty="0"/>
              <a:t>Завдяки яким реально </a:t>
            </a:r>
          </a:p>
          <a:p>
            <a:r>
              <a:rPr lang="uk-UA" sz="2800" dirty="0"/>
              <a:t>в кожній хаті маєм диво.</a:t>
            </a:r>
          </a:p>
        </p:txBody>
      </p:sp>
    </p:spTree>
    <p:extLst>
      <p:ext uri="{BB962C8B-B14F-4D97-AF65-F5344CB8AC3E}">
        <p14:creationId xmlns:p14="http://schemas.microsoft.com/office/powerpoint/2010/main" val="2602697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Вірш «Космічна подорож Усесвітом» за </a:t>
            </a:r>
            <a:r>
              <a:rPr lang="uk-UA" sz="3600" dirty="0" err="1"/>
              <a:t>Н.Козленком</a:t>
            </a:r>
            <a:endParaRPr lang="uk-UA" sz="3600" dirty="0"/>
          </a:p>
        </p:txBody>
      </p:sp>
      <p:pic>
        <p:nvPicPr>
          <p:cNvPr id="8" name="Місце для вмісту 7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4EC4B679-7075-F929-5C0B-9420F140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939" y="2097619"/>
            <a:ext cx="3962408" cy="39227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3C069D-B318-64B7-CDED-F2FAC7883855}"/>
              </a:ext>
            </a:extLst>
          </p:cNvPr>
          <p:cNvSpPr txBox="1"/>
          <p:nvPr/>
        </p:nvSpPr>
        <p:spPr>
          <a:xfrm>
            <a:off x="870856" y="1382486"/>
            <a:ext cx="506185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Про супутники космічні </a:t>
            </a:r>
          </a:p>
          <a:p>
            <a:r>
              <a:rPr lang="uk-UA" sz="2800" dirty="0"/>
              <a:t>Ми говоримо буденно, </a:t>
            </a:r>
          </a:p>
          <a:p>
            <a:r>
              <a:rPr lang="uk-UA" sz="2800" dirty="0"/>
              <a:t>Допомогою їх звично </a:t>
            </a:r>
          </a:p>
          <a:p>
            <a:r>
              <a:rPr lang="uk-UA" sz="2800" dirty="0"/>
              <a:t>Користуємось щоденно. </a:t>
            </a:r>
          </a:p>
          <a:p>
            <a:r>
              <a:rPr lang="uk-UA" sz="2800" dirty="0"/>
              <a:t>Інтернет, зв'язок мобільний, Телебачення, прогноз — </a:t>
            </a:r>
          </a:p>
          <a:p>
            <a:r>
              <a:rPr lang="uk-UA" sz="2800" dirty="0"/>
              <a:t>Спілкування з світом вільне </a:t>
            </a:r>
          </a:p>
          <a:p>
            <a:r>
              <a:rPr lang="uk-UA" sz="2800" dirty="0"/>
              <a:t>Змінює життя всерйоз! </a:t>
            </a:r>
          </a:p>
          <a:p>
            <a:r>
              <a:rPr lang="uk-UA" sz="2800" dirty="0"/>
              <a:t>Пригадаймо відчайдуха, </a:t>
            </a:r>
          </a:p>
          <a:p>
            <a:r>
              <a:rPr lang="uk-UA" sz="2800" dirty="0"/>
              <a:t>Космонавта із Землі,— </a:t>
            </a:r>
          </a:p>
          <a:p>
            <a:r>
              <a:rPr lang="uk-UA" sz="2800" dirty="0"/>
              <a:t>всесвіт мовчазний він слухав.</a:t>
            </a:r>
          </a:p>
        </p:txBody>
      </p:sp>
    </p:spTree>
    <p:extLst>
      <p:ext uri="{BB962C8B-B14F-4D97-AF65-F5344CB8AC3E}">
        <p14:creationId xmlns:p14="http://schemas.microsoft.com/office/powerpoint/2010/main" val="227039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Вірш «Космічна подорож Усесвітом» за </a:t>
            </a:r>
            <a:r>
              <a:rPr lang="uk-UA" sz="3600" dirty="0" err="1"/>
              <a:t>Н.Козленком</a:t>
            </a:r>
            <a:endParaRPr lang="uk-UA" sz="3600" dirty="0"/>
          </a:p>
        </p:txBody>
      </p:sp>
      <p:pic>
        <p:nvPicPr>
          <p:cNvPr id="8" name="Місце для вмісту 7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4EC4B679-7075-F929-5C0B-9420F14057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939" y="2097619"/>
            <a:ext cx="3962408" cy="39227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33C069D-B318-64B7-CDED-F2FAC7883855}"/>
              </a:ext>
            </a:extLst>
          </p:cNvPr>
          <p:cNvSpPr txBox="1"/>
          <p:nvPr/>
        </p:nvSpPr>
        <p:spPr>
          <a:xfrm>
            <a:off x="1034142" y="1643743"/>
            <a:ext cx="506185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З космосу — Земля </a:t>
            </a:r>
            <a:r>
              <a:rPr lang="ru-RU" sz="2800" dirty="0" err="1"/>
              <a:t>тендітна</a:t>
            </a:r>
            <a:r>
              <a:rPr lang="ru-RU" sz="2800" dirty="0"/>
              <a:t>, Невелика і </a:t>
            </a:r>
            <a:r>
              <a:rPr lang="ru-RU" sz="2800" dirty="0" err="1"/>
              <a:t>блакитна</a:t>
            </a:r>
            <a:r>
              <a:rPr lang="ru-RU" sz="2800" dirty="0"/>
              <a:t>, </a:t>
            </a:r>
          </a:p>
          <a:p>
            <a:r>
              <a:rPr lang="ru-RU" sz="2800" dirty="0"/>
              <a:t>І </a:t>
            </a:r>
            <a:r>
              <a:rPr lang="ru-RU" sz="2800" dirty="0" err="1"/>
              <a:t>кордони</a:t>
            </a:r>
            <a:r>
              <a:rPr lang="ru-RU" sz="2800" dirty="0"/>
              <a:t> </a:t>
            </a:r>
            <a:r>
              <a:rPr lang="ru-RU" sz="2800" dirty="0" err="1"/>
              <a:t>непомітні</a:t>
            </a:r>
            <a:r>
              <a:rPr lang="ru-RU" sz="2800" dirty="0"/>
              <a:t> — </a:t>
            </a:r>
          </a:p>
          <a:p>
            <a:r>
              <a:rPr lang="ru-RU" sz="2800" dirty="0" err="1"/>
              <a:t>Ніби</a:t>
            </a:r>
            <a:r>
              <a:rPr lang="ru-RU" sz="2800" dirty="0"/>
              <a:t> </a:t>
            </a:r>
            <a:r>
              <a:rPr lang="ru-RU" sz="2800" dirty="0" err="1"/>
              <a:t>спільно</a:t>
            </a:r>
            <a:r>
              <a:rPr lang="ru-RU" sz="2800" dirty="0"/>
              <a:t> </a:t>
            </a:r>
            <a:r>
              <a:rPr lang="ru-RU" sz="2800" dirty="0" err="1"/>
              <a:t>всі</a:t>
            </a:r>
            <a:r>
              <a:rPr lang="ru-RU" sz="2800" dirty="0"/>
              <a:t> </a:t>
            </a:r>
            <a:r>
              <a:rPr lang="ru-RU" sz="2800" dirty="0" err="1"/>
              <a:t>живуть</a:t>
            </a:r>
            <a:r>
              <a:rPr lang="ru-RU" sz="2800" dirty="0"/>
              <a:t>... </a:t>
            </a:r>
          </a:p>
          <a:p>
            <a:r>
              <a:rPr lang="ru-RU" sz="2800" dirty="0" err="1"/>
              <a:t>Мабуть</a:t>
            </a:r>
            <a:r>
              <a:rPr lang="ru-RU" sz="2800" dirty="0"/>
              <a:t>, так колись і буде, </a:t>
            </a:r>
          </a:p>
          <a:p>
            <a:r>
              <a:rPr lang="ru-RU" sz="2800" dirty="0"/>
              <a:t>Як у космос </a:t>
            </a:r>
            <a:r>
              <a:rPr lang="ru-RU" sz="2800" dirty="0" err="1"/>
              <a:t>вийшли</a:t>
            </a:r>
            <a:r>
              <a:rPr lang="ru-RU" sz="2800" dirty="0"/>
              <a:t> люди, </a:t>
            </a:r>
          </a:p>
          <a:p>
            <a:r>
              <a:rPr lang="ru-RU" sz="2800" dirty="0"/>
              <a:t>Й на </a:t>
            </a:r>
            <a:r>
              <a:rPr lang="ru-RU" sz="2800" dirty="0" err="1"/>
              <a:t>Землі</a:t>
            </a:r>
            <a:r>
              <a:rPr lang="ru-RU" sz="2800" dirty="0"/>
              <a:t> лад </a:t>
            </a:r>
            <a:r>
              <a:rPr lang="ru-RU" sz="2800" dirty="0" err="1"/>
              <a:t>наведуть</a:t>
            </a:r>
            <a:r>
              <a:rPr lang="ru-RU" sz="2800" dirty="0"/>
              <a:t>! 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200092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Зображення, що містить темрява, джерело світла, ніч&#10;&#10;Автоматично згенерований опис">
            <a:extLst>
              <a:ext uri="{FF2B5EF4-FFF2-40B4-BE49-F238E27FC236}">
                <a16:creationId xmlns:a16="http://schemas.microsoft.com/office/drawing/2014/main" id="{42653B4E-0C91-38CB-764B-FD1FD511B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154" y="-97971"/>
            <a:ext cx="5209680" cy="662697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43" y="358239"/>
            <a:ext cx="3616642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Запам’ятай!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9CA16D-E9C0-5199-083F-CBE279248363}"/>
              </a:ext>
            </a:extLst>
          </p:cNvPr>
          <p:cNvSpPr txBox="1"/>
          <p:nvPr/>
        </p:nvSpPr>
        <p:spPr>
          <a:xfrm>
            <a:off x="413657" y="1959428"/>
            <a:ext cx="10809514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dirty="0"/>
              <a:t>Сонце, Місяць, зорі, планети – це небесні тіла Всесвіту. </a:t>
            </a:r>
          </a:p>
        </p:txBody>
      </p:sp>
      <p:pic>
        <p:nvPicPr>
          <p:cNvPr id="7" name="Рисунок 6" descr="Зображення, що містить коло, сфера&#10;&#10;Автоматично згенерований опис">
            <a:extLst>
              <a:ext uri="{FF2B5EF4-FFF2-40B4-BE49-F238E27FC236}">
                <a16:creationId xmlns:a16="http://schemas.microsoft.com/office/drawing/2014/main" id="{126B6794-415E-DFBE-39A4-A8F58D45CD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9204"/>
            <a:ext cx="3382401" cy="3579000"/>
          </a:xfrm>
          <a:prstGeom prst="rect">
            <a:avLst/>
          </a:prstGeom>
        </p:spPr>
      </p:pic>
      <p:pic>
        <p:nvPicPr>
          <p:cNvPr id="11" name="Рисунок 10" descr="Зображення, що містить Астрономічний об’єкт, планета, Бурштин, астрономічне явище&#10;&#10;Автоматично згенерований опис">
            <a:extLst>
              <a:ext uri="{FF2B5EF4-FFF2-40B4-BE49-F238E27FC236}">
                <a16:creationId xmlns:a16="http://schemas.microsoft.com/office/drawing/2014/main" id="{D8951081-2AC6-3005-869A-26506DCA43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179" y="0"/>
            <a:ext cx="1938992" cy="19389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4B274B7-5089-5CBA-A8E4-CA4F758C78D7}"/>
              </a:ext>
            </a:extLst>
          </p:cNvPr>
          <p:cNvSpPr txBox="1"/>
          <p:nvPr/>
        </p:nvSpPr>
        <p:spPr>
          <a:xfrm>
            <a:off x="3665428" y="4396923"/>
            <a:ext cx="8004055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6000" dirty="0"/>
              <a:t>Весь світ, що нас оточує – це Всесвіт.</a:t>
            </a:r>
          </a:p>
        </p:txBody>
      </p:sp>
    </p:spTree>
    <p:extLst>
      <p:ext uri="{BB962C8B-B14F-4D97-AF65-F5344CB8AC3E}">
        <p14:creationId xmlns:p14="http://schemas.microsoft.com/office/powerpoint/2010/main" val="3108019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Зображення, що містить темрява, джерело світла, ніч&#10;&#10;Автоматично згенерований опис">
            <a:extLst>
              <a:ext uri="{FF2B5EF4-FFF2-40B4-BE49-F238E27FC236}">
                <a16:creationId xmlns:a16="http://schemas.microsoft.com/office/drawing/2014/main" id="{42653B4E-0C91-38CB-764B-FD1FD511BF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154" y="-97971"/>
            <a:ext cx="5209680" cy="6626973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43" y="358239"/>
            <a:ext cx="3616642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Запам’ятай!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9CA16D-E9C0-5199-083F-CBE279248363}"/>
              </a:ext>
            </a:extLst>
          </p:cNvPr>
          <p:cNvSpPr txBox="1"/>
          <p:nvPr/>
        </p:nvSpPr>
        <p:spPr>
          <a:xfrm>
            <a:off x="587829" y="2551837"/>
            <a:ext cx="10809514" cy="175432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5400" dirty="0"/>
              <a:t>Зоря – це велетенська розжарена газова куля, що випромінює світло.</a:t>
            </a:r>
          </a:p>
        </p:txBody>
      </p:sp>
      <p:pic>
        <p:nvPicPr>
          <p:cNvPr id="11" name="Рисунок 10" descr="Зображення, що містить Астрономічний об’єкт, планета, Бурштин, астрономічне явище&#10;&#10;Автоматично згенерований опис">
            <a:extLst>
              <a:ext uri="{FF2B5EF4-FFF2-40B4-BE49-F238E27FC236}">
                <a16:creationId xmlns:a16="http://schemas.microsoft.com/office/drawing/2014/main" id="{D8951081-2AC6-3005-869A-26506DCA4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43" y="-97971"/>
            <a:ext cx="2895600" cy="28956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707A9D-E9C2-971E-5C1F-8BC38774C9E0}"/>
              </a:ext>
            </a:extLst>
          </p:cNvPr>
          <p:cNvSpPr txBox="1"/>
          <p:nvPr/>
        </p:nvSpPr>
        <p:spPr>
          <a:xfrm>
            <a:off x="587829" y="5280647"/>
            <a:ext cx="10809514" cy="76944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Сонце – найближча зоря до Землі.</a:t>
            </a:r>
          </a:p>
        </p:txBody>
      </p:sp>
    </p:spTree>
    <p:extLst>
      <p:ext uri="{BB962C8B-B14F-4D97-AF65-F5344CB8AC3E}">
        <p14:creationId xmlns:p14="http://schemas.microsoft.com/office/powerpoint/2010/main" val="2376982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43" y="358239"/>
            <a:ext cx="3616642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Запам’ятай!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9CA16D-E9C0-5199-083F-CBE279248363}"/>
              </a:ext>
            </a:extLst>
          </p:cNvPr>
          <p:cNvSpPr txBox="1"/>
          <p:nvPr/>
        </p:nvSpPr>
        <p:spPr>
          <a:xfrm>
            <a:off x="2946812" y="1252279"/>
            <a:ext cx="8773885" cy="193899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/>
              <a:t>Галактика – це величезне зоряна система, яка налічує мільярди зір, що обертаються навколо її ядра.</a:t>
            </a:r>
            <a:endParaRPr lang="uk-UA" sz="3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57BA67-8E51-16EC-CEA8-DF89DCF0A4AF}"/>
              </a:ext>
            </a:extLst>
          </p:cNvPr>
          <p:cNvSpPr txBox="1"/>
          <p:nvPr/>
        </p:nvSpPr>
        <p:spPr>
          <a:xfrm>
            <a:off x="5061857" y="4109202"/>
            <a:ext cx="6658840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/>
              <a:t>Сонце входить до складу галактики Чумацький  Шлях.</a:t>
            </a:r>
            <a:endParaRPr lang="uk-UA" sz="3600" dirty="0"/>
          </a:p>
        </p:txBody>
      </p:sp>
      <p:pic>
        <p:nvPicPr>
          <p:cNvPr id="12" name="Рисунок 11" descr="Зображення, що містить простір, Космічний простір, астрономія, Астрономічний об’єкт&#10;&#10;Автоматично згенерований опис">
            <a:extLst>
              <a:ext uri="{FF2B5EF4-FFF2-40B4-BE49-F238E27FC236}">
                <a16:creationId xmlns:a16="http://schemas.microsoft.com/office/drawing/2014/main" id="{6978FAFE-71C7-134B-63A9-3F03099EC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43" y="3402124"/>
            <a:ext cx="4646456" cy="30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1713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243" y="358239"/>
            <a:ext cx="3616642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Запам’ятай!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57BA67-8E51-16EC-CEA8-DF89DCF0A4AF}"/>
              </a:ext>
            </a:extLst>
          </p:cNvPr>
          <p:cNvSpPr txBox="1"/>
          <p:nvPr/>
        </p:nvSpPr>
        <p:spPr>
          <a:xfrm>
            <a:off x="194650" y="5009549"/>
            <a:ext cx="11802700" cy="1323439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000" dirty="0"/>
              <a:t>Чумацький Шлях нараховує в собі понад 300 мільярдів зір.</a:t>
            </a:r>
            <a:endParaRPr lang="uk-UA" sz="3600" dirty="0"/>
          </a:p>
        </p:txBody>
      </p:sp>
      <p:pic>
        <p:nvPicPr>
          <p:cNvPr id="4" name="Рисунок 3" descr="Зображення, що містить небо, просто неба, вода, зірка&#10;&#10;Автоматично згенерований опис">
            <a:extLst>
              <a:ext uri="{FF2B5EF4-FFF2-40B4-BE49-F238E27FC236}">
                <a16:creationId xmlns:a16="http://schemas.microsoft.com/office/drawing/2014/main" id="{14D4A45D-9B02-EAB5-78A6-F795AA7F7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7086" y="155311"/>
            <a:ext cx="8047127" cy="4526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914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Доповни схему назвати об'єктів Усесвіту.</a:t>
            </a:r>
          </a:p>
        </p:txBody>
      </p:sp>
      <p:graphicFrame>
        <p:nvGraphicFramePr>
          <p:cNvPr id="17" name="Схема 16">
            <a:extLst>
              <a:ext uri="{FF2B5EF4-FFF2-40B4-BE49-F238E27FC236}">
                <a16:creationId xmlns:a16="http://schemas.microsoft.com/office/drawing/2014/main" id="{15346247-00B1-F6B0-34A6-891692FA9FA5}"/>
              </a:ext>
            </a:extLst>
          </p:cNvPr>
          <p:cNvGraphicFramePr/>
          <p:nvPr/>
        </p:nvGraphicFramePr>
        <p:xfrm>
          <a:off x="2021113" y="1088572"/>
          <a:ext cx="7307943" cy="56496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72436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5" y="329184"/>
            <a:ext cx="10972800" cy="683187"/>
          </a:xfrm>
          <a:solidFill>
            <a:schemeClr val="tx2">
              <a:lumMod val="50000"/>
              <a:lumOff val="50000"/>
            </a:schemeClr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Доповни речення.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37EADF-E079-BAA1-FC9E-1E0B172CF586}"/>
              </a:ext>
            </a:extLst>
          </p:cNvPr>
          <p:cNvSpPr txBox="1"/>
          <p:nvPr/>
        </p:nvSpPr>
        <p:spPr>
          <a:xfrm>
            <a:off x="145030" y="1134106"/>
            <a:ext cx="8371114" cy="1384995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Нескінченний простір, у якому перебувають у русі галактики, зоряні системи, зорі, планети й інші космічні тіла - це ____________________________.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F508D7-E265-E0FA-F51F-F30BB80D4673}"/>
              </a:ext>
            </a:extLst>
          </p:cNvPr>
          <p:cNvSpPr txBox="1"/>
          <p:nvPr/>
        </p:nvSpPr>
        <p:spPr>
          <a:xfrm>
            <a:off x="145030" y="2640836"/>
            <a:ext cx="8371114" cy="954107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Сонце та всі космічні тіла, які обертаються навколо нього, - це __________________________________.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B5BBDB-100A-8B1B-67D8-8866BD94BB75}"/>
              </a:ext>
            </a:extLst>
          </p:cNvPr>
          <p:cNvSpPr txBox="1"/>
          <p:nvPr/>
        </p:nvSpPr>
        <p:spPr>
          <a:xfrm>
            <a:off x="142445" y="3716677"/>
            <a:ext cx="8371114" cy="954107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Холодні космічні тіла, які освітлює і нагріває Сонце,  це _________________________________________.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88684E-8F7A-5B88-DCD4-56D212EA2103}"/>
              </a:ext>
            </a:extLst>
          </p:cNvPr>
          <p:cNvSpPr txBox="1"/>
          <p:nvPr/>
        </p:nvSpPr>
        <p:spPr>
          <a:xfrm>
            <a:off x="142445" y="4792518"/>
            <a:ext cx="8371114" cy="1384995"/>
          </a:xfrm>
          <a:prstGeom prst="rect">
            <a:avLst/>
          </a:prstGeom>
        </p:spPr>
        <p:style>
          <a:lnRef idx="2">
            <a:schemeClr val="accent3">
              <a:shade val="15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2800" dirty="0"/>
              <a:t>Велетенська розжарена куля, яка розташована в центрі Сонячної системи й випромінює світло та тепло - це___________________________________.</a:t>
            </a:r>
          </a:p>
        </p:txBody>
      </p:sp>
      <p:pic>
        <p:nvPicPr>
          <p:cNvPr id="15" name="Місце для вмісту 14" descr="Зображення, що містить жовтий, коло, Бурштин, астрономія&#10;&#10;Автоматично згенерований опис">
            <a:extLst>
              <a:ext uri="{FF2B5EF4-FFF2-40B4-BE49-F238E27FC236}">
                <a16:creationId xmlns:a16="http://schemas.microsoft.com/office/drawing/2014/main" id="{AD420182-B4C4-A9BC-8417-EE55E0580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1545" y="-191110"/>
            <a:ext cx="4035425" cy="4035425"/>
          </a:xfrm>
        </p:spPr>
      </p:pic>
    </p:spTree>
    <p:extLst>
      <p:ext uri="{BB962C8B-B14F-4D97-AF65-F5344CB8AC3E}">
        <p14:creationId xmlns:p14="http://schemas.microsoft.com/office/powerpoint/2010/main" val="2740049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Місце для вмісту 16" descr="Зображення, що містить карта, Земля, планета, Світ&#10;&#10;Автоматично згенерований опис">
            <a:extLst>
              <a:ext uri="{FF2B5EF4-FFF2-40B4-BE49-F238E27FC236}">
                <a16:creationId xmlns:a16="http://schemas.microsoft.com/office/drawing/2014/main" id="{44257E64-A608-CC78-CEE2-3D34A7AD8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" y="2856132"/>
            <a:ext cx="4173166" cy="412599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4" y="329184"/>
            <a:ext cx="11672071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Установи відповідність між поняттям та його значенням.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146ABB-7E1C-F518-F33B-B9FA71E849B4}"/>
              </a:ext>
            </a:extLst>
          </p:cNvPr>
          <p:cNvSpPr txBox="1"/>
          <p:nvPr/>
        </p:nvSpPr>
        <p:spPr>
          <a:xfrm>
            <a:off x="751114" y="1611086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УСЕСВІТ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ACC83C-CF73-0F1F-4AAC-9AD1B51B07C2}"/>
              </a:ext>
            </a:extLst>
          </p:cNvPr>
          <p:cNvSpPr txBox="1"/>
          <p:nvPr/>
        </p:nvSpPr>
        <p:spPr>
          <a:xfrm>
            <a:off x="751114" y="3004091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ПЛАНЕТА</a:t>
            </a:r>
            <a:endParaRPr lang="uk-UA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06C9D5-A7F2-5DE7-D474-817ABA3A9F7E}"/>
              </a:ext>
            </a:extLst>
          </p:cNvPr>
          <p:cNvSpPr txBox="1"/>
          <p:nvPr/>
        </p:nvSpPr>
        <p:spPr>
          <a:xfrm>
            <a:off x="751114" y="4669941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СОНЦЕ</a:t>
            </a:r>
            <a:endParaRPr lang="uk-UA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8BE317-38BD-CDD1-39F8-8BF4C1E9E003}"/>
              </a:ext>
            </a:extLst>
          </p:cNvPr>
          <p:cNvSpPr txBox="1"/>
          <p:nvPr/>
        </p:nvSpPr>
        <p:spPr>
          <a:xfrm>
            <a:off x="3755569" y="1611086"/>
            <a:ext cx="7990115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Сукупність галактик і простір між ними.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AA5D4F-5485-3CBE-756B-1802F95C1C86}"/>
              </a:ext>
            </a:extLst>
          </p:cNvPr>
          <p:cNvSpPr txBox="1"/>
          <p:nvPr/>
        </p:nvSpPr>
        <p:spPr>
          <a:xfrm>
            <a:off x="3755569" y="2856132"/>
            <a:ext cx="7990115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Найближча зоря до Землі. Небесне світило Сонячної системи.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0144F2-20CC-8246-AB25-DCC30D3E1CA6}"/>
              </a:ext>
            </a:extLst>
          </p:cNvPr>
          <p:cNvSpPr txBox="1"/>
          <p:nvPr/>
        </p:nvSpPr>
        <p:spPr>
          <a:xfrm>
            <a:off x="3755569" y="4593621"/>
            <a:ext cx="7990115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Небесне тіло, що має форму кулі, обертається навколо Сонця. </a:t>
            </a:r>
          </a:p>
        </p:txBody>
      </p:sp>
    </p:spTree>
    <p:extLst>
      <p:ext uri="{BB962C8B-B14F-4D97-AF65-F5344CB8AC3E}">
        <p14:creationId xmlns:p14="http://schemas.microsoft.com/office/powerpoint/2010/main" val="1761307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Місце для вмісту 16" descr="Зображення, що містить карта, Земля, планета, Світ&#10;&#10;Автоматично згенерований опис">
            <a:extLst>
              <a:ext uri="{FF2B5EF4-FFF2-40B4-BE49-F238E27FC236}">
                <a16:creationId xmlns:a16="http://schemas.microsoft.com/office/drawing/2014/main" id="{44257E64-A608-CC78-CEE2-3D34A7AD85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4" y="2856132"/>
            <a:ext cx="4173166" cy="4125992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14" y="329184"/>
            <a:ext cx="11672071" cy="6831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Установи відповідність між поняттям та його значенням.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146ABB-7E1C-F518-F33B-B9FA71E849B4}"/>
              </a:ext>
            </a:extLst>
          </p:cNvPr>
          <p:cNvSpPr txBox="1"/>
          <p:nvPr/>
        </p:nvSpPr>
        <p:spPr>
          <a:xfrm>
            <a:off x="751114" y="1611086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УСЕСВІТ</a:t>
            </a:r>
            <a:endParaRPr lang="uk-U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ACC83C-CF73-0F1F-4AAC-9AD1B51B07C2}"/>
              </a:ext>
            </a:extLst>
          </p:cNvPr>
          <p:cNvSpPr txBox="1"/>
          <p:nvPr/>
        </p:nvSpPr>
        <p:spPr>
          <a:xfrm>
            <a:off x="751114" y="3004091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ПЛАНЕТА</a:t>
            </a:r>
            <a:endParaRPr lang="uk-UA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06C9D5-A7F2-5DE7-D474-817ABA3A9F7E}"/>
              </a:ext>
            </a:extLst>
          </p:cNvPr>
          <p:cNvSpPr txBox="1"/>
          <p:nvPr/>
        </p:nvSpPr>
        <p:spPr>
          <a:xfrm>
            <a:off x="751114" y="4669941"/>
            <a:ext cx="27649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600" b="1" dirty="0"/>
              <a:t>СОНЦЕ</a:t>
            </a:r>
            <a:endParaRPr lang="uk-UA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8BE317-38BD-CDD1-39F8-8BF4C1E9E003}"/>
              </a:ext>
            </a:extLst>
          </p:cNvPr>
          <p:cNvSpPr txBox="1"/>
          <p:nvPr/>
        </p:nvSpPr>
        <p:spPr>
          <a:xfrm>
            <a:off x="3755569" y="1611086"/>
            <a:ext cx="7990115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Сукупність галактик і простір між ними.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AA5D4F-5485-3CBE-756B-1802F95C1C86}"/>
              </a:ext>
            </a:extLst>
          </p:cNvPr>
          <p:cNvSpPr txBox="1"/>
          <p:nvPr/>
        </p:nvSpPr>
        <p:spPr>
          <a:xfrm>
            <a:off x="3755568" y="4522115"/>
            <a:ext cx="7990115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Найближча зоря до Землі. Небесне світило Сонячної системи.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0144F2-20CC-8246-AB25-DCC30D3E1CA6}"/>
              </a:ext>
            </a:extLst>
          </p:cNvPr>
          <p:cNvSpPr txBox="1"/>
          <p:nvPr/>
        </p:nvSpPr>
        <p:spPr>
          <a:xfrm>
            <a:off x="3755568" y="2767243"/>
            <a:ext cx="7990115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Небесне тіло, що має форму кулі, обертається навколо Сонця. </a:t>
            </a:r>
          </a:p>
        </p:txBody>
      </p:sp>
    </p:spTree>
    <p:extLst>
      <p:ext uri="{BB962C8B-B14F-4D97-AF65-F5344CB8AC3E}">
        <p14:creationId xmlns:p14="http://schemas.microsoft.com/office/powerpoint/2010/main" val="174156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11495314" cy="103153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Установи відповідність між частинами прислів’їв. Поясни, </a:t>
            </a:r>
            <a:br>
              <a:rPr lang="uk-UA" sz="3200" dirty="0"/>
            </a:br>
            <a:r>
              <a:rPr lang="uk-UA" sz="3200" dirty="0"/>
              <a:t>як ти їх зумієш.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139187-C8F5-CC6C-171C-888AC9CB87EE}"/>
              </a:ext>
            </a:extLst>
          </p:cNvPr>
          <p:cNvSpPr txBox="1"/>
          <p:nvPr/>
        </p:nvSpPr>
        <p:spPr>
          <a:xfrm>
            <a:off x="337457" y="1926770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Гарно й при місяцю,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D63C3A-468E-9980-68BB-263080F3C15E}"/>
              </a:ext>
            </a:extLst>
          </p:cNvPr>
          <p:cNvSpPr txBox="1"/>
          <p:nvPr/>
        </p:nvSpPr>
        <p:spPr>
          <a:xfrm>
            <a:off x="6379028" y="1926770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тому й зорі всміхаються.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27ADB8-827F-0AE9-80C9-206EC399FC2C}"/>
              </a:ext>
            </a:extLst>
          </p:cNvPr>
          <p:cNvSpPr txBox="1"/>
          <p:nvPr/>
        </p:nvSpPr>
        <p:spPr>
          <a:xfrm>
            <a:off x="337457" y="2785212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Кому місяць світить,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C3D109-043A-A0FB-212F-8DFD546D2DFD}"/>
              </a:ext>
            </a:extLst>
          </p:cNvPr>
          <p:cNvSpPr txBox="1"/>
          <p:nvPr/>
        </p:nvSpPr>
        <p:spPr>
          <a:xfrm>
            <a:off x="6379028" y="2814718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й у наше віконце.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5FF90C-7BBF-3509-CE5D-D34EFCAB17AF}"/>
              </a:ext>
            </a:extLst>
          </p:cNvPr>
          <p:cNvSpPr txBox="1"/>
          <p:nvPr/>
        </p:nvSpPr>
        <p:spPr>
          <a:xfrm>
            <a:off x="337457" y="3732173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Блисне сонце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A67C75-4FD2-2581-EC36-23AF704FC24F}"/>
              </a:ext>
            </a:extLst>
          </p:cNvPr>
          <p:cNvSpPr txBox="1"/>
          <p:nvPr/>
        </p:nvSpPr>
        <p:spPr>
          <a:xfrm>
            <a:off x="6379028" y="3761679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то й ранок настане.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8D7BD7-DF5E-FB4D-73E4-A1946F5B03EF}"/>
              </a:ext>
            </a:extLst>
          </p:cNvPr>
          <p:cNvSpPr txBox="1"/>
          <p:nvPr/>
        </p:nvSpPr>
        <p:spPr>
          <a:xfrm>
            <a:off x="337457" y="4579830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Сонце встане,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1A2CC8A-86E4-6656-9F61-A6AEA5E8E223}"/>
              </a:ext>
            </a:extLst>
          </p:cNvPr>
          <p:cNvSpPr txBox="1"/>
          <p:nvPr/>
        </p:nvSpPr>
        <p:spPr>
          <a:xfrm>
            <a:off x="6379028" y="4609336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коли сонця немає.</a:t>
            </a:r>
          </a:p>
        </p:txBody>
      </p:sp>
      <p:pic>
        <p:nvPicPr>
          <p:cNvPr id="28" name="Місце для вмісту 27" descr="Зображення, що містить зірка, астрономія&#10;&#10;Автоматично згенерований опис">
            <a:extLst>
              <a:ext uri="{FF2B5EF4-FFF2-40B4-BE49-F238E27FC236}">
                <a16:creationId xmlns:a16="http://schemas.microsoft.com/office/drawing/2014/main" id="{FCFC413E-CAE2-639F-DAD0-51FEE6F8F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74194">
            <a:off x="2651879" y="3028647"/>
            <a:ext cx="4884923" cy="2859423"/>
          </a:xfrm>
        </p:spPr>
      </p:pic>
    </p:spTree>
    <p:extLst>
      <p:ext uri="{BB962C8B-B14F-4D97-AF65-F5344CB8AC3E}">
        <p14:creationId xmlns:p14="http://schemas.microsoft.com/office/powerpoint/2010/main" val="2114945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11495314" cy="103153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Установи відповідність між частинами прислів’їв. Поясни, </a:t>
            </a:r>
            <a:br>
              <a:rPr lang="uk-UA" sz="3200" dirty="0"/>
            </a:br>
            <a:r>
              <a:rPr lang="uk-UA" sz="3200" dirty="0"/>
              <a:t>як ти їх зумієш.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E139187-C8F5-CC6C-171C-888AC9CB87EE}"/>
              </a:ext>
            </a:extLst>
          </p:cNvPr>
          <p:cNvSpPr txBox="1"/>
          <p:nvPr/>
        </p:nvSpPr>
        <p:spPr>
          <a:xfrm>
            <a:off x="337457" y="1926770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Гарно й при місяцю,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D63C3A-468E-9980-68BB-263080F3C15E}"/>
              </a:ext>
            </a:extLst>
          </p:cNvPr>
          <p:cNvSpPr txBox="1"/>
          <p:nvPr/>
        </p:nvSpPr>
        <p:spPr>
          <a:xfrm>
            <a:off x="6379026" y="2782678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тому й зорі всміхаються.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F27ADB8-827F-0AE9-80C9-206EC399FC2C}"/>
              </a:ext>
            </a:extLst>
          </p:cNvPr>
          <p:cNvSpPr txBox="1"/>
          <p:nvPr/>
        </p:nvSpPr>
        <p:spPr>
          <a:xfrm>
            <a:off x="337457" y="2785212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Кому місяць світить,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C3D109-043A-A0FB-212F-8DFD546D2DFD}"/>
              </a:ext>
            </a:extLst>
          </p:cNvPr>
          <p:cNvSpPr txBox="1"/>
          <p:nvPr/>
        </p:nvSpPr>
        <p:spPr>
          <a:xfrm>
            <a:off x="6400800" y="3732173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й у наше віконце.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5FF90C-7BBF-3509-CE5D-D34EFCAB17AF}"/>
              </a:ext>
            </a:extLst>
          </p:cNvPr>
          <p:cNvSpPr txBox="1"/>
          <p:nvPr/>
        </p:nvSpPr>
        <p:spPr>
          <a:xfrm>
            <a:off x="337457" y="3732173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Блисне сонце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A67C75-4FD2-2581-EC36-23AF704FC24F}"/>
              </a:ext>
            </a:extLst>
          </p:cNvPr>
          <p:cNvSpPr txBox="1"/>
          <p:nvPr/>
        </p:nvSpPr>
        <p:spPr>
          <a:xfrm>
            <a:off x="6379025" y="4622656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то й ранок настане.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8D7BD7-DF5E-FB4D-73E4-A1946F5B03EF}"/>
              </a:ext>
            </a:extLst>
          </p:cNvPr>
          <p:cNvSpPr txBox="1"/>
          <p:nvPr/>
        </p:nvSpPr>
        <p:spPr>
          <a:xfrm>
            <a:off x="337457" y="4579830"/>
            <a:ext cx="3929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Сонце встане,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1A2CC8A-86E4-6656-9F61-A6AEA5E8E223}"/>
              </a:ext>
            </a:extLst>
          </p:cNvPr>
          <p:cNvSpPr txBox="1"/>
          <p:nvPr/>
        </p:nvSpPr>
        <p:spPr>
          <a:xfrm>
            <a:off x="6400800" y="1922681"/>
            <a:ext cx="5453743" cy="584775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коли сонця немає.</a:t>
            </a:r>
          </a:p>
        </p:txBody>
      </p:sp>
      <p:pic>
        <p:nvPicPr>
          <p:cNvPr id="28" name="Місце для вмісту 27" descr="Зображення, що містить зірка, астрономія&#10;&#10;Автоматично згенерований опис">
            <a:extLst>
              <a:ext uri="{FF2B5EF4-FFF2-40B4-BE49-F238E27FC236}">
                <a16:creationId xmlns:a16="http://schemas.microsoft.com/office/drawing/2014/main" id="{FCFC413E-CAE2-639F-DAD0-51FEE6F8F4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74194">
            <a:off x="2651879" y="3028647"/>
            <a:ext cx="4884923" cy="2859423"/>
          </a:xfrm>
        </p:spPr>
      </p:pic>
    </p:spTree>
    <p:extLst>
      <p:ext uri="{BB962C8B-B14F-4D97-AF65-F5344CB8AC3E}">
        <p14:creationId xmlns:p14="http://schemas.microsoft.com/office/powerpoint/2010/main" val="792839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Місце для вмісту 11" descr="Зображення, що містить зірка, ніч&#10;&#10;Автоматично згенерований опис">
            <a:extLst>
              <a:ext uri="{FF2B5EF4-FFF2-40B4-BE49-F238E27FC236}">
                <a16:creationId xmlns:a16="http://schemas.microsoft.com/office/drawing/2014/main" id="{5AB11496-439C-9F2E-4A12-97C6A518D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824" y="-508953"/>
            <a:ext cx="7580313" cy="7580313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405385"/>
            <a:ext cx="3668486" cy="574329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600" dirty="0"/>
              <a:t>Запам’ятай</a:t>
            </a:r>
            <a:r>
              <a:rPr lang="uk-UA" sz="3200" dirty="0"/>
              <a:t>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B11038-557E-EAE5-FED3-632A9A46B5AF}"/>
              </a:ext>
            </a:extLst>
          </p:cNvPr>
          <p:cNvSpPr txBox="1"/>
          <p:nvPr/>
        </p:nvSpPr>
        <p:spPr>
          <a:xfrm>
            <a:off x="827315" y="1300980"/>
            <a:ext cx="10123714" cy="1200329"/>
          </a:xfrm>
          <a:prstGeom prst="rect">
            <a:avLst/>
          </a:prstGeom>
          <a:solidFill>
            <a:srgbClr val="FF9933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dirty="0"/>
              <a:t>Всі зорі різноманітні! Різняться вони кольором, температурою, яскравістю, розміром.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2E63CB-7495-E3F4-C0D9-C555E521718F}"/>
              </a:ext>
            </a:extLst>
          </p:cNvPr>
          <p:cNvSpPr txBox="1"/>
          <p:nvPr/>
        </p:nvSpPr>
        <p:spPr>
          <a:xfrm>
            <a:off x="1034143" y="3429000"/>
            <a:ext cx="10123714" cy="1200329"/>
          </a:xfrm>
          <a:prstGeom prst="rect">
            <a:avLst/>
          </a:prstGeom>
          <a:solidFill>
            <a:srgbClr val="FF9933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600" dirty="0"/>
              <a:t>Є зорі-гіганти.</a:t>
            </a:r>
          </a:p>
          <a:p>
            <a:pPr algn="ctr"/>
            <a:r>
              <a:rPr lang="uk-UA" sz="3600" dirty="0"/>
              <a:t>Є зорі-карлики.</a:t>
            </a:r>
          </a:p>
        </p:txBody>
      </p:sp>
    </p:spTree>
    <p:extLst>
      <p:ext uri="{BB962C8B-B14F-4D97-AF65-F5344CB8AC3E}">
        <p14:creationId xmlns:p14="http://schemas.microsoft.com/office/powerpoint/2010/main" val="1517972474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11495314" cy="103153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Розшифруй анаграми. Запиши назви в зошит. Підкресли найбільшу планету.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9CE7DC-CBA6-51C0-8C79-84815D01CD9A}"/>
              </a:ext>
            </a:extLst>
          </p:cNvPr>
          <p:cNvSpPr txBox="1"/>
          <p:nvPr/>
        </p:nvSpPr>
        <p:spPr>
          <a:xfrm>
            <a:off x="1001487" y="1542051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ТУННЕП</a:t>
            </a:r>
            <a:endParaRPr lang="uk-UA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CC374C-531C-2B35-067C-6464AB107D77}"/>
              </a:ext>
            </a:extLst>
          </p:cNvPr>
          <p:cNvSpPr txBox="1"/>
          <p:nvPr/>
        </p:nvSpPr>
        <p:spPr>
          <a:xfrm>
            <a:off x="1001487" y="2476857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САРМ</a:t>
            </a:r>
            <a:endParaRPr lang="uk-U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6F4047-7323-70DA-DE6D-40892F959793}"/>
              </a:ext>
            </a:extLst>
          </p:cNvPr>
          <p:cNvSpPr txBox="1"/>
          <p:nvPr/>
        </p:nvSpPr>
        <p:spPr>
          <a:xfrm>
            <a:off x="1001487" y="4698726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ЛЯЗЕМ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AAA4AD-0832-B96B-3448-669100592A80}"/>
              </a:ext>
            </a:extLst>
          </p:cNvPr>
          <p:cNvSpPr txBox="1"/>
          <p:nvPr/>
        </p:nvSpPr>
        <p:spPr>
          <a:xfrm>
            <a:off x="1001487" y="5668735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РІЙКУМЕР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E8B093B-7635-5A12-E3F3-D1581D686823}"/>
              </a:ext>
            </a:extLst>
          </p:cNvPr>
          <p:cNvSpPr txBox="1"/>
          <p:nvPr/>
        </p:nvSpPr>
        <p:spPr>
          <a:xfrm>
            <a:off x="6085114" y="1542051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ТЕРПІЮ</a:t>
            </a:r>
            <a:endParaRPr lang="uk-UA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8F619E-B6A8-546C-082C-CD54900062E1}"/>
              </a:ext>
            </a:extLst>
          </p:cNvPr>
          <p:cNvSpPr txBox="1"/>
          <p:nvPr/>
        </p:nvSpPr>
        <p:spPr>
          <a:xfrm>
            <a:off x="6096000" y="2492828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РАНЕВЕ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39B12A-8057-ECBC-3DDA-62ED1BDD8CE7}"/>
              </a:ext>
            </a:extLst>
          </p:cNvPr>
          <p:cNvSpPr txBox="1"/>
          <p:nvPr/>
        </p:nvSpPr>
        <p:spPr>
          <a:xfrm>
            <a:off x="6085114" y="4698725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РНТУСА</a:t>
            </a:r>
            <a:endParaRPr lang="uk-U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F0A0E73-1702-B7D3-7FBC-0209873CE040}"/>
              </a:ext>
            </a:extLst>
          </p:cNvPr>
          <p:cNvSpPr txBox="1"/>
          <p:nvPr/>
        </p:nvSpPr>
        <p:spPr>
          <a:xfrm>
            <a:off x="6085114" y="5668734"/>
            <a:ext cx="3265714" cy="769441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4400" dirty="0"/>
              <a:t>РАНУ</a:t>
            </a:r>
            <a:endParaRPr lang="uk-UA" dirty="0"/>
          </a:p>
        </p:txBody>
      </p:sp>
      <p:pic>
        <p:nvPicPr>
          <p:cNvPr id="19" name="Місце для вмісту 18" descr="Зображення, що містить сфера, Астрономічний об’єкт, Бурштин, планета&#10;&#10;Автоматично згенерований опис">
            <a:extLst>
              <a:ext uri="{FF2B5EF4-FFF2-40B4-BE49-F238E27FC236}">
                <a16:creationId xmlns:a16="http://schemas.microsoft.com/office/drawing/2014/main" id="{0C89123D-E36D-D07F-9E0D-43EDF627C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192925"/>
            <a:ext cx="5181599" cy="3497580"/>
          </a:xfrm>
        </p:spPr>
      </p:pic>
    </p:spTree>
    <p:extLst>
      <p:ext uri="{BB962C8B-B14F-4D97-AF65-F5344CB8AC3E}">
        <p14:creationId xmlns:p14="http://schemas.microsoft.com/office/powerpoint/2010/main" val="390829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11495314" cy="1096844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Запиши в зошит назви планет у порядку їх розташування відповідно до Сонця. </a:t>
            </a:r>
          </a:p>
        </p:txBody>
      </p:sp>
      <p:pic>
        <p:nvPicPr>
          <p:cNvPr id="11" name="Місце для вмісту 10" descr="Зображення, що містить малюнок, ескіз, чорний, чорно-білий&#10;&#10;Автоматично згенерований опис">
            <a:extLst>
              <a:ext uri="{FF2B5EF4-FFF2-40B4-BE49-F238E27FC236}">
                <a16:creationId xmlns:a16="http://schemas.microsoft.com/office/drawing/2014/main" id="{6CF9003E-36AD-2872-4A67-650D1B2026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6434" y="1828800"/>
            <a:ext cx="11791748" cy="4299857"/>
          </a:xfrm>
        </p:spPr>
      </p:pic>
    </p:spTree>
    <p:extLst>
      <p:ext uri="{BB962C8B-B14F-4D97-AF65-F5344CB8AC3E}">
        <p14:creationId xmlns:p14="http://schemas.microsoft.com/office/powerpoint/2010/main" val="1508087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Місце для вмісту 14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E3520D3D-26C6-3A3B-85F5-B9209910C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33240"/>
            <a:ext cx="6792687" cy="672476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11495314" cy="61787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Визнач за описом планету.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47C264-180C-73D9-2922-5E14424D38E5}"/>
              </a:ext>
            </a:extLst>
          </p:cNvPr>
          <p:cNvSpPr txBox="1"/>
          <p:nvPr/>
        </p:nvSpPr>
        <p:spPr>
          <a:xfrm>
            <a:off x="1012371" y="1291503"/>
            <a:ext cx="10983686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Єдина планета, на якій існує життя  - це __________________.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A3B03D7-5437-0ECB-29A5-38058694FA3B}"/>
              </a:ext>
            </a:extLst>
          </p:cNvPr>
          <p:cNvSpPr txBox="1"/>
          <p:nvPr/>
        </p:nvSpPr>
        <p:spPr>
          <a:xfrm>
            <a:off x="1012371" y="2123854"/>
            <a:ext cx="10983686" cy="1569660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Найменша планета Сонячної системи. Знаходиться найближче до Сонця. Рік на ній дорівнює 88 земним дням. Це ______________________.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00AA3F-AB86-BB1C-DCC5-922065DCBD12}"/>
              </a:ext>
            </a:extLst>
          </p:cNvPr>
          <p:cNvSpPr txBox="1"/>
          <p:nvPr/>
        </p:nvSpPr>
        <p:spPr>
          <a:xfrm>
            <a:off x="1012371" y="3917137"/>
            <a:ext cx="10983686" cy="1569660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Найгарячіша з планет, названа на честь римської богині краси. Ця планета є найяскравішою планетою Сонячної системи, подібна розмірами до планети Земля - __________.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12F1B2-30DF-0664-3839-D1EDBE0ADD63}"/>
              </a:ext>
            </a:extLst>
          </p:cNvPr>
          <p:cNvSpPr txBox="1"/>
          <p:nvPr/>
        </p:nvSpPr>
        <p:spPr>
          <a:xfrm>
            <a:off x="1055913" y="5710420"/>
            <a:ext cx="10983686" cy="584775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3200" dirty="0"/>
              <a:t>Найвіддаленіша планета від Сонця - 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14396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Місце для вмісту 14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E3520D3D-26C6-3A3B-85F5-B9209910C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33240"/>
            <a:ext cx="6792687" cy="672476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329185"/>
            <a:ext cx="5555341" cy="61787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Поміркуй!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EACBF7-69DA-CE9C-1A9B-9B47B86C8A72}"/>
              </a:ext>
            </a:extLst>
          </p:cNvPr>
          <p:cNvSpPr txBox="1"/>
          <p:nvPr/>
        </p:nvSpPr>
        <p:spPr>
          <a:xfrm>
            <a:off x="6169295" y="1261716"/>
            <a:ext cx="5555342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Всесвіт?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77FDAA-3528-FB69-2F91-866DAA7EA296}"/>
              </a:ext>
            </a:extLst>
          </p:cNvPr>
          <p:cNvSpPr txBox="1"/>
          <p:nvPr/>
        </p:nvSpPr>
        <p:spPr>
          <a:xfrm>
            <a:off x="6169295" y="2233125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-З чого він складається?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4D34DB-1176-0BE4-1B3E-5CF14D86FD4A}"/>
              </a:ext>
            </a:extLst>
          </p:cNvPr>
          <p:cNvSpPr txBox="1"/>
          <p:nvPr/>
        </p:nvSpPr>
        <p:spPr>
          <a:xfrm>
            <a:off x="6169296" y="3245108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галактика?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3BC694E-9FC8-6A9A-4553-C097CD95A997}"/>
              </a:ext>
            </a:extLst>
          </p:cNvPr>
          <p:cNvSpPr txBox="1"/>
          <p:nvPr/>
        </p:nvSpPr>
        <p:spPr>
          <a:xfrm>
            <a:off x="6169296" y="4163449"/>
            <a:ext cx="5555343" cy="1077218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-Сонце до якої галактики входить?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6BA78-8147-435E-9837-4990B39D03EB}"/>
              </a:ext>
            </a:extLst>
          </p:cNvPr>
          <p:cNvSpPr txBox="1"/>
          <p:nvPr/>
        </p:nvSpPr>
        <p:spPr>
          <a:xfrm>
            <a:off x="6169296" y="5553630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небесні тіла?</a:t>
            </a:r>
          </a:p>
        </p:txBody>
      </p:sp>
    </p:spTree>
    <p:extLst>
      <p:ext uri="{BB962C8B-B14F-4D97-AF65-F5344CB8AC3E}">
        <p14:creationId xmlns:p14="http://schemas.microsoft.com/office/powerpoint/2010/main" val="228734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Місце для вмісту 14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E3520D3D-26C6-3A3B-85F5-B9209910C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640" y="175115"/>
            <a:ext cx="6670768" cy="660406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264645"/>
            <a:ext cx="11387180" cy="873276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2400" dirty="0"/>
              <a:t>Познач зеленим кольором у світлофорі, якщо можеш відповісти на всі питання, жовтим – на частину запитань, червоним – якщо не знаєш відповідей.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EACBF7-69DA-CE9C-1A9B-9B47B86C8A72}"/>
              </a:ext>
            </a:extLst>
          </p:cNvPr>
          <p:cNvSpPr txBox="1"/>
          <p:nvPr/>
        </p:nvSpPr>
        <p:spPr>
          <a:xfrm>
            <a:off x="6169295" y="1261716"/>
            <a:ext cx="5555342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Всесвіт?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77FDAA-3528-FB69-2F91-866DAA7EA296}"/>
              </a:ext>
            </a:extLst>
          </p:cNvPr>
          <p:cNvSpPr txBox="1"/>
          <p:nvPr/>
        </p:nvSpPr>
        <p:spPr>
          <a:xfrm>
            <a:off x="6169295" y="2233125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-З чого він складається?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4D34DB-1176-0BE4-1B3E-5CF14D86FD4A}"/>
              </a:ext>
            </a:extLst>
          </p:cNvPr>
          <p:cNvSpPr txBox="1"/>
          <p:nvPr/>
        </p:nvSpPr>
        <p:spPr>
          <a:xfrm>
            <a:off x="6169296" y="3245108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галактика?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3BC694E-9FC8-6A9A-4553-C097CD95A997}"/>
              </a:ext>
            </a:extLst>
          </p:cNvPr>
          <p:cNvSpPr txBox="1"/>
          <p:nvPr/>
        </p:nvSpPr>
        <p:spPr>
          <a:xfrm>
            <a:off x="6169296" y="4163449"/>
            <a:ext cx="5555343" cy="1077218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-Сонце до якої галактики входить?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6BA78-8147-435E-9837-4990B39D03EB}"/>
              </a:ext>
            </a:extLst>
          </p:cNvPr>
          <p:cNvSpPr txBox="1"/>
          <p:nvPr/>
        </p:nvSpPr>
        <p:spPr>
          <a:xfrm>
            <a:off x="6169296" y="5553630"/>
            <a:ext cx="5555343" cy="584775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r>
              <a:rPr lang="uk-UA" sz="3200" dirty="0"/>
              <a:t>-Що таке небесні тіла?</a:t>
            </a:r>
          </a:p>
        </p:txBody>
      </p:sp>
      <p:pic>
        <p:nvPicPr>
          <p:cNvPr id="4" name="Рисунок 3" descr="Зображення, що містить гучномовець, чорно-білий&#10;&#10;Автоматично згенерований опис">
            <a:extLst>
              <a:ext uri="{FF2B5EF4-FFF2-40B4-BE49-F238E27FC236}">
                <a16:creationId xmlns:a16="http://schemas.microsoft.com/office/drawing/2014/main" id="{624C452D-973E-D1CC-120E-C28E3B49C2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01" y="1295232"/>
            <a:ext cx="4507820" cy="529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46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Місце для вмісту 14" descr="Зображення, що містить сфера, м’яч, планета, коло&#10;&#10;Автоматично згенерований опис">
            <a:extLst>
              <a:ext uri="{FF2B5EF4-FFF2-40B4-BE49-F238E27FC236}">
                <a16:creationId xmlns:a16="http://schemas.microsoft.com/office/drawing/2014/main" id="{E3520D3D-26C6-3A3B-85F5-B9209910C3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640" y="175115"/>
            <a:ext cx="6670768" cy="660406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078E5A-6601-EDA1-9725-8CDF84524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57" y="264644"/>
            <a:ext cx="11387180" cy="1025675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uk-UA" sz="3200" dirty="0"/>
              <a:t>Домашнє завдання. Подивись цікавий мультфільм про космос та підготуй 5 запитань для інтерв'ю однокласникам.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57189A-C094-DA19-D766-6FF46D90614A}"/>
              </a:ext>
            </a:extLst>
          </p:cNvPr>
          <p:cNvSpPr txBox="1"/>
          <p:nvPr/>
        </p:nvSpPr>
        <p:spPr>
          <a:xfrm>
            <a:off x="337456" y="3175000"/>
            <a:ext cx="5839823" cy="1015663"/>
          </a:xfrm>
          <a:prstGeom prst="rect">
            <a:avLst/>
          </a:prstGeom>
          <a:solidFill>
            <a:srgbClr val="DE0000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6000" dirty="0">
                <a:solidFill>
                  <a:schemeClr val="bg1"/>
                </a:solidFill>
              </a:rPr>
              <a:t>МУЛЬТФІЛЬМ</a:t>
            </a:r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Зображення, що містить логотип, Графіка, символ, знімок екрана&#10;&#10;Автоматично згенерований опис">
            <a:hlinkClick r:id="rId3"/>
            <a:extLst>
              <a:ext uri="{FF2B5EF4-FFF2-40B4-BE49-F238E27FC236}">
                <a16:creationId xmlns:a16="http://schemas.microsoft.com/office/drawing/2014/main" id="{80C650F6-1DCC-4B4E-77EC-98D2A6A210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427" y="2570480"/>
            <a:ext cx="2047240" cy="204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288273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AnalogousFromLightSeedRightStep">
      <a:dk1>
        <a:srgbClr val="000000"/>
      </a:dk1>
      <a:lt1>
        <a:srgbClr val="FFFFFF"/>
      </a:lt1>
      <a:dk2>
        <a:srgbClr val="243141"/>
      </a:dk2>
      <a:lt2>
        <a:srgbClr val="E2E3E8"/>
      </a:lt2>
      <a:accent1>
        <a:srgbClr val="AAA180"/>
      </a:accent1>
      <a:accent2>
        <a:srgbClr val="9CA671"/>
      </a:accent2>
      <a:accent3>
        <a:srgbClr val="8FA880"/>
      </a:accent3>
      <a:accent4>
        <a:srgbClr val="76AD78"/>
      </a:accent4>
      <a:accent5>
        <a:srgbClr val="81AB94"/>
      </a:accent5>
      <a:accent6>
        <a:srgbClr val="74AAA2"/>
      </a:accent6>
      <a:hlink>
        <a:srgbClr val="6978AE"/>
      </a:hlink>
      <a:folHlink>
        <a:srgbClr val="7F7F7F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837</Words>
  <Application>Microsoft Office PowerPoint</Application>
  <PresentationFormat>Широкий екран</PresentationFormat>
  <Paragraphs>133</Paragraphs>
  <Slides>25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25</vt:i4>
      </vt:variant>
    </vt:vector>
  </HeadingPairs>
  <TitlesOfParts>
    <vt:vector size="29" baseType="lpstr">
      <vt:lpstr>Arial</vt:lpstr>
      <vt:lpstr>Avenir Next LT Pro</vt:lpstr>
      <vt:lpstr>Posterama</vt:lpstr>
      <vt:lpstr>SplashVTI</vt:lpstr>
      <vt:lpstr>Планети сонячної системи в Усесвіті. </vt:lpstr>
      <vt:lpstr>Синоптики</vt:lpstr>
      <vt:lpstr>Знайомство з підручником</vt:lpstr>
      <vt:lpstr>Робота з ребусом. </vt:lpstr>
      <vt:lpstr>Словничок.</vt:lpstr>
      <vt:lpstr>Вірш «Космічна подорож Усесвітом» за Н.Козленком</vt:lpstr>
      <vt:lpstr>Вірш «Космічна подорож Усесвітом» за Н.Козленком</vt:lpstr>
      <vt:lpstr>Вірш «Космічна подорож Усесвітом» за Н.Козленком</vt:lpstr>
      <vt:lpstr>Запам’ятай!</vt:lpstr>
      <vt:lpstr>Запам’ятай!</vt:lpstr>
      <vt:lpstr>Запам’ятай!</vt:lpstr>
      <vt:lpstr>Запам’ятай!</vt:lpstr>
      <vt:lpstr>Доповни схему назвати об'єктів Усесвіту.</vt:lpstr>
      <vt:lpstr>Доповни речення.</vt:lpstr>
      <vt:lpstr>Установи відповідність між поняттям та його значенням. </vt:lpstr>
      <vt:lpstr>Установи відповідність між поняттям та його значенням. </vt:lpstr>
      <vt:lpstr>Установи відповідність між частинами прислів’їв. Поясни,  як ти їх зумієш.</vt:lpstr>
      <vt:lpstr>Установи відповідність між частинами прислів’їв. Поясни,  як ти їх зумієш.</vt:lpstr>
      <vt:lpstr>Запам’ятай!</vt:lpstr>
      <vt:lpstr>Розшифруй анаграми. Запиши назви в зошит. Підкресли найбільшу планету.</vt:lpstr>
      <vt:lpstr>Запиши в зошит назви планет у порядку їх розташування відповідно до Сонця. </vt:lpstr>
      <vt:lpstr>Визнач за описом планету.</vt:lpstr>
      <vt:lpstr>Поміркуй!</vt:lpstr>
      <vt:lpstr>Познач зеленим кольором у світлофорі, якщо можеш відповісти на всі питання, жовтим – на частину запитань, червоним – якщо не знаєш відповідей. </vt:lpstr>
      <vt:lpstr>Домашнє завдання. Подивись цікавий мультфільм про космос та підготуй 5 запитань для інтерв'ю однокласникам.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Оксана Бабенко</dc:creator>
  <cp:lastModifiedBy>Оксана Бабенко</cp:lastModifiedBy>
  <cp:revision>37</cp:revision>
  <dcterms:created xsi:type="dcterms:W3CDTF">2024-07-29T10:23:51Z</dcterms:created>
  <dcterms:modified xsi:type="dcterms:W3CDTF">2024-07-30T10:49:10Z</dcterms:modified>
</cp:coreProperties>
</file>