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</p:sldMasterIdLst>
  <p:notesMasterIdLst>
    <p:notesMasterId r:id="rId23"/>
  </p:notesMasterIdLst>
  <p:sldIdLst>
    <p:sldId id="280" r:id="rId3"/>
    <p:sldId id="258" r:id="rId4"/>
    <p:sldId id="263" r:id="rId5"/>
    <p:sldId id="264" r:id="rId6"/>
    <p:sldId id="261" r:id="rId7"/>
    <p:sldId id="262" r:id="rId8"/>
    <p:sldId id="270" r:id="rId9"/>
    <p:sldId id="273" r:id="rId10"/>
    <p:sldId id="275" r:id="rId11"/>
    <p:sldId id="265" r:id="rId12"/>
    <p:sldId id="266" r:id="rId13"/>
    <p:sldId id="267" r:id="rId14"/>
    <p:sldId id="277" r:id="rId15"/>
    <p:sldId id="272" r:id="rId16"/>
    <p:sldId id="274" r:id="rId17"/>
    <p:sldId id="279" r:id="rId18"/>
    <p:sldId id="281" r:id="rId19"/>
    <p:sldId id="271" r:id="rId20"/>
    <p:sldId id="268" r:id="rId21"/>
    <p:sldId id="278" r:id="rId22"/>
  </p:sldIdLst>
  <p:sldSz cx="9144000" cy="6858000" type="screen4x3"/>
  <p:notesSz cx="6797675" cy="9926638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642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301DE0-1012-4584-93D5-4E8F82E6DC73}" type="datetimeFigureOut">
              <a:rPr lang="uk-UA" smtClean="0"/>
              <a:t>30.11.2023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688BCD-14A6-41D9-9084-1A25DE1390E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646695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688BCD-14A6-41D9-9084-1A25DE1390E7}" type="slidenum">
              <a:rPr lang="uk-UA" smtClean="0"/>
              <a:t>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597063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30.11.2023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30.11.2023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30.11.2023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30.11.2023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30.11.2023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30.11.2023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30.11.2023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30.11.2023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30.11.2023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30.11.2023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30.11.2023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30.11.2023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59372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30.11.2023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7933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30.11.2023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9076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30.11.2023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9419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30.11.2023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53915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30.11.2023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9790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30.11.2023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8130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30.11.2023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9813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30.11.2023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08865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30.11.2023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4539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30.11.2023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177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C90A66AE-81F5-474A-B74B-EE41E9320F19}" type="datetimeFigureOut">
              <a:rPr lang="uk-UA" smtClean="0"/>
              <a:t>30.11.2023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0A66AE-81F5-474A-B74B-EE41E9320F19}" type="datetimeFigureOut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30.11.2023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F593F-0D5B-4CF0-BEE2-6583C73E7271}" type="slidenum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3603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4.png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13" Type="http://schemas.openxmlformats.org/officeDocument/2006/relationships/image" Target="../media/image35.gif"/><Relationship Id="rId3" Type="http://schemas.openxmlformats.org/officeDocument/2006/relationships/image" Target="../media/image28.jpeg"/><Relationship Id="rId7" Type="http://schemas.openxmlformats.org/officeDocument/2006/relationships/image" Target="../media/image31.png"/><Relationship Id="rId12" Type="http://schemas.openxmlformats.org/officeDocument/2006/relationships/image" Target="../media/image34.png"/><Relationship Id="rId2" Type="http://schemas.openxmlformats.org/officeDocument/2006/relationships/hyperlink" Target="05.mp4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microsoft.com/office/2007/relationships/hdphoto" Target="../media/hdphoto6.wdp"/><Relationship Id="rId5" Type="http://schemas.microsoft.com/office/2007/relationships/hdphoto" Target="../media/hdphoto4.wdp"/><Relationship Id="rId10" Type="http://schemas.openxmlformats.org/officeDocument/2006/relationships/image" Target="../media/image33.png"/><Relationship Id="rId4" Type="http://schemas.openxmlformats.org/officeDocument/2006/relationships/image" Target="../media/image29.png"/><Relationship Id="rId9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png"/><Relationship Id="rId4" Type="http://schemas.microsoft.com/office/2007/relationships/hdphoto" Target="../media/hdphoto7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8.wdp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microsoft.com/office/2007/relationships/hdphoto" Target="../media/hdphoto12.wdp"/><Relationship Id="rId3" Type="http://schemas.openxmlformats.org/officeDocument/2006/relationships/image" Target="../media/image10.png"/><Relationship Id="rId7" Type="http://schemas.microsoft.com/office/2007/relationships/hdphoto" Target="../media/hdphoto9.wdp"/><Relationship Id="rId12" Type="http://schemas.openxmlformats.org/officeDocument/2006/relationships/image" Target="../media/image4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2.png"/><Relationship Id="rId11" Type="http://schemas.microsoft.com/office/2007/relationships/hdphoto" Target="../media/hdphoto11.wdp"/><Relationship Id="rId5" Type="http://schemas.openxmlformats.org/officeDocument/2006/relationships/image" Target="../media/image11.png"/><Relationship Id="rId15" Type="http://schemas.microsoft.com/office/2007/relationships/hdphoto" Target="../media/hdphoto13.wdp"/><Relationship Id="rId10" Type="http://schemas.openxmlformats.org/officeDocument/2006/relationships/image" Target="../media/image44.png"/><Relationship Id="rId4" Type="http://schemas.openxmlformats.org/officeDocument/2006/relationships/image" Target="../media/image9.png"/><Relationship Id="rId9" Type="http://schemas.microsoft.com/office/2007/relationships/hdphoto" Target="../media/hdphoto10.wdp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Ð ÐµÐ·ÑÐ»ÑÑÐ°Ñ Ð¿Ð¾ÑÑÐºÑ Ð·Ð¾Ð±ÑÐ°Ð¶ÐµÐ½Ñ Ð·Ð° Ð·Ð°Ð¿Ð¸ÑÐ¾Ð¼ &quot;Ð´ÑÐ²ÑÐ¸Ð½ÐºÐ° Ð¼Ð°Ð»ÑÐ½Ð¾Ðº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25" y="2565301"/>
            <a:ext cx="3744416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Ð ÐµÐ·ÑÐ»ÑÑÐ°Ñ Ð¿Ð¾ÑÑÐºÑ Ð·Ð¾Ð±ÑÐ°Ð¶ÐµÐ½Ñ Ð·Ð° Ð·Ð°Ð¿Ð¸ÑÐ¾Ð¼ &quot;Ð³Ð½Ð¾Ð¼Ð¸Ðº ÑÐ¸ÑÑÐ½Ð¾Ðº Ð´Ð»Ñ Ð´ÐµÑÐµÐ¹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43231" y1="29265" x2="31538" y2="37111"/>
                        <a14:foregroundMark x1="59692" y1="30511" x2="59231" y2="417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884" y="3678674"/>
            <a:ext cx="1656184" cy="2046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7700" y="548680"/>
            <a:ext cx="7848600" cy="1927225"/>
          </a:xfrm>
        </p:spPr>
        <p:txBody>
          <a:bodyPr/>
          <a:lstStyle/>
          <a:p>
            <a:pPr algn="ctr"/>
            <a:r>
              <a:rPr lang="uk-UA" b="1" i="1" dirty="0" smtClean="0"/>
              <a:t>Подорож </a:t>
            </a:r>
            <a:br>
              <a:rPr lang="uk-UA" b="1" i="1" dirty="0" smtClean="0"/>
            </a:br>
            <a:r>
              <a:rPr lang="uk-UA" b="1" i="1" dirty="0" err="1" smtClean="0"/>
              <a:t>комп’ютерлендом</a:t>
            </a:r>
            <a:endParaRPr lang="uk-UA" b="1" i="1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284984"/>
            <a:ext cx="1298575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7297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Ð ÐµÐ·ÑÐ»ÑÑÐ°Ñ Ð¿Ð¾ÑÑÐºÑ Ð·Ð¾Ð±ÑÐ°Ð¶ÐµÐ½Ñ Ð·Ð° Ð·Ð°Ð¿Ð¸ÑÐ¾Ð¼ &quot;Ð´ÐµÐ½Ñ Ð±ÐµÐ·Ð¿ÐµÑÐ½Ð¾Ð³Ð¾ ÑÐ½ÑÐµÑÐ½ÐµÑÑ 2019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4098" name="Picture 2" descr="Ð ÐµÐ·ÑÐ»ÑÑÐ°Ñ Ð¿Ð¾ÑÑÐºÑ Ð·Ð¾Ð±ÑÐ°Ð¶ÐµÐ½Ñ Ð·Ð° Ð·Ð°Ð¿Ð¸ÑÐ¾Ð¼ &quot;Ð´ÐµÐ½Ñ Ð±ÐµÐ·Ð¿ÐµÑÐ½Ð¾Ð³Ð¾ ÑÐ½ÑÐµÑÐ½ÐµÑÑ 2019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720"/>
            <a:ext cx="9061881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012160" y="1412776"/>
            <a:ext cx="1584176" cy="8640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4724" y="2238267"/>
            <a:ext cx="1609483" cy="890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276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4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34" name="Picture 10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15616" y="4509120"/>
            <a:ext cx="1427883" cy="2140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900608" y="3891853"/>
            <a:ext cx="3232178" cy="2934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9924" y="2636912"/>
            <a:ext cx="1296144" cy="2307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3334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251520" y="764704"/>
            <a:ext cx="8686800" cy="4955381"/>
          </a:xfrm>
        </p:spPr>
        <p:txBody>
          <a:bodyPr>
            <a:normAutofit fontScale="92500" lnSpcReduction="20000"/>
          </a:bodyPr>
          <a:lstStyle/>
          <a:p>
            <a:pPr marL="442913" indent="-442913" algn="just">
              <a:buFont typeface="Wingdings" panose="05000000000000000000" pitchFamily="2" charset="2"/>
              <a:buChar char="v"/>
            </a:pPr>
            <a:r>
              <a:rPr lang="ru-RU" sz="3200" dirty="0" err="1"/>
              <a:t>Усі</a:t>
            </a:r>
            <a:r>
              <a:rPr lang="ru-RU" sz="3200" dirty="0"/>
              <a:t> </a:t>
            </a:r>
            <a:r>
              <a:rPr lang="ru-RU" sz="3200" dirty="0" smtClean="0"/>
              <a:t> </a:t>
            </a:r>
            <a:r>
              <a:rPr lang="ru-RU" sz="3200" dirty="0" err="1"/>
              <a:t>повинні</a:t>
            </a:r>
            <a:r>
              <a:rPr lang="ru-RU" sz="3200" dirty="0"/>
              <a:t> </a:t>
            </a:r>
            <a:r>
              <a:rPr lang="ru-RU" sz="3200" dirty="0" err="1"/>
              <a:t>працювати</a:t>
            </a:r>
            <a:r>
              <a:rPr lang="ru-RU" sz="3200" dirty="0"/>
              <a:t> разом і </a:t>
            </a:r>
            <a:r>
              <a:rPr lang="ru-RU" sz="3200" dirty="0" err="1"/>
              <a:t>допомагати</a:t>
            </a:r>
            <a:r>
              <a:rPr lang="ru-RU" sz="3200" dirty="0"/>
              <a:t> один одному у </a:t>
            </a:r>
            <a:r>
              <a:rPr lang="ru-RU" sz="3200" dirty="0" err="1"/>
              <a:t>виконанні</a:t>
            </a:r>
            <a:r>
              <a:rPr lang="ru-RU" sz="3200" dirty="0"/>
              <a:t> </a:t>
            </a:r>
            <a:r>
              <a:rPr lang="ru-RU" sz="3200" dirty="0" err="1"/>
              <a:t>завдань</a:t>
            </a:r>
            <a:r>
              <a:rPr lang="ru-RU" sz="3200" dirty="0"/>
              <a:t>, </a:t>
            </a:r>
            <a:r>
              <a:rPr lang="ru-RU" sz="3200" dirty="0" err="1"/>
              <a:t>бо</a:t>
            </a:r>
            <a:r>
              <a:rPr lang="ru-RU" sz="3200" dirty="0"/>
              <a:t> </a:t>
            </a:r>
            <a:r>
              <a:rPr lang="ru-RU" sz="3200" dirty="0" err="1"/>
              <a:t>ви</a:t>
            </a:r>
            <a:r>
              <a:rPr lang="ru-RU" sz="3200" dirty="0"/>
              <a:t> команда. </a:t>
            </a:r>
          </a:p>
          <a:p>
            <a:pPr marL="442913" indent="-442913" algn="just">
              <a:buFont typeface="Wingdings" panose="05000000000000000000" pitchFamily="2" charset="2"/>
              <a:buChar char="v"/>
            </a:pPr>
            <a:r>
              <a:rPr lang="ru-RU" sz="3200" dirty="0" err="1" smtClean="0"/>
              <a:t>Капітан</a:t>
            </a:r>
            <a:r>
              <a:rPr lang="ru-RU" sz="3200" dirty="0" smtClean="0"/>
              <a:t> </a:t>
            </a:r>
            <a:r>
              <a:rPr lang="ru-RU" sz="3200" dirty="0" err="1"/>
              <a:t>відповідає</a:t>
            </a:r>
            <a:r>
              <a:rPr lang="ru-RU" sz="3200" dirty="0"/>
              <a:t> за роботу </a:t>
            </a:r>
            <a:r>
              <a:rPr lang="ru-RU" sz="3200" dirty="0" err="1"/>
              <a:t>команди</a:t>
            </a:r>
            <a:r>
              <a:rPr lang="ru-RU" sz="3200" dirty="0"/>
              <a:t>.</a:t>
            </a:r>
          </a:p>
          <a:p>
            <a:pPr marL="442913" indent="-442913" algn="just">
              <a:buFont typeface="Wingdings" panose="05000000000000000000" pitchFamily="2" charset="2"/>
              <a:buChar char="v"/>
            </a:pPr>
            <a:r>
              <a:rPr lang="ru-RU" sz="3200" dirty="0" smtClean="0"/>
              <a:t>Правило </a:t>
            </a:r>
            <a:r>
              <a:rPr lang="ru-RU" sz="3200" dirty="0" err="1"/>
              <a:t>піднятої</a:t>
            </a:r>
            <a:r>
              <a:rPr lang="ru-RU" sz="3200" dirty="0"/>
              <a:t> руки (</a:t>
            </a:r>
            <a:r>
              <a:rPr lang="ru-RU" sz="3200" dirty="0" err="1"/>
              <a:t>якщо</a:t>
            </a:r>
            <a:r>
              <a:rPr lang="ru-RU" sz="3200" dirty="0"/>
              <a:t> </a:t>
            </a:r>
            <a:r>
              <a:rPr lang="ru-RU" sz="3200" dirty="0" err="1"/>
              <a:t>хтось</a:t>
            </a:r>
            <a:r>
              <a:rPr lang="ru-RU" sz="3200" dirty="0"/>
              <a:t> </a:t>
            </a:r>
            <a:r>
              <a:rPr lang="ru-RU" sz="3200" dirty="0" err="1"/>
              <a:t>підняв</a:t>
            </a:r>
            <a:r>
              <a:rPr lang="ru-RU" sz="3200" dirty="0"/>
              <a:t> руку, то </a:t>
            </a:r>
            <a:r>
              <a:rPr lang="ru-RU" sz="3200" dirty="0" err="1"/>
              <a:t>всі</a:t>
            </a:r>
            <a:r>
              <a:rPr lang="ru-RU" sz="3200" dirty="0"/>
              <a:t> </a:t>
            </a:r>
            <a:r>
              <a:rPr lang="ru-RU" sz="3200" dirty="0" err="1"/>
              <a:t>повинні</a:t>
            </a:r>
            <a:r>
              <a:rPr lang="ru-RU" sz="3200" dirty="0"/>
              <a:t> </a:t>
            </a:r>
            <a:r>
              <a:rPr lang="ru-RU" sz="3200" dirty="0" err="1"/>
              <a:t>припинити</a:t>
            </a:r>
            <a:r>
              <a:rPr lang="ru-RU" sz="3200" dirty="0"/>
              <a:t> </a:t>
            </a:r>
            <a:r>
              <a:rPr lang="ru-RU" sz="3200" dirty="0" err="1"/>
              <a:t>розмови</a:t>
            </a:r>
            <a:r>
              <a:rPr lang="ru-RU" sz="3200" dirty="0"/>
              <a:t> і </a:t>
            </a:r>
            <a:r>
              <a:rPr lang="ru-RU" sz="3200" dirty="0" err="1"/>
              <a:t>уважно</a:t>
            </a:r>
            <a:r>
              <a:rPr lang="ru-RU" sz="3200" dirty="0"/>
              <a:t> </a:t>
            </a:r>
            <a:r>
              <a:rPr lang="ru-RU" sz="3200" dirty="0" err="1" smtClean="0"/>
              <a:t>послухати</a:t>
            </a:r>
            <a:r>
              <a:rPr lang="ru-RU" sz="3200" dirty="0" smtClean="0"/>
              <a:t>). </a:t>
            </a:r>
          </a:p>
          <a:p>
            <a:pPr marL="442913" indent="-442913" algn="just">
              <a:buFont typeface="Wingdings" panose="05000000000000000000" pitchFamily="2" charset="2"/>
              <a:buChar char="v"/>
            </a:pPr>
            <a:r>
              <a:rPr lang="ru-RU" sz="3200" dirty="0" err="1" smtClean="0"/>
              <a:t>Допомагайте</a:t>
            </a:r>
            <a:r>
              <a:rPr lang="ru-RU" sz="3200" dirty="0" smtClean="0"/>
              <a:t> </a:t>
            </a:r>
            <a:r>
              <a:rPr lang="ru-RU" sz="3200" dirty="0"/>
              <a:t>один одному</a:t>
            </a:r>
            <a:r>
              <a:rPr lang="ru-RU" sz="3200" dirty="0" smtClean="0"/>
              <a:t>.</a:t>
            </a:r>
          </a:p>
          <a:p>
            <a:pPr marL="442913" indent="-442913" algn="just">
              <a:buFont typeface="Wingdings" panose="05000000000000000000" pitchFamily="2" charset="2"/>
              <a:buChar char="v"/>
            </a:pPr>
            <a:r>
              <a:rPr lang="ru-RU" sz="3200" dirty="0" smtClean="0"/>
              <a:t>Не </a:t>
            </a:r>
            <a:r>
              <a:rPr lang="ru-RU" sz="3200" dirty="0" err="1"/>
              <a:t>галасуйте</a:t>
            </a:r>
            <a:r>
              <a:rPr lang="ru-RU" sz="3200" dirty="0"/>
              <a:t>, не </a:t>
            </a:r>
            <a:r>
              <a:rPr lang="ru-RU" sz="3200" dirty="0" err="1" smtClean="0"/>
              <a:t>сваріться</a:t>
            </a:r>
            <a:r>
              <a:rPr lang="ru-RU" sz="3200" dirty="0" smtClean="0"/>
              <a:t>.</a:t>
            </a:r>
            <a:endParaRPr lang="ru-RU" sz="3200" dirty="0"/>
          </a:p>
          <a:p>
            <a:pPr marL="442913" indent="-442913" algn="just">
              <a:buFont typeface="Wingdings" panose="05000000000000000000" pitchFamily="2" charset="2"/>
              <a:buChar char="v"/>
            </a:pPr>
            <a:r>
              <a:rPr lang="ru-RU" sz="3200" dirty="0" err="1" smtClean="0"/>
              <a:t>Під</a:t>
            </a:r>
            <a:r>
              <a:rPr lang="ru-RU" sz="3200" dirty="0" smtClean="0"/>
              <a:t> </a:t>
            </a:r>
            <a:r>
              <a:rPr lang="ru-RU" sz="3200" dirty="0"/>
              <a:t>час </a:t>
            </a:r>
            <a:r>
              <a:rPr lang="ru-RU" sz="3200" dirty="0" err="1"/>
              <a:t>гри</a:t>
            </a:r>
            <a:r>
              <a:rPr lang="ru-RU" sz="3200" dirty="0"/>
              <a:t> </a:t>
            </a:r>
            <a:r>
              <a:rPr lang="ru-RU" sz="3200" dirty="0" err="1"/>
              <a:t>потрібно</a:t>
            </a:r>
            <a:r>
              <a:rPr lang="ru-RU" sz="3200" dirty="0"/>
              <a:t> </a:t>
            </a:r>
            <a:r>
              <a:rPr lang="ru-RU" sz="3200" dirty="0" err="1"/>
              <a:t>поважати</a:t>
            </a:r>
            <a:r>
              <a:rPr lang="ru-RU" sz="3200" dirty="0"/>
              <a:t> </a:t>
            </a:r>
            <a:r>
              <a:rPr lang="ru-RU" sz="3200" dirty="0" err="1"/>
              <a:t>усіх</a:t>
            </a:r>
            <a:r>
              <a:rPr lang="ru-RU" sz="3200" dirty="0"/>
              <a:t> </a:t>
            </a:r>
            <a:r>
              <a:rPr lang="ru-RU" sz="3200" dirty="0" err="1"/>
              <a:t>членів</a:t>
            </a:r>
            <a:r>
              <a:rPr lang="ru-RU" sz="3200" dirty="0"/>
              <a:t> </a:t>
            </a:r>
            <a:r>
              <a:rPr lang="ru-RU" sz="3200" dirty="0" err="1"/>
              <a:t>команди</a:t>
            </a:r>
            <a:r>
              <a:rPr lang="ru-RU" sz="3200" dirty="0"/>
              <a:t>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256384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Місце для вмісту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8124395"/>
              </p:ext>
            </p:extLst>
          </p:nvPr>
        </p:nvGraphicFramePr>
        <p:xfrm>
          <a:off x="683568" y="404664"/>
          <a:ext cx="7776865" cy="2872311"/>
        </p:xfrm>
        <a:graphic>
          <a:graphicData uri="http://schemas.openxmlformats.org/drawingml/2006/table">
            <a:tbl>
              <a:tblPr firstRow="1" firstCol="1" bandRow="1"/>
              <a:tblGrid>
                <a:gridCol w="5988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80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80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80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809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80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809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809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9809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9809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9809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98097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98899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770493">
                <a:tc gridSpan="5">
                  <a:txBody>
                    <a:bodyPr/>
                    <a:lstStyle/>
                    <a:p>
                      <a:pPr marL="457200" lv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                                    </a:t>
                      </a: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3038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lvl="0" indent="-357188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446088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446088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6064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430213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5175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430213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0493">
                <a:tc gridSpan="3">
                  <a:txBody>
                    <a:bodyPr/>
                    <a:lstStyle/>
                    <a:p>
                      <a:pPr marL="457200" lv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                    </a:t>
                      </a: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04788" lvl="0" indent="-2857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890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3038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lvl="0" indent="-357188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446088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357188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457200" lv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pPr marL="457200" lv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0493">
                <a:tc gridSpan="2">
                  <a:txBody>
                    <a:bodyPr/>
                    <a:lstStyle/>
                    <a:p>
                      <a:pPr marL="457200" lv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4625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6213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5725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0013" lvl="0" indent="76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lvl="0" indent="-357188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357188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446088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457200" lv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6833">
                <a:tc>
                  <a:txBody>
                    <a:bodyPr/>
                    <a:lstStyle/>
                    <a:p>
                      <a:pPr marL="457200" lv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263525" lvl="0" indent="-174625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0" algn="l"/>
                        </a:tabLs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4625" lvl="0" indent="-857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6213" lvl="0" indent="-176213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0013" lvl="0" indent="-11113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113" lvl="0" indent="77788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lvl="0" indent="-357188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446088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357188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5175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5175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Прямокутник 7"/>
          <p:cNvSpPr/>
          <p:nvPr/>
        </p:nvSpPr>
        <p:spPr>
          <a:xfrm>
            <a:off x="632188" y="3573016"/>
            <a:ext cx="7848872" cy="2640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arenR"/>
            </a:pPr>
            <a:r>
              <a:rPr lang="uk-UA" dirty="0" smtClean="0">
                <a:latin typeface="Times New Roman"/>
                <a:ea typeface="Calibri"/>
                <a:cs typeface="Times New Roman"/>
              </a:rPr>
              <a:t>Пристрій для роботи з інформацією, за допомогою якого можна керувати ігровим персонажем;</a:t>
            </a:r>
            <a:endParaRPr lang="uk-UA" sz="1400" dirty="0" smtClean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arenR"/>
            </a:pPr>
            <a:r>
              <a:rPr lang="uk-UA" dirty="0" smtClean="0">
                <a:latin typeface="Times New Roman"/>
                <a:ea typeface="Calibri"/>
                <a:cs typeface="Times New Roman"/>
              </a:rPr>
              <a:t>Пристрій </a:t>
            </a:r>
            <a:r>
              <a:rPr lang="uk-UA" dirty="0">
                <a:latin typeface="Times New Roman"/>
                <a:ea typeface="Calibri"/>
                <a:cs typeface="Times New Roman"/>
              </a:rPr>
              <a:t>для роботи з інформацією, за допомогою якого можна скопіювати документи та малюнки в комп’ютер;</a:t>
            </a:r>
            <a:endParaRPr lang="uk-UA" sz="14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arenR"/>
            </a:pPr>
            <a:r>
              <a:rPr lang="uk-UA" dirty="0">
                <a:latin typeface="Times New Roman"/>
                <a:ea typeface="Calibri"/>
                <a:cs typeface="Times New Roman"/>
              </a:rPr>
              <a:t>Пристрій для роботи з інформацією, за допомогою якого можна роздрукувати документи та малюнки;</a:t>
            </a:r>
            <a:endParaRPr lang="uk-UA" sz="14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</a:pPr>
            <a:r>
              <a:rPr lang="uk-UA" dirty="0" smtClean="0">
                <a:latin typeface="Times New Roman"/>
                <a:ea typeface="Calibri"/>
                <a:cs typeface="Times New Roman"/>
              </a:rPr>
              <a:t>Пристрій для роботи з інформацією, за допомогою якого можна вводити буквену та цифрову інформацію.</a:t>
            </a:r>
            <a:endParaRPr lang="uk-UA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10328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Місце для вмісту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3273358"/>
              </p:ext>
            </p:extLst>
          </p:nvPr>
        </p:nvGraphicFramePr>
        <p:xfrm>
          <a:off x="539550" y="836711"/>
          <a:ext cx="8064899" cy="5328592"/>
        </p:xfrm>
        <a:graphic>
          <a:graphicData uri="http://schemas.openxmlformats.org/drawingml/2006/table">
            <a:tbl>
              <a:tblPr firstRow="1" firstCol="1" bandRow="1"/>
              <a:tblGrid>
                <a:gridCol w="621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02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02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02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024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2024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024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2024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2024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2024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2024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2024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2108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1462751">
                <a:tc gridSpan="5">
                  <a:txBody>
                    <a:bodyPr/>
                    <a:lstStyle/>
                    <a:p>
                      <a:pPr marL="457200" lv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                                    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3038" lvl="0" indent="-173038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lvl="0" indent="-357188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ж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446088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446088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й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6064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430213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5175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430213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62751">
                <a:tc gridSpan="3">
                  <a:txBody>
                    <a:bodyPr/>
                    <a:lstStyle/>
                    <a:p>
                      <a:pPr marL="457200" lv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                    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04788" lvl="0" indent="-2857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890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3038" lvl="0" indent="-173038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lvl="0" indent="-357188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446088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357188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457200" lv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32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pPr marL="457200" lv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62751">
                <a:tc gridSpan="2">
                  <a:txBody>
                    <a:bodyPr/>
                    <a:lstStyle/>
                    <a:p>
                      <a:pPr marL="457200" lv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        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4625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6213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5725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0013" lvl="0" indent="-100013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lvl="0" indent="-357188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357188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446088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457200" lv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uk-UA" sz="32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0339">
                <a:tc>
                  <a:txBody>
                    <a:bodyPr/>
                    <a:lstStyle/>
                    <a:p>
                      <a:pPr marL="457200" lv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263525" lvl="0" indent="-174625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0" algn="l"/>
                        </a:tabLst>
                      </a:pPr>
                      <a:r>
                        <a:rPr lang="uk-UA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4625" lvl="0" indent="-857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л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6213" lvl="0" indent="-176213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0013" lvl="0" indent="-11113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113" lvl="0" indent="-11113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і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lvl="0" indent="-357188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446088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357188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5175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lvl="0" indent="-5175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</a:t>
                      </a:r>
                      <a:endParaRPr lang="uk-UA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1905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Padmin\Desktop\Нова папка (2)\220px-Intel_CPU_Core_i7_2600K_Sandy_Bridge_to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836712"/>
            <a:ext cx="4824536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Ð ÐµÐ·ÑÐ»ÑÑÐ°Ñ Ð¿Ð¾ÑÑÐºÑ Ð·Ð¾Ð±ÑÐ°Ð¶ÐµÐ½Ñ Ð·Ð° Ð·Ð°Ð¿Ð¸ÑÐ¾Ð¼ &quot;Ð¾ÑÑ Ð¼Ð°Ð»ÑÐ½Ð¾Ðº&quot;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200" b="100000" l="0" r="100000">
                        <a14:foregroundMark x1="37000" y1="38400" x2="31222" y2="80000"/>
                        <a14:foregroundMark x1="33111" y1="14600" x2="33111" y2="14600"/>
                        <a14:foregroundMark x1="23556" y1="26200" x2="34111" y2="12400"/>
                        <a14:foregroundMark x1="34444" y1="14600" x2="40889" y2="20400"/>
                        <a14:foregroundMark x1="59556" y1="18800" x2="66222" y2="14000"/>
                        <a14:foregroundMark x1="67889" y1="14600" x2="70111" y2="17000"/>
                        <a14:foregroundMark x1="43111" y1="50600" x2="33778" y2="78200"/>
                        <a14:foregroundMark x1="71111" y1="49400" x2="63000" y2="812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6080" y="864894"/>
            <a:ext cx="4363848" cy="2424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Ð ÐµÐ·ÑÐ»ÑÑÐ°Ñ Ð¿Ð¾ÑÑÐºÑ Ð·Ð¾Ð±ÑÐ°Ð¶ÐµÐ½Ñ Ð·Ð° Ð·Ð°Ð¿Ð¸ÑÐ¾Ð¼ &quot;Ð¿Ð¾ÑÐ¼ÑÑÐºÐ° ÑÐ¸ÑÑÐ½Ð¾Ðº&quot;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4271" b="69307" l="10000" r="90000">
                        <a14:foregroundMark x1="77333" y1="37889" x2="79778" y2="36667"/>
                        <a14:foregroundMark x1="12333" y1="43111" x2="15111" y2="38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9891" b="26313"/>
          <a:stretch/>
        </p:blipFill>
        <p:spPr bwMode="auto">
          <a:xfrm>
            <a:off x="2807804" y="3289254"/>
            <a:ext cx="3672408" cy="1608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847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HPadmin\Desktop\Нова папка (2)\gigabyte_ga-78lmt-usb3_3686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907704" y="476672"/>
            <a:ext cx="5616624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5374" y="504016"/>
            <a:ext cx="5181281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9707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336123"/>
              </p:ext>
            </p:extLst>
          </p:nvPr>
        </p:nvGraphicFramePr>
        <p:xfrm>
          <a:off x="611560" y="620688"/>
          <a:ext cx="7920880" cy="5862114"/>
        </p:xfrm>
        <a:graphic>
          <a:graphicData uri="http://schemas.openxmlformats.org/drawingml/2006/table">
            <a:tbl>
              <a:tblPr firstRow="1" firstCol="1" bandRow="1"/>
              <a:tblGrid>
                <a:gridCol w="7920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448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Courier New"/>
                        <a:buChar char="o"/>
                      </a:pPr>
                      <a:r>
                        <a:rPr lang="uk-UA" sz="18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пропуск між словами не ставиться;</a:t>
                      </a:r>
                      <a:endParaRPr lang="uk-UA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48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Courier New"/>
                        <a:buChar char="o"/>
                      </a:pPr>
                      <a:r>
                        <a:rPr lang="uk-UA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перед розділовими знаками (; : . , ! ?) пропуск  ставиться;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448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Courier New"/>
                        <a:buChar char="o"/>
                      </a:pPr>
                      <a:r>
                        <a:rPr lang="uk-UA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після розділового знака слід ставити пропуск;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3704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Courier New"/>
                        <a:buChar char="o"/>
                      </a:pPr>
                      <a:r>
                        <a:rPr lang="uk-UA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після відкриваючих і перед закриваючими дужками або лапками пропуск не ставиться;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448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Courier New"/>
                        <a:buChar char="o"/>
                      </a:pPr>
                      <a:r>
                        <a:rPr lang="uk-UA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до і після </a:t>
                      </a:r>
                      <a:r>
                        <a:rPr lang="uk-UA" sz="18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дефісу</a:t>
                      </a:r>
                      <a:r>
                        <a:rPr lang="uk-UA" sz="18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uk-UA" sz="18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ставиться </a:t>
                      </a:r>
                      <a:r>
                        <a:rPr lang="uk-UA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пропуск;</a:t>
                      </a:r>
                      <a:endParaRPr lang="uk-UA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448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Courier New"/>
                        <a:buChar char="o"/>
                      </a:pPr>
                      <a:r>
                        <a:rPr lang="uk-UA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до і після тире ставиться пропуск;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448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Courier New"/>
                        <a:buChar char="o"/>
                      </a:pPr>
                      <a:r>
                        <a:rPr lang="uk-UA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перехід на новий рядок відбувається автоматично;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448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Courier New"/>
                        <a:buChar char="o"/>
                      </a:pPr>
                      <a:r>
                        <a:rPr lang="uk-UA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переноси в словах ставляться автоматично;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98748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Courier New"/>
                        <a:buChar char="o"/>
                      </a:pPr>
                      <a:r>
                        <a:rPr lang="uk-UA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для початку введення тексту з нового абзаца слід натиснути клавішу Enter;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763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Courier New"/>
                        <a:buChar char="o"/>
                      </a:pPr>
                      <a:r>
                        <a:rPr lang="uk-UA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перехід на нову сторінку текстового документа здійснюється автоматично;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448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Courier New"/>
                        <a:buChar char="o"/>
                      </a:pPr>
                      <a:r>
                        <a:rPr lang="uk-UA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відступи від лівого краю робляться пропусками;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3448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Courier New"/>
                        <a:buChar char="o"/>
                      </a:pPr>
                      <a:r>
                        <a:rPr lang="uk-UA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списки </a:t>
                      </a:r>
                      <a:r>
                        <a:rPr lang="ru-RU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 </a:t>
                      </a:r>
                      <a:r>
                        <a:rPr lang="uk-UA" sz="1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нумеруються автоматично;</a:t>
                      </a:r>
                      <a:endParaRPr lang="uk-UA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3448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Courier New"/>
                        <a:buChar char="o"/>
                      </a:pPr>
                      <a:r>
                        <a:rPr lang="uk-UA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сторінки нумеруються автоматично</a:t>
                      </a:r>
                      <a:r>
                        <a:rPr lang="ru-RU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uk-UA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511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10204" y="5376696"/>
            <a:ext cx="4599296" cy="830997"/>
          </a:xfrm>
          <a:prstGeom prst="rect">
            <a:avLst/>
          </a:prstGeom>
          <a:solidFill>
            <a:srgbClr val="765A43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chemeClr val="bg1"/>
                </a:solidFill>
              </a:rPr>
              <a:t>Копіювання</a:t>
            </a:r>
          </a:p>
        </p:txBody>
      </p:sp>
      <p:pic>
        <p:nvPicPr>
          <p:cNvPr id="2050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43" t="33512" r="28463" b="33870"/>
          <a:stretch/>
        </p:blipFill>
        <p:spPr bwMode="auto">
          <a:xfrm>
            <a:off x="817516" y="3102833"/>
            <a:ext cx="1592688" cy="855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516" y="2657854"/>
            <a:ext cx="307841" cy="337891"/>
          </a:xfrm>
          <a:prstGeom prst="rect">
            <a:avLst/>
          </a:prstGeom>
        </p:spPr>
      </p:pic>
      <p:pic>
        <p:nvPicPr>
          <p:cNvPr id="2054" name="Picture 6" descr="Картинки по запросу пицца вектор 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881" y="3102833"/>
            <a:ext cx="1599889" cy="992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190" y="2764943"/>
            <a:ext cx="307841" cy="33789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074" y="2764942"/>
            <a:ext cx="307841" cy="337891"/>
          </a:xfrm>
          <a:prstGeom prst="rect">
            <a:avLst/>
          </a:prstGeom>
        </p:spPr>
      </p:pic>
      <p:pic>
        <p:nvPicPr>
          <p:cNvPr id="2056" name="Picture 8" descr="Картинки по запросу буква Ю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2853" y="2764942"/>
            <a:ext cx="1333998" cy="1333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5009843" y="2021936"/>
            <a:ext cx="1778000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9900" b="1" dirty="0" smtClean="0">
                <a:solidFill>
                  <a:srgbClr val="584332"/>
                </a:solidFill>
              </a:rPr>
              <a:t>А</a:t>
            </a:r>
            <a:endParaRPr lang="ru-RU" sz="19900" b="1" dirty="0">
              <a:solidFill>
                <a:srgbClr val="584332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733305" y="3306902"/>
            <a:ext cx="1778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rgbClr val="584332"/>
                </a:solidFill>
              </a:rPr>
              <a:t>н</a:t>
            </a:r>
            <a:endParaRPr lang="ru-RU" sz="3200" dirty="0">
              <a:solidFill>
                <a:srgbClr val="584332"/>
              </a:solidFill>
            </a:endParaRPr>
          </a:p>
        </p:txBody>
      </p:sp>
      <p:pic>
        <p:nvPicPr>
          <p:cNvPr id="2058" name="Picture 10" descr="Картинки по запросу диня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143" y="2995745"/>
            <a:ext cx="1752366" cy="1393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9500" y="2776187"/>
            <a:ext cx="307841" cy="337891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1099" y="2763487"/>
            <a:ext cx="307841" cy="33789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835696" y="692696"/>
            <a:ext cx="59326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/>
              <a:t>Ctrl + C</a:t>
            </a:r>
            <a:endParaRPr lang="uk-UA" sz="4800" b="1" dirty="0"/>
          </a:p>
        </p:txBody>
      </p:sp>
    </p:spTree>
    <p:extLst>
      <p:ext uri="{BB962C8B-B14F-4D97-AF65-F5344CB8AC3E}">
        <p14:creationId xmlns:p14="http://schemas.microsoft.com/office/powerpoint/2010/main" val="957238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10204" y="5376696"/>
            <a:ext cx="4599296" cy="830997"/>
          </a:xfrm>
          <a:prstGeom prst="rect">
            <a:avLst/>
          </a:prstGeom>
          <a:solidFill>
            <a:srgbClr val="765A43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err="1" smtClean="0">
                <a:solidFill>
                  <a:schemeClr val="bg1"/>
                </a:solidFill>
              </a:rPr>
              <a:t>Вирізання</a:t>
            </a:r>
            <a:endParaRPr lang="ru-RU" sz="4800" b="1" dirty="0" smtClean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656395" y="6596390"/>
            <a:ext cx="17152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</a:rPr>
              <a:t>http://vsimppt.com.ua/</a:t>
            </a:r>
            <a:endParaRPr lang="ru-RU" sz="1100" dirty="0">
              <a:solidFill>
                <a:schemeClr val="bg1"/>
              </a:solidFill>
            </a:endParaRPr>
          </a:p>
        </p:txBody>
      </p:sp>
      <p:pic>
        <p:nvPicPr>
          <p:cNvPr id="3074" name="Picture 2" descr="Картинки по запросу Буква 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4861" y="2758971"/>
            <a:ext cx="1449176" cy="1369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Картинки по запросу Рыба векто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024037" y="2758971"/>
            <a:ext cx="1962218" cy="172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330" y="2498377"/>
            <a:ext cx="307841" cy="33789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332" y="2498377"/>
            <a:ext cx="307841" cy="33789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141548" y="2120267"/>
            <a:ext cx="104100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600" b="1" dirty="0" smtClean="0">
                <a:solidFill>
                  <a:srgbClr val="584332"/>
                </a:solidFill>
              </a:rPr>
              <a:t>і</a:t>
            </a:r>
            <a:endParaRPr lang="ru-RU" sz="16600" b="1" dirty="0">
              <a:solidFill>
                <a:srgbClr val="584332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012449" y="2498377"/>
            <a:ext cx="104100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500" dirty="0" smtClean="0"/>
              <a:t>н</a:t>
            </a:r>
            <a:endParaRPr lang="ru-RU" sz="11500" dirty="0"/>
          </a:p>
        </p:txBody>
      </p:sp>
      <p:pic>
        <p:nvPicPr>
          <p:cNvPr id="20" name="Picture 10" descr="Картинки по запросу диня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156" y="2888740"/>
            <a:ext cx="1752366" cy="1393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557" y="2563549"/>
            <a:ext cx="307841" cy="337891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156" y="2550849"/>
            <a:ext cx="307841" cy="33789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835696" y="692696"/>
            <a:ext cx="59326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/>
              <a:t>Ctrl + X</a:t>
            </a:r>
            <a:endParaRPr lang="uk-UA" sz="4800" b="1" dirty="0"/>
          </a:p>
        </p:txBody>
      </p:sp>
    </p:spTree>
    <p:extLst>
      <p:ext uri="{BB962C8B-B14F-4D97-AF65-F5344CB8AC3E}">
        <p14:creationId xmlns:p14="http://schemas.microsoft.com/office/powerpoint/2010/main" val="4063273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10204" y="5376696"/>
            <a:ext cx="4599296" cy="830997"/>
          </a:xfrm>
          <a:prstGeom prst="rect">
            <a:avLst/>
          </a:prstGeom>
          <a:solidFill>
            <a:srgbClr val="765A43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solidFill>
                  <a:schemeClr val="bg1"/>
                </a:solidFill>
              </a:rPr>
              <a:t>Вставка</a:t>
            </a:r>
            <a:endParaRPr lang="ru-RU" sz="4800" b="1" dirty="0" smtClean="0">
              <a:solidFill>
                <a:schemeClr val="bg1"/>
              </a:solidFill>
            </a:endParaRPr>
          </a:p>
        </p:txBody>
      </p:sp>
      <p:pic>
        <p:nvPicPr>
          <p:cNvPr id="13" name="Picture 2" descr="Картинки по запросу Буква 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747" y="2606571"/>
            <a:ext cx="1847306" cy="1745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Картинки по запросу Буква С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628" y="2582242"/>
            <a:ext cx="1794362" cy="1794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Картинки по запросу танк рисунок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690" y="2377180"/>
            <a:ext cx="2451610" cy="1999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639747" y="4352275"/>
            <a:ext cx="21468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rgbClr val="584332"/>
                </a:solidFill>
              </a:rPr>
              <a:t>Н=В</a:t>
            </a:r>
            <a:endParaRPr lang="ru-RU" sz="3600" b="1" dirty="0">
              <a:solidFill>
                <a:srgbClr val="584332"/>
              </a:solidFill>
            </a:endParaRPr>
          </a:p>
        </p:txBody>
      </p:sp>
      <p:pic>
        <p:nvPicPr>
          <p:cNvPr id="4102" name="Picture 6" descr="Картинки по запросу Буква А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57" y="2219909"/>
            <a:ext cx="1713023" cy="242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835696" y="692696"/>
            <a:ext cx="59326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/>
              <a:t>Ctrl + V</a:t>
            </a:r>
            <a:endParaRPr lang="uk-UA" sz="4800" b="1" dirty="0"/>
          </a:p>
        </p:txBody>
      </p:sp>
    </p:spTree>
    <p:extLst>
      <p:ext uri="{BB962C8B-B14F-4D97-AF65-F5344CB8AC3E}">
        <p14:creationId xmlns:p14="http://schemas.microsoft.com/office/powerpoint/2010/main" val="3785163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00" t="15006" r="12174" b="5837"/>
          <a:stretch/>
        </p:blipFill>
        <p:spPr bwMode="auto">
          <a:xfrm>
            <a:off x="0" y="550990"/>
            <a:ext cx="9143999" cy="5182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624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Padmin\Desktop\Нова папка (2)\T555-5126_chiclet01_nap_7271063.jpg">
            <a:hlinkClick r:id="rId2" action="ppaction://hlinkfile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613"/>
          <a:stretch/>
        </p:blipFill>
        <p:spPr bwMode="auto">
          <a:xfrm rot="16200000">
            <a:off x="741055" y="784823"/>
            <a:ext cx="6797793" cy="5328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ÐÐ¾Ð²âÑÐ·Ð°Ð½Ðµ Ð·Ð¾Ð±ÑÐ°Ð¶ÐµÐ½Ð½Ñ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1813" b="86636" l="3231" r="97692">
                        <a14:foregroundMark x1="77231" y1="46083" x2="77231" y2="74501"/>
                        <a14:foregroundMark x1="30769" y1="32412" x2="39231" y2="30261"/>
                        <a14:foregroundMark x1="63538" y1="31336" x2="74615" y2="328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2839" b="16995"/>
          <a:stretch/>
        </p:blipFill>
        <p:spPr bwMode="auto">
          <a:xfrm>
            <a:off x="2929687" y="631510"/>
            <a:ext cx="1395064" cy="840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20668"/>
            <a:ext cx="1390650" cy="83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 descr="ÐÐ¾Ð²âÑÐ·Ð°Ð½Ðµ Ð·Ð¾Ð±ÑÐ°Ð¶ÐµÐ½Ð½Ñ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5684" b="71484" l="20801" r="77930">
                        <a14:foregroundMark x1="32617" y1="39453" x2="41211" y2="52734"/>
                        <a14:foregroundMark x1="27148" y1="39844" x2="38086" y2="50781"/>
                        <a14:foregroundMark x1="43555" y1="42969" x2="49023" y2="53125"/>
                        <a14:foregroundMark x1="52539" y1="46484" x2="67383" y2="45313"/>
                        <a14:foregroundMark x1="56445" y1="53516" x2="63086" y2="488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375" t="26049" r="21518" b="28891"/>
          <a:stretch/>
        </p:blipFill>
        <p:spPr bwMode="auto">
          <a:xfrm>
            <a:off x="3145237" y="1520162"/>
            <a:ext cx="1077708" cy="85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1894" y="1497739"/>
            <a:ext cx="107315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8" name="Picture 16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5390">
            <a:off x="2346007" y="340868"/>
            <a:ext cx="886777" cy="2046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7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4531" flipH="1">
            <a:off x="5228595" y="346030"/>
            <a:ext cx="2299620" cy="221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19" descr="ÐÐ¾Ð²âÑÐ·Ð°Ð½Ðµ Ð·Ð¾Ð±ÑÐ°Ð¶ÐµÐ½Ð½Ñ"/>
          <p:cNvPicPr>
            <a:picLocks noChangeAspect="1" noChangeArrowheads="1" noCrop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16667">
            <a:off x="2929562" y="198182"/>
            <a:ext cx="592992" cy="546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9" descr="ÐÐ¾Ð²âÑÐ·Ð°Ð½Ðµ Ð·Ð¾Ð±ÑÐ°Ð¶ÐµÐ½Ð½Ñ"/>
          <p:cNvPicPr>
            <a:picLocks noChangeAspect="1" noChangeArrowheads="1" noCrop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59910">
            <a:off x="5683209" y="169279"/>
            <a:ext cx="592992" cy="546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2650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HPadmin\Desktop\Нова папка (2)\140109-w800-h600-w-v1531746898305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01" b="16385"/>
          <a:stretch/>
        </p:blipFill>
        <p:spPr bwMode="auto">
          <a:xfrm rot="5400000">
            <a:off x="1550875" y="1328827"/>
            <a:ext cx="6042248" cy="4454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Ð ÐµÐ·ÑÐ»ÑÑÐ°Ñ Ð¿Ð¾ÑÑÐºÑ Ð·Ð¾Ð±ÑÐ°Ð¶ÐµÐ½Ñ Ð·Ð° Ð·Ð°Ð¿Ð¸ÑÐ¾Ð¼ &quot;Ð¾ÑÑ Ð¼Ð°Ð»ÑÐ½Ð¾Ðº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" name="AutoShape 6" descr="Ð ÐµÐ·ÑÐ»ÑÑÐ°Ñ Ð¿Ð¾ÑÑÐºÑ Ð·Ð¾Ð±ÑÐ°Ð¶ÐµÐ½Ñ Ð·Ð° Ð·Ð°Ð¿Ð¸ÑÐ¾Ð¼ &quot;Ð¾ÑÑ Ð¼Ð°Ð»ÑÐ½Ð¾Ðº&quot;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6152" name="Picture 8" descr="Ð ÐµÐ·ÑÐ»ÑÑÐ°Ñ Ð¿Ð¾ÑÑÐºÑ Ð·Ð¾Ð±ÑÐ°Ð¶ÐµÐ½Ñ Ð·Ð° Ð·Ð°Ð¿Ð¸ÑÐ¾Ð¼ &quot;Ð¾ÑÑ Ð¼Ð°Ð»ÑÐ½Ð¾Ðº&quot;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957" r="100000">
                        <a14:foregroundMark x1="19139" y1="17769" x2="34928" y2="14050"/>
                        <a14:foregroundMark x1="44019" y1="6198" x2="66986" y2="9917"/>
                        <a14:foregroundMark x1="24880" y1="89669" x2="29665" y2="85537"/>
                        <a14:foregroundMark x1="30622" y1="88843" x2="42584" y2="95455"/>
                        <a14:foregroundMark x1="61722" y1="97521" x2="86124" y2="9214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731" y="7937"/>
            <a:ext cx="2608129" cy="301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Ð ÐµÐ·ÑÐ»ÑÑÐ°Ñ Ð¿Ð¾ÑÑÐºÑ Ð·Ð¾Ð±ÑÐ°Ð¶ÐµÐ½Ñ Ð·Ð° Ð·Ð°Ð¿Ð¸ÑÐ¾Ð¼ &quot;ÑÐ»ÑÐ±ÐºÐ° ÑÐ¸ÑÑÐ½Ð¾Ðº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38681">
            <a:off x="3629053" y="2376292"/>
            <a:ext cx="2636912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7767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25" t="18333" r="8287" b="18125"/>
          <a:stretch/>
        </p:blipFill>
        <p:spPr bwMode="auto">
          <a:xfrm>
            <a:off x="1835696" y="548680"/>
            <a:ext cx="5904656" cy="6063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3528" y="980728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клавіатура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2348879"/>
            <a:ext cx="2195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веб-сторінки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9017" y="3429000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FF0000"/>
                </a:solidFill>
              </a:rPr>
              <a:t>папка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2996" y="5805264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FF0000"/>
                </a:solidFill>
              </a:rPr>
              <a:t>Інтернет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3667" y="4725144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FF0000"/>
                </a:solidFill>
              </a:rPr>
              <a:t>мишка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83016" y="980727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FF0000"/>
                </a:solidFill>
              </a:rPr>
              <a:t>монітор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92197" y="2348880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FF0000"/>
                </a:solidFill>
              </a:rPr>
              <a:t>сайт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164288" y="3485045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FF0000"/>
                </a:solidFill>
              </a:rPr>
              <a:t>файл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164288" y="4751692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клавіатура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164288" y="5856392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FF0000"/>
                </a:solidFill>
              </a:rPr>
              <a:t>мережа</a:t>
            </a:r>
            <a:endParaRPr lang="uk-UA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108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25" t="18333" r="8287" b="18125"/>
          <a:stretch/>
        </p:blipFill>
        <p:spPr bwMode="auto">
          <a:xfrm>
            <a:off x="1835696" y="548680"/>
            <a:ext cx="5904656" cy="6063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569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Padmin\Desktop\Нова папка (2)\U0255327_b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548680"/>
            <a:ext cx="6192688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29222" y1="82547" x2="68000" y2="88962"/>
                        <a14:foregroundMark x1="37889" y1="3396" x2="27444" y2="4340"/>
                        <a14:foregroundMark x1="59333" y1="5849" x2="68000" y2="4811"/>
                        <a14:foregroundMark x1="4333" y1="58962" x2="2000" y2="60943"/>
                        <a14:foregroundMark x1="95222" y1="56981" x2="97556" y2="580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0757" y="729547"/>
            <a:ext cx="3646501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519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56395" y="6596390"/>
            <a:ext cx="17152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</a:rPr>
              <a:t>http://vsimppt.com.ua/</a:t>
            </a:r>
            <a:endParaRPr lang="ru-RU" sz="11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87104" y="1692322"/>
            <a:ext cx="7915702" cy="369332"/>
          </a:xfrm>
          <a:prstGeom prst="rect">
            <a:avLst/>
          </a:prstGeom>
          <a:solidFill>
            <a:srgbClr val="58433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</a:rPr>
              <a:t>Операції над виділеним текстом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87104" y="2651816"/>
            <a:ext cx="2096637" cy="369332"/>
          </a:xfrm>
          <a:prstGeom prst="rect">
            <a:avLst/>
          </a:prstGeom>
          <a:solidFill>
            <a:srgbClr val="58433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</a:rPr>
              <a:t>Скопіювати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680079" y="3231360"/>
            <a:ext cx="2096637" cy="646331"/>
          </a:xfrm>
          <a:prstGeom prst="rect">
            <a:avLst/>
          </a:prstGeom>
          <a:solidFill>
            <a:srgbClr val="58433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</a:rPr>
              <a:t>Перемістити</a:t>
            </a:r>
            <a:r>
              <a:rPr lang="en-US" b="1" dirty="0" smtClean="0">
                <a:solidFill>
                  <a:schemeClr val="bg1"/>
                </a:solidFill>
              </a:rPr>
              <a:t>, </a:t>
            </a:r>
            <a:r>
              <a:rPr lang="ru-RU" b="1" dirty="0" smtClean="0">
                <a:solidFill>
                  <a:schemeClr val="bg1"/>
                </a:solidFill>
              </a:rPr>
              <a:t>вир</a:t>
            </a:r>
            <a:r>
              <a:rPr lang="uk-UA" b="1" dirty="0" err="1" smtClean="0">
                <a:solidFill>
                  <a:schemeClr val="bg1"/>
                </a:solidFill>
              </a:rPr>
              <a:t>ізати</a:t>
            </a:r>
            <a:endParaRPr lang="uk-UA" b="1" dirty="0" smtClean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08477" y="3959690"/>
            <a:ext cx="2096637" cy="369332"/>
          </a:xfrm>
          <a:prstGeom prst="rect">
            <a:avLst/>
          </a:prstGeom>
          <a:solidFill>
            <a:srgbClr val="58433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</a:rPr>
              <a:t>Замінити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706169" y="4610064"/>
            <a:ext cx="2096637" cy="369332"/>
          </a:xfrm>
          <a:prstGeom prst="rect">
            <a:avLst/>
          </a:prstGeom>
          <a:solidFill>
            <a:srgbClr val="58433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</a:rPr>
              <a:t>Видалити</a:t>
            </a:r>
          </a:p>
        </p:txBody>
      </p:sp>
      <p:cxnSp>
        <p:nvCxnSpPr>
          <p:cNvPr id="13" name="Прямая со стрелкой 12"/>
          <p:cNvCxnSpPr>
            <a:stCxn id="7" idx="2"/>
          </p:cNvCxnSpPr>
          <p:nvPr/>
        </p:nvCxnSpPr>
        <p:spPr>
          <a:xfrm flipH="1">
            <a:off x="2866028" y="2061654"/>
            <a:ext cx="1978927" cy="367647"/>
          </a:xfrm>
          <a:prstGeom prst="straightConnector1">
            <a:avLst/>
          </a:prstGeom>
          <a:ln w="57150">
            <a:solidFill>
              <a:srgbClr val="58433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7" idx="2"/>
          </p:cNvCxnSpPr>
          <p:nvPr/>
        </p:nvCxnSpPr>
        <p:spPr>
          <a:xfrm flipH="1">
            <a:off x="3931692" y="2061654"/>
            <a:ext cx="913263" cy="1014181"/>
          </a:xfrm>
          <a:prstGeom prst="straightConnector1">
            <a:avLst/>
          </a:prstGeom>
          <a:ln w="57150">
            <a:solidFill>
              <a:srgbClr val="58433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7" idx="2"/>
          </p:cNvCxnSpPr>
          <p:nvPr/>
        </p:nvCxnSpPr>
        <p:spPr>
          <a:xfrm>
            <a:off x="4844955" y="2061654"/>
            <a:ext cx="806355" cy="1606028"/>
          </a:xfrm>
          <a:prstGeom prst="straightConnector1">
            <a:avLst/>
          </a:prstGeom>
          <a:ln w="57150">
            <a:solidFill>
              <a:srgbClr val="58433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7" idx="2"/>
          </p:cNvCxnSpPr>
          <p:nvPr/>
        </p:nvCxnSpPr>
        <p:spPr>
          <a:xfrm>
            <a:off x="4844955" y="2061654"/>
            <a:ext cx="3029803" cy="2406976"/>
          </a:xfrm>
          <a:prstGeom prst="straightConnector1">
            <a:avLst/>
          </a:prstGeom>
          <a:ln w="57150">
            <a:solidFill>
              <a:srgbClr val="58433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20"/>
          <p:cNvSpPr/>
          <p:nvPr/>
        </p:nvSpPr>
        <p:spPr>
          <a:xfrm>
            <a:off x="1699145" y="507753"/>
            <a:ext cx="695353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>
                <a:solidFill>
                  <a:srgbClr val="584332"/>
                </a:solidFill>
                <a:ea typeface="Times New Roman" panose="02020603050405020304" pitchFamily="18" charset="0"/>
                <a:cs typeface="Bookman Old Style" panose="02050604050505020204" pitchFamily="18" charset="0"/>
              </a:rPr>
              <a:t>Виділення фрагментів тексту. Робота з фрагментом тексту: копіювання, переміщення, вилучення та вставляння. </a:t>
            </a:r>
            <a:endParaRPr lang="ru-RU" sz="2000" b="1" dirty="0">
              <a:solidFill>
                <a:srgbClr val="584332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87104" y="3265142"/>
            <a:ext cx="1596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Ctrl + C</a:t>
            </a:r>
            <a:endParaRPr lang="uk-UA" sz="24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2946613" y="4148399"/>
            <a:ext cx="1596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Ctrl + X</a:t>
            </a:r>
            <a:endParaRPr lang="uk-UA" sz="24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6953536" y="5229200"/>
            <a:ext cx="1596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Del, BS</a:t>
            </a:r>
            <a:endParaRPr lang="uk-UA" sz="24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4852978" y="4610064"/>
            <a:ext cx="1596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Insert</a:t>
            </a:r>
            <a:endParaRPr lang="uk-UA" sz="2400" b="1" dirty="0"/>
          </a:p>
        </p:txBody>
      </p:sp>
    </p:spTree>
    <p:extLst>
      <p:ext uri="{BB962C8B-B14F-4D97-AF65-F5344CB8AC3E}">
        <p14:creationId xmlns:p14="http://schemas.microsoft.com/office/powerpoint/2010/main" val="837671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4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900608" y="3891853"/>
            <a:ext cx="3232178" cy="2934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15616" y="4509120"/>
            <a:ext cx="1427883" cy="2140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9924" y="2636912"/>
            <a:ext cx="1296144" cy="2307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C:\Users\HPadmin\Desktop\05.02.2019\комп детали\Слайд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383" y="5085184"/>
            <a:ext cx="1787690" cy="134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HPadmin\Desktop\05.02.2019\комп детали\Слайд4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202" y="3354467"/>
            <a:ext cx="2120361" cy="1590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HPadmin\Desktop\05.02.2019\комп детали\Слайд3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59896" y1="10000" x2="60625" y2="85556"/>
                        <a14:foregroundMark x1="40110" y1="10269" x2="40659" y2="909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424789"/>
            <a:ext cx="2267744" cy="170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HPadmin\Desktop\05.02.2019\комп детали\Слайд5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9676" l="0" r="99758">
                        <a14:foregroundMark x1="53229" y1="17361" x2="51146" y2="87639"/>
                        <a14:foregroundMark x1="39167" y1="10694" x2="46146" y2="4722"/>
                        <a14:foregroundMark x1="61259" y1="85437" x2="38983" y2="7443"/>
                        <a14:foregroundMark x1="42373" y1="86731" x2="51816" y2="614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4681" y="3147550"/>
            <a:ext cx="1715400" cy="1286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HPadmin\Desktop\05.02.2019\комп детали\Слайд2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100000" l="3438" r="100000">
                        <a14:foregroundMark x1="50938" y1="9028" x2="59062" y2="88750"/>
                        <a14:foregroundMark x1="65208" y1="10833" x2="67917" y2="62500"/>
                        <a14:foregroundMark x1="31875" y1="9028" x2="34583" y2="76111"/>
                        <a14:foregroundMark x1="43438" y1="22639" x2="43438" y2="552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275561"/>
            <a:ext cx="2171733" cy="16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2430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розорість">
  <a:themeElements>
    <a:clrScheme name="Прозорість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Класична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розоріст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902</TotalTime>
  <Words>339</Words>
  <Application>Microsoft Office PowerPoint</Application>
  <PresentationFormat>Экран (4:3)</PresentationFormat>
  <Paragraphs>98</Paragraphs>
  <Slides>20</Slides>
  <Notes>1</Notes>
  <HiddenSlides>5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20</vt:i4>
      </vt:variant>
    </vt:vector>
  </HeadingPairs>
  <TitlesOfParts>
    <vt:vector size="28" baseType="lpstr">
      <vt:lpstr>Arial</vt:lpstr>
      <vt:lpstr>Bookman Old Style</vt:lpstr>
      <vt:lpstr>Calibri</vt:lpstr>
      <vt:lpstr>Courier New</vt:lpstr>
      <vt:lpstr>Times New Roman</vt:lpstr>
      <vt:lpstr>Wingdings</vt:lpstr>
      <vt:lpstr>Прозорість</vt:lpstr>
      <vt:lpstr>1_Тема Office</vt:lpstr>
      <vt:lpstr>Подорож  комп’ютерлендом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Sara Yasmeen (Wipro Technologies)</dc:creator>
  <cp:lastModifiedBy>Пользователь Windows</cp:lastModifiedBy>
  <cp:revision>46</cp:revision>
  <cp:lastPrinted>2019-01-22T13:57:37Z</cp:lastPrinted>
  <dcterms:created xsi:type="dcterms:W3CDTF">2010-02-23T11:30:32Z</dcterms:created>
  <dcterms:modified xsi:type="dcterms:W3CDTF">2023-11-30T10:45:16Z</dcterms:modified>
</cp:coreProperties>
</file>