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302" r:id="rId4"/>
    <p:sldId id="257" r:id="rId5"/>
    <p:sldId id="301" r:id="rId6"/>
    <p:sldId id="277" r:id="rId7"/>
    <p:sldId id="303" r:id="rId8"/>
    <p:sldId id="306" r:id="rId9"/>
    <p:sldId id="307" r:id="rId10"/>
    <p:sldId id="304" r:id="rId11"/>
    <p:sldId id="313" r:id="rId12"/>
    <p:sldId id="305" r:id="rId13"/>
    <p:sldId id="308" r:id="rId14"/>
    <p:sldId id="310" r:id="rId15"/>
    <p:sldId id="311" r:id="rId16"/>
    <p:sldId id="312" r:id="rId17"/>
    <p:sldId id="315" r:id="rId18"/>
    <p:sldId id="314" r:id="rId19"/>
    <p:sldId id="317" r:id="rId20"/>
    <p:sldId id="316" r:id="rId21"/>
    <p:sldId id="319" r:id="rId22"/>
    <p:sldId id="323" r:id="rId23"/>
    <p:sldId id="318" r:id="rId24"/>
    <p:sldId id="324" r:id="rId25"/>
    <p:sldId id="335" r:id="rId26"/>
    <p:sldId id="325" r:id="rId27"/>
    <p:sldId id="321" r:id="rId28"/>
    <p:sldId id="326" r:id="rId29"/>
    <p:sldId id="322" r:id="rId30"/>
    <p:sldId id="329" r:id="rId31"/>
    <p:sldId id="327" r:id="rId32"/>
    <p:sldId id="328" r:id="rId33"/>
    <p:sldId id="336" r:id="rId34"/>
    <p:sldId id="330" r:id="rId35"/>
    <p:sldId id="331" r:id="rId36"/>
    <p:sldId id="332" r:id="rId37"/>
    <p:sldId id="33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1B1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66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ozumniki\Desktop\&#1059;&#1050;&#1088;.%20&#1084;&#1086;&#1074;&#1072;%202%20&#1082;&#1083;&#1072;&#1089;\&#1084;&#1086;&#1074;&#1072;\&#1051;&#1077;&#1075;&#1077;&#1085;&#1076;&#1072;%20&#1087;&#1088;&#1086;%20&#1084;&#1086;&#1074;&#1091;.mp4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ozumniki\Desktop\&#1059;&#1050;&#1088;.%20&#1084;&#1086;&#1074;&#1072;%202%20&#1082;&#1083;&#1072;&#1089;\&#1084;&#1086;&#1074;&#1072;\&#1064;&#1110;&#1089;&#1090;&#1100;%20&#1094;&#1077;&#1075;&#1083;&#1080;&#1085;&#1086;&#1082;.%20%20&#1053;&#1072;&#1088;&#1086;&#1076;&#1085;&#1110;%20&#1082;&#1072;&#1079;&#1082;&#1080;.mp4" TargetMode="External"/><Relationship Id="rId6" Type="http://schemas.openxmlformats.org/officeDocument/2006/relationships/image" Target="../media/image29.jpeg"/><Relationship Id="rId5" Type="http://schemas.openxmlformats.org/officeDocument/2006/relationships/image" Target="../media/image19.pn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ozumniki\Desktop\&#1059;&#1050;&#1088;.%20&#1084;&#1086;&#1074;&#1072;%202%20&#1082;&#1083;&#1072;&#1089;\&#1084;&#1086;&#1074;&#1072;\Kalush%20Orchestra%20-%20Stefania%20%20_%20&#1060;&#1110;&#1090;&#1085;&#1077;&#1089;%20%20_%20&#1056;&#1091;&#1093;&#1072;&#1085;&#1082;&#1072;%20_%20&#1040;&#1077;&#1088;&#1086;&#1073;&#1110;&#1082;&#1072;%20_%20&#1056;&#1086;&#1079;&#1084;&#1080;&#1085;&#1082;&#1072;.mp4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audio" Target="../media/audio1.wav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gif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audio" Target="../media/audio3.wav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4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3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gif"/><Relationship Id="rId4" Type="http://schemas.openxmlformats.org/officeDocument/2006/relationships/image" Target="../media/image3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ozumniki\Desktop\&#1059;&#1050;&#1088;.%20&#1084;&#1086;&#1074;&#1072;%202%20&#1082;&#1083;&#1072;&#1089;\&#1084;&#1086;&#1074;&#1072;\&#1043;&#1110;&#1084;&#1085;%20&#1059;&#1082;&#1088;&#1072;&#1111;&#1085;&#1089;&#1100;&#1082;&#1110;&#1081;%20&#1052;&#1086;&#1074;&#1110;.mp4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rozumniki\Desktop\&#1059;&#1050;&#1088;.%20&#1084;&#1086;&#1074;&#1072;%202%20&#1082;&#1083;&#1072;&#1089;\&#1084;&#1086;&#1074;&#1072;\&#1055;&#1110;&#1089;&#1085;&#1103;%20&#1087;&#1088;&#1086;%20%20&#1091;&#1082;&#1088;&#1072;&#1111;&#1085;&#1089;&#1100;&#1082;&#1091;%20&#1084;&#1086;&#1074;&#1091;.mp4" TargetMode="Externa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ана\Desktop\День рідної мови 21 лютого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" y="16880"/>
            <a:ext cx="9131046" cy="6841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oadk.od.ua/wp-content/uploads/2020/02/%D0%BC%D0%BE%D0%B2%D0%B0-%D0%B3%D0%BE%D1%82%D0%BE%D0%B2%D0%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496944" cy="63367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9772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ана\Desktop\День рідної мови 21 лютого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" y="16880"/>
            <a:ext cx="9131046" cy="6841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9512" y="4509118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                       </a:t>
            </a:r>
            <a:r>
              <a:rPr lang="uk-UA" sz="2400" b="1" dirty="0" smtClean="0">
                <a:solidFill>
                  <a:srgbClr val="FF0000"/>
                </a:solidFill>
              </a:rPr>
              <a:t>Міжнародний день рідної мови </a:t>
            </a:r>
            <a:r>
              <a:rPr lang="uk-UA" sz="2400" b="1" dirty="0" smtClean="0">
                <a:solidFill>
                  <a:srgbClr val="281B16"/>
                </a:solidFill>
              </a:rPr>
              <a:t>– свято, яке було засноване ЮНЕСКО  і вперше відзначали його  в </a:t>
            </a:r>
            <a:r>
              <a:rPr lang="uk-UA" sz="2400" b="1" dirty="0" smtClean="0">
                <a:solidFill>
                  <a:srgbClr val="C00000"/>
                </a:solidFill>
              </a:rPr>
              <a:t>2000 році. </a:t>
            </a:r>
            <a:r>
              <a:rPr lang="uk-UA" sz="2400" b="1" dirty="0" smtClean="0">
                <a:solidFill>
                  <a:srgbClr val="281B16"/>
                </a:solidFill>
              </a:rPr>
              <a:t/>
            </a:r>
            <a:br>
              <a:rPr lang="uk-UA" sz="2400" b="1" dirty="0" smtClean="0">
                <a:solidFill>
                  <a:srgbClr val="281B16"/>
                </a:solidFill>
              </a:rPr>
            </a:br>
            <a:r>
              <a:rPr lang="uk-UA" sz="2400" b="1" dirty="0" smtClean="0">
                <a:solidFill>
                  <a:srgbClr val="281B16"/>
                </a:solidFill>
              </a:rPr>
              <a:t>Головна його мета – показати важливість та підтримати самобутність кожної окремої мови світу. Адже недаремно кажуть, що без мови нація помирає, тому що в ній міститься культура і історія цілої держави. </a:t>
            </a:r>
            <a:endParaRPr lang="uk-UA" sz="2400" b="1" dirty="0">
              <a:solidFill>
                <a:srgbClr val="281B16"/>
              </a:solidFill>
            </a:endParaRPr>
          </a:p>
        </p:txBody>
      </p:sp>
      <p:pic>
        <p:nvPicPr>
          <p:cNvPr id="9" name="Picture 2" descr="http://gostomel-rada.gov.ua/images/news/20160221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9772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ана\Desktop\День рідної мови 21 лютого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" y="16880"/>
            <a:ext cx="9131046" cy="6841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Привітання з Днем рідної  мови / ©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496944" cy="6264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9772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79512" y="-931843"/>
            <a:ext cx="8784976" cy="8217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sz="2800" b="1" dirty="0" smtClean="0"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</a:t>
            </a:r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ПОПРЕДМЕТНЙ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ЗАХІД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Міжнародного дня  рідної мови</a:t>
            </a:r>
            <a:r>
              <a:rPr lang="uk-UA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Мета: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розширити і поглибити знання </a:t>
            </a:r>
            <a:r>
              <a:rPr lang="uk-UA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української мови;</a:t>
            </a:r>
            <a:b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800" dirty="0" smtClean="0"/>
              <a:t> - </a:t>
            </a:r>
            <a:r>
              <a:rPr lang="uk-UA" sz="2800" b="1" dirty="0" smtClean="0">
                <a:solidFill>
                  <a:srgbClr val="CC0099"/>
                </a:solidFill>
              </a:rPr>
              <a:t> </a:t>
            </a:r>
            <a:r>
              <a:rPr lang="uk-UA" sz="2800" dirty="0" smtClean="0">
                <a:solidFill>
                  <a:srgbClr val="281B16"/>
                </a:solidFill>
                <a:latin typeface="Times New Roman" pitchFamily="18" charset="0"/>
                <a:cs typeface="Times New Roman" pitchFamily="18" charset="0"/>
              </a:rPr>
              <a:t>розвивати зв’язне мовлення, уяву, збагачувати словниковий запас; </a:t>
            </a:r>
            <a:br>
              <a:rPr lang="uk-UA" sz="2800" dirty="0" smtClean="0">
                <a:solidFill>
                  <a:srgbClr val="281B1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> 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формувати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– скарб кожного народу</a:t>
            </a:r>
            <a:r>
              <a:rPr lang="ru-RU" sz="2800" dirty="0" smtClean="0"/>
              <a:t>; 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виховувати шанобливе ставлення до української мови, любов  до Батьківщини.</a:t>
            </a:r>
            <a:r>
              <a:rPr lang="uk-UA" sz="2800" b="1" dirty="0" smtClean="0">
                <a:solidFill>
                  <a:srgbClr val="281B16"/>
                </a:solidFill>
              </a:rPr>
              <a:t> </a:t>
            </a:r>
            <a:br>
              <a:rPr lang="uk-UA" sz="2800" b="1" dirty="0" smtClean="0">
                <a:solidFill>
                  <a:srgbClr val="281B16"/>
                </a:solidFill>
              </a:rPr>
            </a:br>
            <a:endParaRPr lang="uk-UA" sz="2400" i="1" dirty="0" smtClean="0"/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57812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ана\Desktop\День рідної мови 21 лютого\images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" y="16880"/>
            <a:ext cx="9131046" cy="6841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68760"/>
            <a:ext cx="8208912" cy="38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251520" y="260648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Гасло  нашого предметного </a:t>
            </a:r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заходу вам потрібно буде розшифрувати:</a:t>
            </a:r>
            <a:endParaRPr lang="uk-UA" sz="2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9552" y="5157192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українському алфавіти налічується 33 літери. </a:t>
            </a:r>
            <a:b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Кожна літера займає своє певне місце.</a:t>
            </a:r>
            <a:b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Тож, якщо ви до кожної цифри доберете певну літеру, </a:t>
            </a:r>
            <a:b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літери об'єднаєте в слова, а слова в речення – дізнаєтеся гасло.</a:t>
            </a:r>
          </a:p>
        </p:txBody>
      </p:sp>
    </p:spTree>
    <p:extLst>
      <p:ext uri="{BB962C8B-B14F-4D97-AF65-F5344CB8AC3E}">
        <p14:creationId xmlns="" xmlns:p14="http://schemas.microsoft.com/office/powerpoint/2010/main" val="69772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896448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79512" y="4365105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18,  1,  22,      </a:t>
            </a:r>
            <a:r>
              <a:rPr lang="uk-UA" sz="3600" b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8, 6, 18,  1,  8,    </a:t>
            </a: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17,  19,  3,  1                   </a:t>
            </a:r>
            <a:r>
              <a:rPr lang="uk-UA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9" name="Picture 13" descr="Презентація до Дня української мови та писемност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08720"/>
            <a:ext cx="8208912" cy="5760639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203848" y="332656"/>
            <a:ext cx="3024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Гасло.</a:t>
            </a:r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4365105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Нас єднає мова, нас єднає Батьківщина, нас єднають події які відбуваються зараз в нашій країні, нас єднає любов до рідної землі і бажання зробити щось корисне для нашої держави.</a:t>
            </a:r>
            <a:r>
              <a:rPr lang="uk-UA" sz="3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</a:t>
            </a:r>
            <a:r>
              <a:rPr lang="uk-UA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281B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8130" name="AutoShape 2" descr="Діти України просять миру! - 33 Кана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252028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3" name="Picture 5" descr="Ми діти твої, Україно! - КЗ &quot;Вільхівський заклад дошкільної освіти  (ясла-садок) Вільхівської сільської ради Харківського району Харківської  області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908720"/>
            <a:ext cx="2952328" cy="3024336"/>
          </a:xfrm>
          <a:prstGeom prst="rect">
            <a:avLst/>
          </a:prstGeom>
          <a:noFill/>
        </p:spPr>
      </p:pic>
      <p:pic>
        <p:nvPicPr>
          <p:cNvPr id="48135" name="Picture 7" descr="Закарпатські діти спільно молитимуться за мир в Україні Reporter U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420888"/>
            <a:ext cx="2744600" cy="18886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5301208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корисним і приємним, сьогодні, буде отримання  нових знань  для подальшого втілення у вашому щасливому, мирному майбутньому! </a:t>
            </a:r>
          </a:p>
        </p:txBody>
      </p:sp>
      <p:pic>
        <p:nvPicPr>
          <p:cNvPr id="49154" name="Picture 2" descr="Полторак розповів як діти мріють захищати Україну | UA.NEW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8640960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2420889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Знання будемо збирати по крупинках, точніше по     </a:t>
            </a:r>
          </a:p>
          <a:p>
            <a:endParaRPr lang="uk-UA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 виконане завдання - 1 намистинка.</a:t>
            </a:r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І не просто намистинка, а ягода калини</a:t>
            </a:r>
            <a:b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(з якої теж можна зробити намисто).</a:t>
            </a:r>
          </a:p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pic>
        <p:nvPicPr>
          <p:cNvPr id="45060" name="Picture 4" descr="калина картинки для детей: 2 тыс изображений найдено в Яндекс Картинк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3024336" cy="1872208"/>
          </a:xfrm>
          <a:prstGeom prst="rect">
            <a:avLst/>
          </a:prstGeom>
          <a:noFill/>
        </p:spPr>
      </p:pic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" name="Picture 2" descr="Намистинки круглі .Жемчуг круглий 20 грам - Вышивка и бисероплетение  Иванков - Объявления на сайте UkrMark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924944"/>
            <a:ext cx="2376264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Picture 2" descr="Калина — символ українського народу - презентація з образотворчого мистецт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92696"/>
            <a:ext cx="8136904" cy="58559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506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581128"/>
            <a:ext cx="3456384" cy="1958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13" descr="Раскраска Калина для детей распечатать и скачать бесплатн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484784"/>
            <a:ext cx="3744416" cy="2664296"/>
          </a:xfrm>
          <a:prstGeom prst="rect">
            <a:avLst/>
          </a:prstGeom>
          <a:noFill/>
        </p:spPr>
      </p:pic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48680"/>
            <a:ext cx="410445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" name="Легенда про мову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95536" y="1412776"/>
            <a:ext cx="8424936" cy="518457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115616" y="188641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завдання – 1 ягідка – намистинка</a:t>
            </a:r>
          </a:p>
          <a:p>
            <a:pPr algn="ctr"/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“Легенда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мову”</a:t>
            </a:r>
            <a:endParaRPr lang="uk-UA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2699792" y="188640"/>
            <a:ext cx="6192688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1 завдання виконали, 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“Легенду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мову”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прослухали  – 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ягідку – намистинку намалювали.</a:t>
            </a:r>
          </a:p>
          <a:p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Малюємо наступні ягоди:</a:t>
            </a:r>
          </a:p>
          <a:p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</a:p>
          <a:p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завдання</a:t>
            </a:r>
            <a: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відповідь на питання – 1 ягідка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1.Що ділив Бог між народами?</a:t>
            </a:r>
            <a:b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2.Хто прийшов до Бога пізно ввечері?</a:t>
            </a:r>
            <a:b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3.Чому козаки прийшли пізно?</a:t>
            </a:r>
            <a:b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4.Яку землю подарував Бог козакам?</a:t>
            </a:r>
            <a:b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5. Чому українську мову почали називати </a:t>
            </a:r>
            <a:r>
              <a:rPr lang="uk-UA" sz="2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соловꞌїною</a:t>
            </a:r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uk-UA" sz="2000" dirty="0">
              <a:solidFill>
                <a:srgbClr val="0070C0"/>
              </a:solidFill>
            </a:endParaRPr>
          </a:p>
        </p:txBody>
      </p:sp>
      <p:sp>
        <p:nvSpPr>
          <p:cNvPr id="24578" name="AutoShape 2" descr="Как нарисовать калину? Пошаговый мастер-класс рисования ветки калин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4581" name="AutoShape 5" descr="Как нарисовать калину? Пошаговый мастер-класс рисования ветки калин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420888"/>
            <a:ext cx="2508870" cy="140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3 завдання 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204864"/>
            <a:ext cx="5976665" cy="4231424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419872" y="2967334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Загадки до </a:t>
            </a:r>
          </a:p>
          <a:p>
            <a:pPr algn="ctr"/>
            <a:r>
              <a:rPr lang="ru-RU" sz="32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Міжнародного</a:t>
            </a: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Дня </a:t>
            </a:r>
            <a:r>
              <a:rPr lang="ru-RU" sz="32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рідної</a:t>
            </a: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мови</a:t>
            </a:r>
            <a:endParaRPr lang="ru-RU" sz="32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8680"/>
            <a:ext cx="2882900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88640"/>
            <a:ext cx="3152934" cy="223224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27585" y="980728"/>
            <a:ext cx="2088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Загадкові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7544" y="2690336"/>
            <a:ext cx="57606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Німецька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польська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англійська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Українська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італійська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Слова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основа,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називається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…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Мова. Культура. Ідентичність»: до Міжнародного дня рідної мов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789040"/>
            <a:ext cx="2664296" cy="2634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88640"/>
            <a:ext cx="2746104" cy="194421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27585" y="692696"/>
            <a:ext cx="1728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Загадкові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b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1600" y="2276872"/>
            <a:ext cx="56886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Коли хочеш ти читати,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То її повинен знати.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А коли її не знаєш,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То нічого не вгадаєш.</a:t>
            </a:r>
          </a:p>
        </p:txBody>
      </p:sp>
      <p:pic>
        <p:nvPicPr>
          <p:cNvPr id="50178" name="Picture 2" descr="Українська абетка (друкована) з малюнками (українською мовою) - Книжковий  інтернет-магазин - Видавництво Ран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212976"/>
            <a:ext cx="2416528" cy="33855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88640"/>
            <a:ext cx="2644396" cy="187220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683569" y="836712"/>
            <a:ext cx="1800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Загадкові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11560" y="2690336"/>
            <a:ext cx="46085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2828836"/>
            <a:ext cx="5184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Ми </a:t>
            </a:r>
            <a:r>
              <a:rPr lang="ru-RU" sz="3200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звичайно</a:t>
            </a:r>
            <a:r>
              <a:rPr lang="ru-RU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не </a:t>
            </a:r>
            <a:r>
              <a:rPr lang="ru-RU" sz="3200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хитруєм</a:t>
            </a:r>
            <a:r>
              <a:rPr lang="ru-RU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: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Нас і бачать, нас і чують –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Зовсім це не дивина.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Як же наші імена?</a:t>
            </a:r>
          </a:p>
        </p:txBody>
      </p:sp>
      <p:sp>
        <p:nvSpPr>
          <p:cNvPr id="51202" name="AutoShape 2" descr="ПРЕЗЕНТАЦІЯ ЗВУКИ і БУКВИ 1клас Одеська СШ №64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88640"/>
            <a:ext cx="3312368" cy="21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5" name="Picture 5" descr="Букви, звуки - презентація з української мов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797152"/>
            <a:ext cx="2466975" cy="18478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88640"/>
            <a:ext cx="3152934" cy="223224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27585" y="980728"/>
            <a:ext cx="1944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Загадкові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b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1520" y="2690336"/>
            <a:ext cx="5832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2828836"/>
            <a:ext cx="6048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Розкажу вам про подію,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 про правду, і про мрію.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 із слів складаюся.</a:t>
            </a:r>
          </a:p>
          <a:p>
            <a:pPr algn="ctr"/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 я називаюся?</a:t>
            </a:r>
          </a:p>
        </p:txBody>
      </p:sp>
      <p:pic>
        <p:nvPicPr>
          <p:cNvPr id="18" name="Picture 4" descr="Результат пошуку зображень за запитом речення"/>
          <p:cNvPicPr>
            <a:picLocks noChangeAspect="1" noChangeArrowheads="1"/>
          </p:cNvPicPr>
          <p:nvPr/>
        </p:nvPicPr>
        <p:blipFill>
          <a:blip r:embed="rId4" cstate="print"/>
          <a:srcRect l="5159" t="3344" r="4416" b="82816"/>
          <a:stretch>
            <a:fillRect/>
          </a:stretch>
        </p:blipFill>
        <p:spPr bwMode="auto">
          <a:xfrm>
            <a:off x="3959932" y="5589240"/>
            <a:ext cx="4995555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188640"/>
            <a:ext cx="2736303" cy="1937277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827585" y="980728"/>
            <a:ext cx="2088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Казкові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851920" y="332656"/>
            <a:ext cx="5040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Українську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казку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пригадати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–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намистинку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намалювати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Шість цеглинок.  Народні казки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95536" y="2492896"/>
            <a:ext cx="8496944" cy="4248472"/>
          </a:xfrm>
          <a:prstGeom prst="rect">
            <a:avLst/>
          </a:prstGeom>
        </p:spPr>
      </p:pic>
      <p:pic>
        <p:nvPicPr>
          <p:cNvPr id="18434" name="Picture 2" descr="Шість цеглинок»: ігри для першачків НУШ — Журнал «На Урок»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700808"/>
            <a:ext cx="1085143" cy="6733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2" name="Picture 2" descr="Результат пошуку зображень за запитом мова фо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520280" cy="1656523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323528" y="476672"/>
            <a:ext cx="20162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Танцювальні 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намистинки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915816" y="332656"/>
            <a:ext cx="4464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Kalush Orchestra - Stefania  _ Фітнес  _ Руханка _ Аеробіка _ Розминк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611560" y="1988840"/>
            <a:ext cx="8136904" cy="4680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video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6 завдання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Предмети називай – намистинки збирай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8680"/>
            <a:ext cx="2259360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420888"/>
            <a:ext cx="612068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61437"/>
            <a:ext cx="9144000" cy="45916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586860"/>
            <a:ext cx="9144000" cy="52711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410" y="1590610"/>
            <a:ext cx="3019061" cy="43434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1339" y="3671140"/>
            <a:ext cx="303320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ЛЮЛЬКА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862" y="502980"/>
            <a:ext cx="9020138" cy="108763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00038" y="1586860"/>
            <a:ext cx="3019061" cy="434340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590211" y="2766075"/>
            <a:ext cx="2350294" cy="226881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11704" y="2848194"/>
            <a:ext cx="1828800" cy="2438400"/>
          </a:xfrm>
          <a:prstGeom prst="rect">
            <a:avLst/>
          </a:prstGeom>
        </p:spPr>
      </p:pic>
      <p:sp>
        <p:nvSpPr>
          <p:cNvPr id="39" name="Прямоугольник 38"/>
          <p:cNvSpPr/>
          <p:nvPr/>
        </p:nvSpPr>
        <p:spPr>
          <a:xfrm>
            <a:off x="-157004" y="3649402"/>
            <a:ext cx="34067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СЛУХІВКА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68704" y="2800358"/>
            <a:ext cx="1796040" cy="2331590"/>
          </a:xfrm>
          <a:prstGeom prst="rect">
            <a:avLst/>
          </a:prstGeom>
        </p:spPr>
      </p:pic>
      <p:sp>
        <p:nvSpPr>
          <p:cNvPr id="41" name="Прямоугольник 40"/>
          <p:cNvSpPr/>
          <p:nvPr/>
        </p:nvSpPr>
        <p:spPr>
          <a:xfrm>
            <a:off x="-153798" y="3687543"/>
            <a:ext cx="34002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СОЛОМКА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933109" y="2848194"/>
            <a:ext cx="1738529" cy="2318038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291036" y="3687543"/>
            <a:ext cx="25058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ДИМАР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513067" y="2380241"/>
            <a:ext cx="2378869" cy="3171825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-358805" y="3668472"/>
            <a:ext cx="38507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ПАЛЯНИЦЯ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2729754" y="2674490"/>
            <a:ext cx="3740828" cy="4722438"/>
          </a:xfrm>
          <a:prstGeom prst="rect">
            <a:avLst/>
          </a:prstGeom>
        </p:spPr>
      </p:pic>
      <p:sp>
        <p:nvSpPr>
          <p:cNvPr id="48" name="Прямоугольник 47"/>
          <p:cNvSpPr/>
          <p:nvPr/>
        </p:nvSpPr>
        <p:spPr>
          <a:xfrm>
            <a:off x="2818370" y="3683669"/>
            <a:ext cx="36311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0"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УКРАЇНСЬКОЮ</a:t>
            </a: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649176" y="2365787"/>
            <a:ext cx="2139253" cy="2728839"/>
          </a:xfrm>
          <a:prstGeom prst="rect">
            <a:avLst/>
          </a:prstGeom>
        </p:spPr>
      </p:pic>
      <p:sp>
        <p:nvSpPr>
          <p:cNvPr id="51" name="Прямоугольник 50"/>
          <p:cNvSpPr/>
          <p:nvPr/>
        </p:nvSpPr>
        <p:spPr>
          <a:xfrm>
            <a:off x="-383170" y="3630331"/>
            <a:ext cx="382188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ПОЛУНИЦЯ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20523024">
            <a:off x="6236484" y="3475373"/>
            <a:ext cx="3141614" cy="1332321"/>
          </a:xfrm>
          <a:prstGeom prst="rect">
            <a:avLst/>
          </a:prstGeom>
        </p:spPr>
      </p:pic>
      <p:sp>
        <p:nvSpPr>
          <p:cNvPr id="53" name="Прямоугольник 52"/>
          <p:cNvSpPr/>
          <p:nvPr/>
        </p:nvSpPr>
        <p:spPr>
          <a:xfrm>
            <a:off x="-232109" y="3668471"/>
            <a:ext cx="34628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РУШНИЦЯ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829603" y="2511580"/>
            <a:ext cx="1828800" cy="2438400"/>
          </a:xfrm>
          <a:prstGeom prst="rect">
            <a:avLst/>
          </a:prstGeom>
        </p:spPr>
      </p:pic>
      <p:sp>
        <p:nvSpPr>
          <p:cNvPr id="55" name="Прямоугольник 54"/>
          <p:cNvSpPr/>
          <p:nvPr/>
        </p:nvSpPr>
        <p:spPr>
          <a:xfrm>
            <a:off x="-333587" y="3687542"/>
            <a:ext cx="38395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КРАМНИЦЯ</a:t>
            </a:r>
            <a:endParaRPr lang="ru-RU" sz="4400" b="0" cap="none" spc="0" dirty="0">
              <a:ln w="0"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849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39" grpId="0"/>
      <p:bldP spid="39" grpId="1"/>
      <p:bldP spid="41" grpId="0"/>
      <p:bldP spid="41" grpId="1"/>
      <p:bldP spid="43" grpId="0"/>
      <p:bldP spid="43" grpId="1"/>
      <p:bldP spid="46" grpId="0"/>
      <p:bldP spid="46" grpId="1"/>
      <p:bldP spid="51" grpId="0"/>
      <p:bldP spid="51" grpId="1"/>
      <p:bldP spid="53" grpId="0"/>
      <p:bldP spid="53" grpId="1"/>
      <p:bldP spid="55" grpId="0"/>
      <p:bldP spid="5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32887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835696" y="188641"/>
            <a:ext cx="67687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7 завдання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Сленг обирай – намистинки додавай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“Хмара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слів”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8680"/>
            <a:ext cx="2187352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0418" name="Picture 2" descr="Английский сленг, который пригодится в Лондоне - AAA Englis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521310"/>
            <a:ext cx="4104456" cy="2081970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251520" y="3573016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1</a:t>
            </a:r>
            <a:r>
              <a:rPr lang="uk-UA" sz="2400" dirty="0" smtClean="0"/>
              <a:t>.Розмовний варіант професіонального мовлення; жаргон.</a:t>
            </a:r>
          </a:p>
          <a:p>
            <a:r>
              <a:rPr lang="uk-UA" sz="2400" b="1" dirty="0" smtClean="0"/>
              <a:t>2.</a:t>
            </a:r>
            <a:r>
              <a:rPr lang="uk-UA" sz="2400" dirty="0" smtClean="0"/>
              <a:t> Жаргонні слова або вирази, характерні для мовлення людей певних професій або соціальних прошарків, які, проникаючи в літературну мову, набувають помітного емоційного  забарвлення.</a:t>
            </a:r>
            <a:endParaRPr lang="uk-UA" sz="2400" dirty="0"/>
          </a:p>
        </p:txBody>
      </p:sp>
      <p:sp>
        <p:nvSpPr>
          <p:cNvPr id="60420" name="AutoShape 4" descr="Короткий словник сучасного молодіжного сленгу | Інші методичні матеріали.  Дидактичні матеріа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5085184"/>
            <a:ext cx="32403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Рисунок 1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7645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155690" y="1940208"/>
            <a:ext cx="2737934" cy="1085756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155690" y="3181671"/>
            <a:ext cx="2737934" cy="1085756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155690" y="4396260"/>
            <a:ext cx="2737934" cy="1085756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155690" y="5610849"/>
            <a:ext cx="2737934" cy="1085756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3188410" y="1940208"/>
            <a:ext cx="2737934" cy="1085756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3188410" y="3181671"/>
            <a:ext cx="2737934" cy="1085756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3188410" y="4396260"/>
            <a:ext cx="2737934" cy="1085756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3188410" y="5610849"/>
            <a:ext cx="2737934" cy="1085756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6221131" y="1940208"/>
            <a:ext cx="2737934" cy="1085756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6221131" y="3181671"/>
            <a:ext cx="2737934" cy="1085756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6221131" y="4396260"/>
            <a:ext cx="2737934" cy="1085756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rcRect l="1734" t="2569" r="1685" b="4822"/>
          <a:stretch/>
        </p:blipFill>
        <p:spPr>
          <a:xfrm>
            <a:off x="6221131" y="5610849"/>
            <a:ext cx="2737934" cy="1085756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103892" y="1975880"/>
            <a:ext cx="2737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ВМІСТ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98561" y="3195300"/>
            <a:ext cx="2737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ДЕННИК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55691" y="4391766"/>
            <a:ext cx="2737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ДОПИС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09062" y="5606356"/>
            <a:ext cx="2737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СВІТЛИНА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236579" y="2094950"/>
            <a:ext cx="2737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САМОЗНИМКА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331248" y="3137388"/>
            <a:ext cx="2737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ВИДИВО</a:t>
            </a:r>
            <a:endParaRPr lang="en-US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177764" y="4510837"/>
            <a:ext cx="2737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ВПОДОБАЙКА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241749" y="5725426"/>
            <a:ext cx="2737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ПОШИРЕННЯ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214473" y="1958134"/>
            <a:ext cx="27379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ЛАЗІВКА</a:t>
            </a:r>
            <a:endParaRPr lang="en-US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309143" y="3177555"/>
            <a:ext cx="27379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ВИКЛИК</a:t>
            </a:r>
            <a:endParaRPr lang="en-US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266272" y="4492009"/>
            <a:ext cx="2737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МАРМИЗКА</a:t>
            </a:r>
            <a:endParaRPr lang="en-U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219643" y="5677101"/>
            <a:ext cx="2737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ГОРТАЙЧИК</a:t>
            </a:r>
            <a:endParaRPr lang="en-U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526" y="0"/>
            <a:ext cx="5139387" cy="1755428"/>
          </a:xfrm>
          <a:prstGeom prst="rect">
            <a:avLst/>
          </a:prstGeom>
        </p:spPr>
      </p:pic>
      <p:grpSp>
        <p:nvGrpSpPr>
          <p:cNvPr id="2" name="Группа 136"/>
          <p:cNvGrpSpPr/>
          <p:nvPr/>
        </p:nvGrpSpPr>
        <p:grpSpPr>
          <a:xfrm>
            <a:off x="0" y="1988840"/>
            <a:ext cx="2756729" cy="1085756"/>
            <a:chOff x="199495" y="1924144"/>
            <a:chExt cx="3675639" cy="1085756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199495" y="1924144"/>
              <a:ext cx="3650578" cy="1085756"/>
            </a:xfrm>
            <a:prstGeom prst="rect">
              <a:avLst/>
            </a:prstGeom>
          </p:spPr>
        </p:pic>
        <p:grpSp>
          <p:nvGrpSpPr>
            <p:cNvPr id="3" name="Группа 135"/>
            <p:cNvGrpSpPr/>
            <p:nvPr/>
          </p:nvGrpSpPr>
          <p:grpSpPr>
            <a:xfrm>
              <a:off x="224557" y="1942822"/>
              <a:ext cx="3650577" cy="1047653"/>
              <a:chOff x="3904016" y="1774630"/>
              <a:chExt cx="3650577" cy="1047653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3904016" y="1787883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КОНЕКТ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4616966" y="1774630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flipV="1">
                <a:off x="4896702" y="1774630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Группа 137"/>
          <p:cNvGrpSpPr/>
          <p:nvPr/>
        </p:nvGrpSpPr>
        <p:grpSpPr>
          <a:xfrm>
            <a:off x="179512" y="3212976"/>
            <a:ext cx="2778494" cy="1086626"/>
            <a:chOff x="145415" y="3164737"/>
            <a:chExt cx="3704658" cy="1086626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199495" y="3165607"/>
              <a:ext cx="3650578" cy="1085756"/>
            </a:xfrm>
            <a:prstGeom prst="rect">
              <a:avLst/>
            </a:prstGeom>
          </p:spPr>
        </p:pic>
        <p:grpSp>
          <p:nvGrpSpPr>
            <p:cNvPr id="5" name="Группа 31"/>
            <p:cNvGrpSpPr/>
            <p:nvPr/>
          </p:nvGrpSpPr>
          <p:grpSpPr>
            <a:xfrm>
              <a:off x="145415" y="3164737"/>
              <a:ext cx="3650577" cy="1047653"/>
              <a:chOff x="1579839" y="1965686"/>
              <a:chExt cx="3650577" cy="1047653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1579839" y="1978939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БЛОГ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34" name="Прямая соединительная линия 33"/>
              <p:cNvCxnSpPr/>
              <p:nvPr/>
            </p:nvCxnSpPr>
            <p:spPr>
              <a:xfrm>
                <a:off x="2292789" y="1965686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/>
              <p:cNvCxnSpPr/>
              <p:nvPr/>
            </p:nvCxnSpPr>
            <p:spPr>
              <a:xfrm flipV="1">
                <a:off x="2572525" y="1965686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Группа 138"/>
          <p:cNvGrpSpPr/>
          <p:nvPr/>
        </p:nvGrpSpPr>
        <p:grpSpPr>
          <a:xfrm>
            <a:off x="0" y="4437112"/>
            <a:ext cx="2836379" cy="1088729"/>
            <a:chOff x="199495" y="4380196"/>
            <a:chExt cx="3781839" cy="1088729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199495" y="4380196"/>
              <a:ext cx="3650578" cy="1085756"/>
            </a:xfrm>
            <a:prstGeom prst="rect">
              <a:avLst/>
            </a:prstGeom>
          </p:spPr>
        </p:pic>
        <p:grpSp>
          <p:nvGrpSpPr>
            <p:cNvPr id="8" name="Группа 35"/>
            <p:cNvGrpSpPr/>
            <p:nvPr/>
          </p:nvGrpSpPr>
          <p:grpSpPr>
            <a:xfrm>
              <a:off x="330757" y="4421272"/>
              <a:ext cx="3650577" cy="1047653"/>
              <a:chOff x="3847016" y="2005386"/>
              <a:chExt cx="3650577" cy="1047653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3847016" y="2018639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ПОСТ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4559966" y="2005386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 flipV="1">
                <a:off x="4839702" y="2005386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Группа 139"/>
          <p:cNvGrpSpPr/>
          <p:nvPr/>
        </p:nvGrpSpPr>
        <p:grpSpPr>
          <a:xfrm>
            <a:off x="0" y="5589240"/>
            <a:ext cx="2792875" cy="1085756"/>
            <a:chOff x="199495" y="5594785"/>
            <a:chExt cx="3723833" cy="1085756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199495" y="5594785"/>
              <a:ext cx="3650578" cy="1085756"/>
            </a:xfrm>
            <a:prstGeom prst="rect">
              <a:avLst/>
            </a:prstGeom>
          </p:spPr>
        </p:pic>
        <p:grpSp>
          <p:nvGrpSpPr>
            <p:cNvPr id="10" name="Группа 39"/>
            <p:cNvGrpSpPr/>
            <p:nvPr/>
          </p:nvGrpSpPr>
          <p:grpSpPr>
            <a:xfrm>
              <a:off x="272751" y="5614530"/>
              <a:ext cx="3650577" cy="1047653"/>
              <a:chOff x="3998459" y="1966308"/>
              <a:chExt cx="3650577" cy="1047653"/>
            </a:xfrm>
          </p:grpSpPr>
          <p:sp>
            <p:nvSpPr>
              <p:cNvPr id="41" name="TextBox 40"/>
              <p:cNvSpPr txBox="1"/>
              <p:nvPr/>
            </p:nvSpPr>
            <p:spPr>
              <a:xfrm>
                <a:off x="3998459" y="1979561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ФОТКА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4711409" y="1966308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V="1">
                <a:off x="4991145" y="1966308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Группа 140"/>
          <p:cNvGrpSpPr/>
          <p:nvPr/>
        </p:nvGrpSpPr>
        <p:grpSpPr>
          <a:xfrm>
            <a:off x="3203848" y="1844824"/>
            <a:ext cx="2797340" cy="1085756"/>
            <a:chOff x="4243122" y="1924144"/>
            <a:chExt cx="3729786" cy="1085756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4243122" y="1924144"/>
              <a:ext cx="3650578" cy="1085756"/>
            </a:xfrm>
            <a:prstGeom prst="rect">
              <a:avLst/>
            </a:prstGeom>
          </p:spPr>
        </p:pic>
        <p:grpSp>
          <p:nvGrpSpPr>
            <p:cNvPr id="26" name="Группа 43"/>
            <p:cNvGrpSpPr/>
            <p:nvPr/>
          </p:nvGrpSpPr>
          <p:grpSpPr>
            <a:xfrm>
              <a:off x="4322331" y="1925761"/>
              <a:ext cx="3650577" cy="1047653"/>
              <a:chOff x="-5913950" y="3376038"/>
              <a:chExt cx="3650577" cy="1047653"/>
            </a:xfrm>
          </p:grpSpPr>
          <p:sp>
            <p:nvSpPr>
              <p:cNvPr id="45" name="TextBox 44"/>
              <p:cNvSpPr txBox="1"/>
              <p:nvPr/>
            </p:nvSpPr>
            <p:spPr>
              <a:xfrm>
                <a:off x="-5913950" y="3389291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СЕЛФІ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-5201000" y="3376038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/>
              <p:cNvCxnSpPr/>
              <p:nvPr/>
            </p:nvCxnSpPr>
            <p:spPr>
              <a:xfrm flipV="1">
                <a:off x="-4921264" y="3376038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Группа 141"/>
          <p:cNvGrpSpPr/>
          <p:nvPr/>
        </p:nvGrpSpPr>
        <p:grpSpPr>
          <a:xfrm>
            <a:off x="3131840" y="3212976"/>
            <a:ext cx="2846279" cy="1085756"/>
            <a:chOff x="4243122" y="3165607"/>
            <a:chExt cx="3795038" cy="1085756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4243122" y="3165607"/>
              <a:ext cx="3650578" cy="1085756"/>
            </a:xfrm>
            <a:prstGeom prst="rect">
              <a:avLst/>
            </a:prstGeom>
          </p:spPr>
        </p:pic>
        <p:grpSp>
          <p:nvGrpSpPr>
            <p:cNvPr id="29" name="Группа 47"/>
            <p:cNvGrpSpPr/>
            <p:nvPr/>
          </p:nvGrpSpPr>
          <p:grpSpPr>
            <a:xfrm>
              <a:off x="4387583" y="3187000"/>
              <a:ext cx="3650577" cy="1047653"/>
              <a:chOff x="-5848698" y="4900255"/>
              <a:chExt cx="3650577" cy="1047653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-5848698" y="4913508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ВІДОС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-5135748" y="4900255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 flipV="1">
                <a:off x="-4856012" y="4900255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0" name="Группа 142"/>
          <p:cNvGrpSpPr/>
          <p:nvPr/>
        </p:nvGrpSpPr>
        <p:grpSpPr>
          <a:xfrm>
            <a:off x="2987824" y="4437112"/>
            <a:ext cx="2862757" cy="1085756"/>
            <a:chOff x="4243122" y="4380196"/>
            <a:chExt cx="3817009" cy="1085756"/>
          </a:xfrm>
        </p:grpSpPr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4243122" y="4380196"/>
              <a:ext cx="3650578" cy="1085756"/>
            </a:xfrm>
            <a:prstGeom prst="rect">
              <a:avLst/>
            </a:prstGeom>
          </p:spPr>
        </p:pic>
        <p:grpSp>
          <p:nvGrpSpPr>
            <p:cNvPr id="31" name="Группа 51"/>
            <p:cNvGrpSpPr/>
            <p:nvPr/>
          </p:nvGrpSpPr>
          <p:grpSpPr>
            <a:xfrm>
              <a:off x="4409554" y="4392487"/>
              <a:ext cx="3650577" cy="1047653"/>
              <a:chOff x="-5563176" y="6289597"/>
              <a:chExt cx="3650577" cy="1047653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-5563176" y="6302850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ЛАЙК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-4850226" y="6289597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 flipV="1">
                <a:off x="-4570490" y="6289597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2" name="Группа 143"/>
          <p:cNvGrpSpPr/>
          <p:nvPr/>
        </p:nvGrpSpPr>
        <p:grpSpPr>
          <a:xfrm>
            <a:off x="3059832" y="5772244"/>
            <a:ext cx="2854880" cy="1085756"/>
            <a:chOff x="4243122" y="5594785"/>
            <a:chExt cx="3806506" cy="1085756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4243122" y="5594785"/>
              <a:ext cx="3650578" cy="1085756"/>
            </a:xfrm>
            <a:prstGeom prst="rect">
              <a:avLst/>
            </a:prstGeom>
          </p:spPr>
        </p:pic>
        <p:grpSp>
          <p:nvGrpSpPr>
            <p:cNvPr id="36" name="Группа 55"/>
            <p:cNvGrpSpPr/>
            <p:nvPr/>
          </p:nvGrpSpPr>
          <p:grpSpPr>
            <a:xfrm>
              <a:off x="4399051" y="5614530"/>
              <a:ext cx="3650577" cy="1047653"/>
              <a:chOff x="-6552454" y="6861155"/>
              <a:chExt cx="3650577" cy="1047653"/>
            </a:xfrm>
          </p:grpSpPr>
          <p:sp>
            <p:nvSpPr>
              <p:cNvPr id="57" name="TextBox 56"/>
              <p:cNvSpPr txBox="1"/>
              <p:nvPr/>
            </p:nvSpPr>
            <p:spPr>
              <a:xfrm>
                <a:off x="-6552454" y="6874408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РЕПОСТ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58" name="Прямая соединительная линия 57"/>
              <p:cNvCxnSpPr/>
              <p:nvPr/>
            </p:nvCxnSpPr>
            <p:spPr>
              <a:xfrm>
                <a:off x="-5839504" y="6861155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/>
              <p:cNvCxnSpPr/>
              <p:nvPr/>
            </p:nvCxnSpPr>
            <p:spPr>
              <a:xfrm flipV="1">
                <a:off x="-5559768" y="6861155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0" name="Группа 144"/>
          <p:cNvGrpSpPr/>
          <p:nvPr/>
        </p:nvGrpSpPr>
        <p:grpSpPr>
          <a:xfrm>
            <a:off x="6318056" y="1988840"/>
            <a:ext cx="2825944" cy="1085756"/>
            <a:chOff x="8286750" y="1924144"/>
            <a:chExt cx="3767925" cy="1085756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8286750" y="1924144"/>
              <a:ext cx="3650578" cy="1085756"/>
            </a:xfrm>
            <a:prstGeom prst="rect">
              <a:avLst/>
            </a:prstGeom>
          </p:spPr>
        </p:pic>
        <p:grpSp>
          <p:nvGrpSpPr>
            <p:cNvPr id="44" name="Группа 59"/>
            <p:cNvGrpSpPr/>
            <p:nvPr/>
          </p:nvGrpSpPr>
          <p:grpSpPr>
            <a:xfrm>
              <a:off x="8404098" y="1958639"/>
              <a:ext cx="3650577" cy="1047653"/>
              <a:chOff x="-1645789" y="4879663"/>
              <a:chExt cx="3650577" cy="1047653"/>
            </a:xfrm>
          </p:grpSpPr>
          <p:sp>
            <p:nvSpPr>
              <p:cNvPr id="61" name="TextBox 60"/>
              <p:cNvSpPr txBox="1"/>
              <p:nvPr/>
            </p:nvSpPr>
            <p:spPr>
              <a:xfrm>
                <a:off x="-1645789" y="4892916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ЛАЙФАК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62" name="Прямая соединительная линия 61"/>
              <p:cNvCxnSpPr/>
              <p:nvPr/>
            </p:nvCxnSpPr>
            <p:spPr>
              <a:xfrm>
                <a:off x="-932839" y="4879663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 flipV="1">
                <a:off x="-653103" y="4879663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Группа 145"/>
          <p:cNvGrpSpPr/>
          <p:nvPr/>
        </p:nvGrpSpPr>
        <p:grpSpPr>
          <a:xfrm>
            <a:off x="6318056" y="3212976"/>
            <a:ext cx="2825944" cy="1091169"/>
            <a:chOff x="8286750" y="3165607"/>
            <a:chExt cx="3767925" cy="1091169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8286750" y="3165607"/>
              <a:ext cx="3650578" cy="1085756"/>
            </a:xfrm>
            <a:prstGeom prst="rect">
              <a:avLst/>
            </a:prstGeom>
          </p:spPr>
        </p:pic>
        <p:grpSp>
          <p:nvGrpSpPr>
            <p:cNvPr id="52" name="Группа 63"/>
            <p:cNvGrpSpPr/>
            <p:nvPr/>
          </p:nvGrpSpPr>
          <p:grpSpPr>
            <a:xfrm>
              <a:off x="8404098" y="3209123"/>
              <a:ext cx="3650577" cy="1047653"/>
              <a:chOff x="-2408129" y="3834148"/>
              <a:chExt cx="3650577" cy="1047653"/>
            </a:xfrm>
          </p:grpSpPr>
          <p:sp>
            <p:nvSpPr>
              <p:cNvPr id="65" name="TextBox 64"/>
              <p:cNvSpPr txBox="1"/>
              <p:nvPr/>
            </p:nvSpPr>
            <p:spPr>
              <a:xfrm>
                <a:off x="-2408129" y="3847401"/>
                <a:ext cx="3650577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0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ЧЕЛЕНДЖ</a:t>
                </a:r>
                <a:endParaRPr lang="en-US" sz="4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-1695179" y="3834148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 flipV="1">
                <a:off x="-1415443" y="3834148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" name="Группа 146"/>
          <p:cNvGrpSpPr/>
          <p:nvPr/>
        </p:nvGrpSpPr>
        <p:grpSpPr>
          <a:xfrm>
            <a:off x="6403032" y="4509120"/>
            <a:ext cx="2740968" cy="1085756"/>
            <a:chOff x="8286750" y="4380196"/>
            <a:chExt cx="3654624" cy="1085756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8286750" y="4380196"/>
              <a:ext cx="3650578" cy="1085756"/>
            </a:xfrm>
            <a:prstGeom prst="rect">
              <a:avLst/>
            </a:prstGeom>
          </p:spPr>
        </p:pic>
        <p:grpSp>
          <p:nvGrpSpPr>
            <p:cNvPr id="60" name="Группа 67"/>
            <p:cNvGrpSpPr/>
            <p:nvPr/>
          </p:nvGrpSpPr>
          <p:grpSpPr>
            <a:xfrm>
              <a:off x="8290797" y="4418299"/>
              <a:ext cx="3650577" cy="1047653"/>
              <a:chOff x="-2306009" y="5338558"/>
              <a:chExt cx="3650577" cy="1047653"/>
            </a:xfrm>
          </p:grpSpPr>
          <p:sp>
            <p:nvSpPr>
              <p:cNvPr id="69" name="TextBox 68"/>
              <p:cNvSpPr txBox="1"/>
              <p:nvPr/>
            </p:nvSpPr>
            <p:spPr>
              <a:xfrm>
                <a:off x="-2306009" y="5351811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АВАТАРКА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70" name="Прямая соединительная линия 69"/>
              <p:cNvCxnSpPr/>
              <p:nvPr/>
            </p:nvCxnSpPr>
            <p:spPr>
              <a:xfrm>
                <a:off x="-1593059" y="5338558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Прямая соединительная линия 70"/>
              <p:cNvCxnSpPr/>
              <p:nvPr/>
            </p:nvCxnSpPr>
            <p:spPr>
              <a:xfrm flipV="1">
                <a:off x="-1313323" y="5338558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Группа 147"/>
          <p:cNvGrpSpPr/>
          <p:nvPr/>
        </p:nvGrpSpPr>
        <p:grpSpPr>
          <a:xfrm>
            <a:off x="6354858" y="5517232"/>
            <a:ext cx="2789142" cy="1085756"/>
            <a:chOff x="8286750" y="5594785"/>
            <a:chExt cx="3718856" cy="1085756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 l="1734" t="2569" r="1685" b="4822"/>
            <a:stretch/>
          </p:blipFill>
          <p:spPr>
            <a:xfrm>
              <a:off x="8286750" y="5594785"/>
              <a:ext cx="3650578" cy="1085756"/>
            </a:xfrm>
            <a:prstGeom prst="rect">
              <a:avLst/>
            </a:prstGeom>
          </p:spPr>
        </p:pic>
        <p:grpSp>
          <p:nvGrpSpPr>
            <p:cNvPr id="68" name="Группа 71"/>
            <p:cNvGrpSpPr/>
            <p:nvPr/>
          </p:nvGrpSpPr>
          <p:grpSpPr>
            <a:xfrm>
              <a:off x="8355029" y="5614530"/>
              <a:ext cx="3650577" cy="1047653"/>
              <a:chOff x="-2842332" y="2804643"/>
              <a:chExt cx="3650577" cy="1047653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-2842332" y="2817896"/>
                <a:ext cx="365057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ПЛАНШЕТ</a:t>
                </a:r>
                <a:endParaRPr lang="en-US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cxnSp>
            <p:nvCxnSpPr>
              <p:cNvPr id="74" name="Прямая соединительная линия 73"/>
              <p:cNvCxnSpPr/>
              <p:nvPr/>
            </p:nvCxnSpPr>
            <p:spPr>
              <a:xfrm>
                <a:off x="-2129382" y="2804643"/>
                <a:ext cx="1690270" cy="89194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/>
              <p:cNvCxnSpPr/>
              <p:nvPr/>
            </p:nvCxnSpPr>
            <p:spPr>
              <a:xfrm flipV="1">
                <a:off x="-1849646" y="2804643"/>
                <a:ext cx="1665206" cy="104765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="" xmlns:p14="http://schemas.microsoft.com/office/powerpoint/2010/main" val="223173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8 завдання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Вірш прочитай  – про калину не забувай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8680"/>
            <a:ext cx="2115344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442" name="Picture 2" descr="Книга Найкращі вірші для дітей ПРИКОЛЬНІ ВІРШІ: продажа, цена в Киеве.  Календари и плакаты от &quot;КАНЦ ПЛЮС оптово-роздрібний магазин канцтоварів&quot; -  15696120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196752"/>
            <a:ext cx="3024336" cy="3456384"/>
          </a:xfrm>
          <a:prstGeom prst="rect">
            <a:avLst/>
          </a:prstGeom>
          <a:noFill/>
        </p:spPr>
      </p:pic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539552" y="5308914"/>
            <a:ext cx="8208912" cy="7386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Мнемотехніка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(від </a:t>
            </a:r>
            <a:r>
              <a:rPr kumimoji="0" lang="uk-UA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грец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mnemonikon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мистецтво запам’ятовування) — система спеціальних прийомів, які полегшують запам’ятовування і збільшують об’єм пам’яті шляхом утворення штучних асоціацій.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9646"/>
            <a:ext cx="9144000" cy="687764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92" t="29722" r="14811" b="5000"/>
          <a:stretch/>
        </p:blipFill>
        <p:spPr>
          <a:xfrm>
            <a:off x="0" y="1489953"/>
            <a:ext cx="3786188" cy="5368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534" y="1"/>
            <a:ext cx="8500089" cy="1235995"/>
          </a:xfrm>
          <a:prstGeom prst="rect">
            <a:avLst/>
          </a:prstGeom>
        </p:spPr>
      </p:pic>
      <p:grpSp>
        <p:nvGrpSpPr>
          <p:cNvPr id="3" name="Группа 9"/>
          <p:cNvGrpSpPr/>
          <p:nvPr/>
        </p:nvGrpSpPr>
        <p:grpSpPr>
          <a:xfrm>
            <a:off x="2966710" y="3010418"/>
            <a:ext cx="3210581" cy="4053052"/>
            <a:chOff x="4195107" y="3058906"/>
            <a:chExt cx="4280775" cy="4053052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95107" y="3058906"/>
              <a:ext cx="4280775" cy="4053052"/>
            </a:xfrm>
            <a:prstGeom prst="rect">
              <a:avLst/>
            </a:prstGeom>
          </p:spPr>
        </p:pic>
        <p:sp>
          <p:nvSpPr>
            <p:cNvPr id="9" name="Прямоугольник 8"/>
            <p:cNvSpPr/>
            <p:nvPr/>
          </p:nvSpPr>
          <p:spPr>
            <a:xfrm>
              <a:off x="4634087" y="3881588"/>
              <a:ext cx="3313302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3200" b="1" dirty="0" smtClean="0">
                  <a:ln w="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rial Black" panose="020B0A04020102020204" pitchFamily="34" charset="0"/>
                </a:rPr>
                <a:t>НАТИСНИ</a:t>
              </a:r>
              <a:endParaRPr lang="ru-RU" sz="3200" b="1" cap="none" spc="0" dirty="0">
                <a:ln w="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5652120" y="1844824"/>
            <a:ext cx="3254348" cy="43396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300" dirty="0" err="1" smtClean="0"/>
              <a:t>Любіть</a:t>
            </a:r>
            <a:r>
              <a:rPr lang="en-US" sz="2300" dirty="0" smtClean="0"/>
              <a:t> </a:t>
            </a:r>
            <a:r>
              <a:rPr lang="en-US" sz="2300" dirty="0" err="1" smtClean="0"/>
              <a:t>Україну</a:t>
            </a:r>
            <a:r>
              <a:rPr lang="en-US" sz="2300" dirty="0" smtClean="0"/>
              <a:t>, </a:t>
            </a:r>
            <a:r>
              <a:rPr lang="en-US" sz="2300" dirty="0" err="1" smtClean="0"/>
              <a:t>як</a:t>
            </a:r>
            <a:r>
              <a:rPr lang="en-US" sz="2300" dirty="0" smtClean="0"/>
              <a:t> </a:t>
            </a:r>
            <a:r>
              <a:rPr lang="en-US" sz="2300" dirty="0" err="1" smtClean="0"/>
              <a:t>сонце</a:t>
            </a:r>
            <a:r>
              <a:rPr lang="en-US" sz="2300" dirty="0" smtClean="0"/>
              <a:t> </a:t>
            </a:r>
            <a:r>
              <a:rPr lang="en-US" sz="2300" dirty="0" err="1" smtClean="0"/>
              <a:t>любіть</a:t>
            </a:r>
            <a:r>
              <a:rPr lang="en-US" sz="2300" dirty="0" smtClean="0"/>
              <a:t>, </a:t>
            </a:r>
            <a:endParaRPr lang="uk-UA" sz="2300" dirty="0" smtClean="0"/>
          </a:p>
          <a:p>
            <a:r>
              <a:rPr lang="en-US" sz="2300" dirty="0" err="1" smtClean="0"/>
              <a:t>Як</a:t>
            </a:r>
            <a:r>
              <a:rPr lang="en-US" sz="2300" dirty="0" smtClean="0"/>
              <a:t> </a:t>
            </a:r>
            <a:r>
              <a:rPr lang="en-US" sz="2300" dirty="0" err="1" smtClean="0"/>
              <a:t>вітер</a:t>
            </a:r>
            <a:r>
              <a:rPr lang="en-US" sz="2300" dirty="0" smtClean="0"/>
              <a:t> і </a:t>
            </a:r>
            <a:r>
              <a:rPr lang="en-US" sz="2300" dirty="0" err="1" smtClean="0"/>
              <a:t>трави</a:t>
            </a:r>
            <a:r>
              <a:rPr lang="en-US" sz="2300" dirty="0" smtClean="0"/>
              <a:t> і </a:t>
            </a:r>
            <a:r>
              <a:rPr lang="en-US" sz="2300" dirty="0" err="1" smtClean="0"/>
              <a:t>води</a:t>
            </a:r>
            <a:r>
              <a:rPr lang="en-US" sz="2300" dirty="0" smtClean="0"/>
              <a:t>... </a:t>
            </a:r>
            <a:endParaRPr lang="uk-UA" sz="2300" dirty="0" smtClean="0"/>
          </a:p>
          <a:p>
            <a:r>
              <a:rPr lang="en-US" sz="2300" dirty="0" smtClean="0"/>
              <a:t>В </a:t>
            </a:r>
            <a:r>
              <a:rPr lang="en-US" sz="2300" dirty="0" err="1" smtClean="0"/>
              <a:t>годину</a:t>
            </a:r>
            <a:r>
              <a:rPr lang="en-US" sz="2300" dirty="0" smtClean="0"/>
              <a:t> </a:t>
            </a:r>
            <a:r>
              <a:rPr lang="en-US" sz="2300" dirty="0" err="1" smtClean="0"/>
              <a:t>щасливу</a:t>
            </a:r>
            <a:r>
              <a:rPr lang="en-US" sz="2300" dirty="0" smtClean="0"/>
              <a:t> і в </a:t>
            </a:r>
            <a:r>
              <a:rPr lang="en-US" sz="2300" dirty="0" err="1" smtClean="0"/>
              <a:t>радості</a:t>
            </a:r>
            <a:r>
              <a:rPr lang="en-US" sz="2300" dirty="0" smtClean="0"/>
              <a:t> </a:t>
            </a:r>
            <a:r>
              <a:rPr lang="en-US" sz="2300" dirty="0" err="1" smtClean="0"/>
              <a:t>мить</a:t>
            </a:r>
            <a:r>
              <a:rPr lang="en-US" sz="2300" dirty="0" smtClean="0"/>
              <a:t>, </a:t>
            </a:r>
            <a:r>
              <a:rPr lang="en-US" sz="2300" dirty="0" err="1" smtClean="0"/>
              <a:t>Любіть</a:t>
            </a:r>
            <a:r>
              <a:rPr lang="en-US" sz="2300" dirty="0" smtClean="0"/>
              <a:t> у </a:t>
            </a:r>
            <a:r>
              <a:rPr lang="en-US" sz="2300" dirty="0" err="1" smtClean="0"/>
              <a:t>годину</a:t>
            </a:r>
            <a:r>
              <a:rPr lang="en-US" sz="2300" dirty="0" smtClean="0"/>
              <a:t> </a:t>
            </a:r>
            <a:r>
              <a:rPr lang="en-US" sz="2300" dirty="0" err="1" smtClean="0"/>
              <a:t>негоди</a:t>
            </a:r>
            <a:r>
              <a:rPr lang="en-US" sz="2300" dirty="0" smtClean="0"/>
              <a:t>. </a:t>
            </a:r>
            <a:endParaRPr lang="uk-UA" sz="2300" dirty="0" smtClean="0"/>
          </a:p>
          <a:p>
            <a:r>
              <a:rPr lang="en-US" sz="2300" dirty="0" err="1" smtClean="0"/>
              <a:t>Любіть</a:t>
            </a:r>
            <a:r>
              <a:rPr lang="en-US" sz="2300" dirty="0" smtClean="0"/>
              <a:t> </a:t>
            </a:r>
            <a:r>
              <a:rPr lang="en-US" sz="2300" dirty="0" err="1" smtClean="0"/>
              <a:t>україну</a:t>
            </a:r>
            <a:r>
              <a:rPr lang="en-US" sz="2300" dirty="0" smtClean="0"/>
              <a:t> у </a:t>
            </a:r>
            <a:r>
              <a:rPr lang="en-US" sz="2300" dirty="0" err="1" smtClean="0"/>
              <a:t>сні</a:t>
            </a:r>
            <a:r>
              <a:rPr lang="en-US" sz="2300" dirty="0" smtClean="0"/>
              <a:t> й </a:t>
            </a:r>
            <a:r>
              <a:rPr lang="en-US" sz="2300" dirty="0" err="1" smtClean="0"/>
              <a:t>наяву</a:t>
            </a:r>
            <a:r>
              <a:rPr lang="en-US" sz="2300" dirty="0" smtClean="0"/>
              <a:t>, </a:t>
            </a:r>
            <a:r>
              <a:rPr lang="en-US" sz="2300" dirty="0" err="1" smtClean="0"/>
              <a:t>Вишневу</a:t>
            </a:r>
            <a:r>
              <a:rPr lang="en-US" sz="2300" dirty="0" smtClean="0"/>
              <a:t> </a:t>
            </a:r>
            <a:r>
              <a:rPr lang="en-US" sz="2300" dirty="0" err="1" smtClean="0"/>
              <a:t>свою</a:t>
            </a:r>
            <a:r>
              <a:rPr lang="en-US" sz="2300" dirty="0" smtClean="0"/>
              <a:t> </a:t>
            </a:r>
            <a:r>
              <a:rPr lang="en-US" sz="2300" dirty="0" err="1" smtClean="0"/>
              <a:t>Україну</a:t>
            </a:r>
            <a:r>
              <a:rPr lang="en-US" sz="2300" dirty="0" smtClean="0"/>
              <a:t>. </a:t>
            </a:r>
            <a:endParaRPr lang="uk-UA" sz="2300" dirty="0" smtClean="0"/>
          </a:p>
          <a:p>
            <a:r>
              <a:rPr lang="en-US" sz="2300" dirty="0" err="1" smtClean="0"/>
              <a:t>Красу</a:t>
            </a:r>
            <a:r>
              <a:rPr lang="en-US" sz="2300" dirty="0" smtClean="0"/>
              <a:t> </a:t>
            </a:r>
            <a:r>
              <a:rPr lang="en-US" sz="2300" dirty="0" err="1" smtClean="0"/>
              <a:t>її</a:t>
            </a:r>
            <a:r>
              <a:rPr lang="en-US" sz="2300" dirty="0" smtClean="0"/>
              <a:t> </a:t>
            </a:r>
            <a:r>
              <a:rPr lang="en-US" sz="2300" dirty="0" err="1" smtClean="0"/>
              <a:t>вічно</a:t>
            </a:r>
            <a:r>
              <a:rPr lang="en-US" sz="2300" dirty="0" smtClean="0"/>
              <a:t> </a:t>
            </a:r>
            <a:r>
              <a:rPr lang="en-US" sz="2300" dirty="0" err="1" smtClean="0"/>
              <a:t>живу</a:t>
            </a:r>
            <a:r>
              <a:rPr lang="en-US" sz="2300" dirty="0" smtClean="0"/>
              <a:t> і </a:t>
            </a:r>
            <a:r>
              <a:rPr lang="en-US" sz="2300" dirty="0" err="1" smtClean="0"/>
              <a:t>нову</a:t>
            </a:r>
            <a:r>
              <a:rPr lang="en-US" sz="2300" dirty="0" smtClean="0"/>
              <a:t>, </a:t>
            </a:r>
            <a:endParaRPr lang="uk-UA" sz="2300" dirty="0" smtClean="0"/>
          </a:p>
          <a:p>
            <a:r>
              <a:rPr lang="en-US" sz="2300" dirty="0" smtClean="0"/>
              <a:t>І </a:t>
            </a:r>
            <a:r>
              <a:rPr lang="en-US" sz="2300" dirty="0" err="1" smtClean="0"/>
              <a:t>мову</a:t>
            </a:r>
            <a:r>
              <a:rPr lang="en-US" sz="2300" dirty="0" smtClean="0"/>
              <a:t> </a:t>
            </a:r>
            <a:r>
              <a:rPr lang="en-US" sz="2300" dirty="0" err="1" smtClean="0"/>
              <a:t>її</a:t>
            </a:r>
            <a:r>
              <a:rPr lang="en-US" sz="2300" dirty="0" smtClean="0"/>
              <a:t> </a:t>
            </a:r>
            <a:r>
              <a:rPr lang="en-US" sz="2300" dirty="0" err="1" smtClean="0"/>
              <a:t>солов'їну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xmlns="" val="2743317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9 завдання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  добирай – малюнок завершай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48680"/>
            <a:ext cx="2471057" cy="2160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242" name="AutoShape 2" descr="Презентація &quot;Синоніми&quot; 2 клас нуш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5" y="2628900"/>
            <a:ext cx="6768752" cy="332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9645"/>
            <a:ext cx="9144000" cy="68776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3226" y="3402986"/>
            <a:ext cx="3271838" cy="332166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458" y="9850"/>
            <a:ext cx="8841083" cy="1981308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105743" y="2480115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Я У ЗАХВАТІ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21736" y="2480115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НАТИСНИ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364713" y="2213367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Я ВІДЧУВАЮ ПІДНЕСЕННЯ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406088" y="2202113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НАТИСНИ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118447" y="2874423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Я ЗАДОВОЛЕНИЙ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157653" y="2919541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НАТИСНИ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05743" y="4800738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Я ЩАСЛИВИЙ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51458" y="4799535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НАТИСНИ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6118447" y="4799535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Я ТІШУСЯ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6118447" y="4799535"/>
            <a:ext cx="3463280" cy="1105606"/>
          </a:xfrm>
          <a:prstGeom prst="roundRect">
            <a:avLst/>
          </a:prstGeom>
          <a:solidFill>
            <a:srgbClr val="FFFF00"/>
          </a:solidFill>
          <a:ln w="57150"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НАТИСНИ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43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olovey-poet-schebechet-2723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6" grpId="0" animBg="1"/>
      <p:bldP spid="31" grpId="0" animBg="1"/>
      <p:bldP spid="3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pic>
        <p:nvPicPr>
          <p:cNvPr id="15" name="Picture 20" descr="ÐÐ°ÑÑÐ¸Ð½ÐºÐ¸ Ð¿Ð¾ Ð·Ð°Ð¿ÑÐ¾ÑÑ ÐºÐ»Ð¸Ð¿Ð°ÑÑ Ð´ÐµÑÐ¸ ÑÐ¸ÑÐ°ÑÑ ÐºÐ½Ð¸Ð³Ñ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19672" cy="13407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" name="Picture 11" descr="Привітання з Днем рідної  мови / ©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40768"/>
            <a:ext cx="8208912" cy="4824537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1547664" y="5877272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 smtClean="0">
              <a:solidFill>
                <a:srgbClr val="281B16"/>
              </a:solidFill>
            </a:endParaRPr>
          </a:p>
          <a:p>
            <a:r>
              <a:rPr lang="uk-UA" b="1" dirty="0" smtClean="0">
                <a:solidFill>
                  <a:srgbClr val="281B16"/>
                </a:solidFill>
              </a:rPr>
              <a:t>Зараз  українцям як ніколи важливо підтримувати свою рідну мову словом, віршем, піснею</a:t>
            </a: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673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10 завдання          Пісенна намистинка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764704"/>
            <a:ext cx="84969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90968"/>
            <a:ext cx="8748464" cy="576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Гімн Українській Мові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3419872" y="1484784"/>
            <a:ext cx="5544616" cy="525658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2662439" y="3244334"/>
            <a:ext cx="3819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https://meet.google.com/yhe-hkfr-zqe</a:t>
            </a: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video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Презентація робіт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46" name="Picture 2" descr="Учнівський творчий проект «Красуня - калина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764704"/>
            <a:ext cx="2880320" cy="2247901"/>
          </a:xfrm>
          <a:prstGeom prst="rect">
            <a:avLst/>
          </a:prstGeom>
          <a:noFill/>
        </p:spPr>
      </p:pic>
      <p:sp>
        <p:nvSpPr>
          <p:cNvPr id="6148" name="AutoShape 4" descr="Як намалювати калину? Покроковий майстер-клас малювання гілки кали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437112"/>
            <a:ext cx="2899023" cy="2063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51" name="AutoShape 7" descr="Розділ: Декоративний розпис. Тема:«Калина-символ України»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132856"/>
            <a:ext cx="30963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02" y="0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3059832" y="188641"/>
            <a:ext cx="55446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148" name="AutoShape 4" descr="Як намалювати калину? Покроковий майстер-клас малювання гілки калин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151" name="AutoShape 7" descr="Розділ: Декоративний розпис. Тема:«Калина-символ України»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365104"/>
            <a:ext cx="30963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57812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2333502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39552" y="2420888"/>
            <a:ext cx="820891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 цікавого ви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запамꞌятали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 були у вас труднощі при виконанні завдань?</a:t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 хочете побажати ? </a:t>
            </a:r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200" dirty="0"/>
          </a:p>
        </p:txBody>
      </p:sp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849694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" name="Прямоугольник 17"/>
          <p:cNvSpPr/>
          <p:nvPr/>
        </p:nvSpPr>
        <p:spPr>
          <a:xfrm>
            <a:off x="1691680" y="5301208"/>
            <a:ext cx="55446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Дякую за урок</a:t>
            </a:r>
            <a:br>
              <a:rPr lang="uk-UA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uk-UA" dirty="0"/>
          </a:p>
        </p:txBody>
      </p:sp>
      <p:sp>
        <p:nvSpPr>
          <p:cNvPr id="4098" name="AutoShape 2" descr="❗Настане день і зацвіте калина. І... - Бог - Україна - Сім'я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8680"/>
            <a:ext cx="777686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" name="Picture 13" descr="Презентація до Дня української мови та писемност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8784976" cy="6336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14" y="1"/>
            <a:ext cx="91562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41699" y="188640"/>
            <a:ext cx="6717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15816" y="269991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914634"/>
            <a:ext cx="84969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i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4365104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uk-UA" b="1" dirty="0" smtClean="0">
              <a:solidFill>
                <a:srgbClr val="281B16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02175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45064" name="AutoShape 8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5066" name="AutoShape 10" descr="Нарисовать калину - 21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7106" name="AutoShape 2" descr="Купити Олівці кольорові 24 штуки CLASS 1624/2 виробник CLASS в інтернет  магазині Bookop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88641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rgbClr val="C00000"/>
              </a:solidFill>
            </a:endParaRPr>
          </a:p>
        </p:txBody>
      </p:sp>
      <p:sp>
        <p:nvSpPr>
          <p:cNvPr id="54274" name="AutoShape 2" descr="Інтерактивна гра &quot;Небезпечні предмети &quot; (в побуті) | Інтерактивні  матеріали. Дошкілл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4277" name="AutoShape 5" descr="Небезпечні предмети&quot;. Мовлення дитини.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2466" name="AutoShape 2" descr="Знайомство з прикметником — урок. Українська мова НУШ, 3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6" name="Пісня про  українську мову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498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video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2576</TotalTime>
  <Words>456</Words>
  <Application>Microsoft Office PowerPoint</Application>
  <PresentationFormat>Экран (4:3)</PresentationFormat>
  <Paragraphs>490</Paragraphs>
  <Slides>37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Лиана</dc:creator>
  <cp:lastModifiedBy>rozumniki</cp:lastModifiedBy>
  <cp:revision>186</cp:revision>
  <dcterms:created xsi:type="dcterms:W3CDTF">2020-02-06T17:38:29Z</dcterms:created>
  <dcterms:modified xsi:type="dcterms:W3CDTF">2023-03-29T10:03:41Z</dcterms:modified>
</cp:coreProperties>
</file>