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18"/>
  </p:notes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1" r:id="rId15"/>
    <p:sldId id="270" r:id="rId16"/>
    <p:sldId id="272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83991D-4D0F-48A2-A5A1-41029E1DDF05}" type="datetimeFigureOut">
              <a:rPr lang="uk-UA" smtClean="0"/>
              <a:t>29.07.2024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ED6779-7493-4535-AEB9-7F56F3E9F06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5304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D6779-7493-4535-AEB9-7F56F3E9F06C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82297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200" y="1096965"/>
            <a:ext cx="7977600" cy="2085696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6000" y="3945771"/>
            <a:ext cx="576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0" spc="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5826000" y="3525773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10127693" y="4178240"/>
            <a:ext cx="633413" cy="1862138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24808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166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2305800"/>
            <a:ext cx="4636800" cy="22464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5250" y="2305800"/>
            <a:ext cx="46368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1">
                <a:solidFill>
                  <a:schemeClr val="tx1"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437136" y="649304"/>
            <a:ext cx="340415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1079500" y="952167"/>
            <a:ext cx="641184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1629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400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4202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142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399" y="1736732"/>
            <a:ext cx="49284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400" y="2431256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4200" y="1736732"/>
            <a:ext cx="49284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4200" y="2431257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24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952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414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1" y="955674"/>
            <a:ext cx="3531600" cy="138499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850" y="882651"/>
            <a:ext cx="5760000" cy="4895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9401" y="2584759"/>
            <a:ext cx="3531600" cy="319374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8787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55456"/>
            <a:ext cx="3531600" cy="1384995"/>
          </a:xfrm>
        </p:spPr>
        <p:txBody>
          <a:bodyPr anchor="b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40001"/>
            <a:ext cx="6115050" cy="52385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0000" y="2584758"/>
            <a:ext cx="3531600" cy="328422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917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88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7/29/2024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18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400" y="1685925"/>
            <a:ext cx="102132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0000" y="6357168"/>
            <a:ext cx="176015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4EC743F4-8769-40B4-85DF-6CB8DE9F66AA}" type="datetimeFigureOut">
              <a:rPr lang="en-US" smtClean="0"/>
              <a:pPr/>
              <a:t>7/29/2024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54312" y="6357600"/>
            <a:ext cx="668337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3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760150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FF2BD96E-3838-45D2-9031-D3AF67C920A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389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72" r:id="rId5"/>
    <p:sldLayoutId id="2147483677" r:id="rId6"/>
    <p:sldLayoutId id="2147483673" r:id="rId7"/>
    <p:sldLayoutId id="2147483674" r:id="rId8"/>
    <p:sldLayoutId id="2147483675" r:id="rId9"/>
    <p:sldLayoutId id="2147483676" r:id="rId10"/>
    <p:sldLayoutId id="214748367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m_7_lFrQaA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4CA2EAD-E7C7-4F64-924A-52D34FD75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B6D78A-BFB4-BBDE-4DE7-15021246F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75975" y="1080000"/>
            <a:ext cx="6307200" cy="2185200"/>
          </a:xfrm>
        </p:spPr>
        <p:txBody>
          <a:bodyPr>
            <a:normAutofit/>
          </a:bodyPr>
          <a:lstStyle/>
          <a:p>
            <a:r>
              <a:rPr lang="uk-UA" sz="4000" dirty="0"/>
              <a:t>Урок української мови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EEE1986-3057-11B3-BB0D-E67ADE6906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75975" y="4525200"/>
            <a:ext cx="6481328" cy="1396629"/>
          </a:xfrm>
        </p:spPr>
        <p:txBody>
          <a:bodyPr>
            <a:normAutofit/>
          </a:bodyPr>
          <a:lstStyle/>
          <a:p>
            <a:r>
              <a:rPr lang="uk-UA" dirty="0"/>
              <a:t>Підручник </a:t>
            </a:r>
            <a:r>
              <a:rPr lang="uk-UA" dirty="0" err="1"/>
              <a:t>Н.Кравцова</a:t>
            </a:r>
            <a:endParaRPr lang="uk-UA" dirty="0"/>
          </a:p>
          <a:p>
            <a:r>
              <a:rPr lang="uk-UA" dirty="0"/>
              <a:t>4 клас</a:t>
            </a:r>
          </a:p>
        </p:txBody>
      </p:sp>
      <p:pic>
        <p:nvPicPr>
          <p:cNvPr id="4" name="Picture 3" descr="Connected sticks shaping polygons background">
            <a:extLst>
              <a:ext uri="{FF2B5EF4-FFF2-40B4-BE49-F238E27FC236}">
                <a16:creationId xmlns:a16="http://schemas.microsoft.com/office/drawing/2014/main" id="{E6286423-62BD-3967-A5F6-EF143061FB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731" r="32660" b="-1"/>
          <a:stretch/>
        </p:blipFill>
        <p:spPr>
          <a:xfrm>
            <a:off x="20" y="10"/>
            <a:ext cx="3863955" cy="6857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E7C23BC-DAA6-40E1-8166-B8C4439D1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59575" y="369087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309870C-3112-05D0-419F-172B5137880F}"/>
              </a:ext>
            </a:extLst>
          </p:cNvPr>
          <p:cNvSpPr txBox="1"/>
          <p:nvPr/>
        </p:nvSpPr>
        <p:spPr>
          <a:xfrm>
            <a:off x="4875975" y="3343284"/>
            <a:ext cx="6481329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Правильне наголошення загальновживаних слів</a:t>
            </a:r>
          </a:p>
        </p:txBody>
      </p:sp>
    </p:spTree>
    <p:extLst>
      <p:ext uri="{BB962C8B-B14F-4D97-AF65-F5344CB8AC3E}">
        <p14:creationId xmlns:p14="http://schemas.microsoft.com/office/powerpoint/2010/main" val="4277504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1B10C-1A3B-F893-60E8-5EE49E5A8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514" y="314213"/>
            <a:ext cx="10213200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>
                <a:solidFill>
                  <a:schemeClr val="bg1"/>
                </a:solidFill>
              </a:rPr>
              <a:t>Емоційне налаштування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EB6FF6-366A-31F9-F864-B4A5345E5FF8}"/>
              </a:ext>
            </a:extLst>
          </p:cNvPr>
          <p:cNvSpPr txBox="1"/>
          <p:nvPr/>
        </p:nvSpPr>
        <p:spPr>
          <a:xfrm>
            <a:off x="685800" y="1760585"/>
            <a:ext cx="10591799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„Зніміть” усмішку зі свого обличчя долонею та „подаруйте” своєму сусідові.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B46B1D-2DC7-6D7C-D1BE-E56FCCA4495B}"/>
              </a:ext>
            </a:extLst>
          </p:cNvPr>
          <p:cNvSpPr txBox="1"/>
          <p:nvPr/>
        </p:nvSpPr>
        <p:spPr>
          <a:xfrm>
            <a:off x="685799" y="3897087"/>
            <a:ext cx="10591799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„Прийміть” усмішку і „прикрасьте” нею своє обличчя.</a:t>
            </a:r>
          </a:p>
        </p:txBody>
      </p:sp>
    </p:spTree>
    <p:extLst>
      <p:ext uri="{BB962C8B-B14F-4D97-AF65-F5344CB8AC3E}">
        <p14:creationId xmlns:p14="http://schemas.microsoft.com/office/powerpoint/2010/main" val="287586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1B10C-1A3B-F893-60E8-5EE49E5A8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514" y="314213"/>
            <a:ext cx="10213200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>
                <a:solidFill>
                  <a:schemeClr val="bg1"/>
                </a:solidFill>
              </a:rPr>
              <a:t>Емоційне налаштування</a:t>
            </a:r>
          </a:p>
        </p:txBody>
      </p:sp>
      <p:pic>
        <p:nvPicPr>
          <p:cNvPr id="5" name="Місце для вмісту 4" descr="Зображення, що містить смайлик, усміхнений, коло, Графіка&#10;&#10;Автоматично згенерований опис">
            <a:extLst>
              <a:ext uri="{FF2B5EF4-FFF2-40B4-BE49-F238E27FC236}">
                <a16:creationId xmlns:a16="http://schemas.microsoft.com/office/drawing/2014/main" id="{536A1918-0BBD-E255-1D92-450904875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341" y="1197428"/>
            <a:ext cx="9033373" cy="5018541"/>
          </a:xfrm>
        </p:spPr>
      </p:pic>
    </p:spTree>
    <p:extLst>
      <p:ext uri="{BB962C8B-B14F-4D97-AF65-F5344CB8AC3E}">
        <p14:creationId xmlns:p14="http://schemas.microsoft.com/office/powerpoint/2010/main" val="2222702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1B10C-1A3B-F893-60E8-5EE49E5A8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514" y="314213"/>
            <a:ext cx="10213200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>
                <a:solidFill>
                  <a:schemeClr val="bg1"/>
                </a:solidFill>
              </a:rPr>
              <a:t>Знайомство з підручником</a:t>
            </a:r>
          </a:p>
        </p:txBody>
      </p:sp>
      <p:pic>
        <p:nvPicPr>
          <p:cNvPr id="7" name="Місце для вмісту 6" descr="Зображення, що містить текст, картинки, мультфільм, ілюстрація&#10;&#10;Автоматично згенерований опис">
            <a:extLst>
              <a:ext uri="{FF2B5EF4-FFF2-40B4-BE49-F238E27FC236}">
                <a16:creationId xmlns:a16="http://schemas.microsoft.com/office/drawing/2014/main" id="{0C638A97-78AB-008A-534F-52559B5B3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04" y="1098095"/>
            <a:ext cx="3892710" cy="5445691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E89561-62A6-FBBA-D2F8-D91522BF228E}"/>
              </a:ext>
            </a:extLst>
          </p:cNvPr>
          <p:cNvSpPr txBox="1"/>
          <p:nvPr/>
        </p:nvSpPr>
        <p:spPr>
          <a:xfrm>
            <a:off x="5889171" y="1709057"/>
            <a:ext cx="5159829" cy="646331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- Хто автор підручника?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940502-28A0-9CBF-2B42-3C8B29C3EAF9}"/>
              </a:ext>
            </a:extLst>
          </p:cNvPr>
          <p:cNvSpPr txBox="1"/>
          <p:nvPr/>
        </p:nvSpPr>
        <p:spPr>
          <a:xfrm>
            <a:off x="5889171" y="2464244"/>
            <a:ext cx="5159829" cy="1200329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- Яка ще інформація вказана?</a:t>
            </a:r>
          </a:p>
        </p:txBody>
      </p:sp>
    </p:spTree>
    <p:extLst>
      <p:ext uri="{BB962C8B-B14F-4D97-AF65-F5344CB8AC3E}">
        <p14:creationId xmlns:p14="http://schemas.microsoft.com/office/powerpoint/2010/main" val="1104348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1B10C-1A3B-F893-60E8-5EE49E5A8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514" y="314213"/>
            <a:ext cx="10213200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>
                <a:solidFill>
                  <a:schemeClr val="bg1"/>
                </a:solidFill>
              </a:rPr>
              <a:t>Знайомство з підручником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E89561-62A6-FBBA-D2F8-D91522BF228E}"/>
              </a:ext>
            </a:extLst>
          </p:cNvPr>
          <p:cNvSpPr txBox="1"/>
          <p:nvPr/>
        </p:nvSpPr>
        <p:spPr>
          <a:xfrm>
            <a:off x="653142" y="1774372"/>
            <a:ext cx="5519058" cy="1200329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- Прочитайте звертання автора.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940502-28A0-9CBF-2B42-3C8B29C3EAF9}"/>
              </a:ext>
            </a:extLst>
          </p:cNvPr>
          <p:cNvSpPr txBox="1"/>
          <p:nvPr/>
        </p:nvSpPr>
        <p:spPr>
          <a:xfrm>
            <a:off x="653142" y="3429000"/>
            <a:ext cx="5519058" cy="1200329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- Ознайомтеся з умовними позначеннями.</a:t>
            </a:r>
          </a:p>
        </p:txBody>
      </p:sp>
      <p:pic>
        <p:nvPicPr>
          <p:cNvPr id="9" name="Місце для вмісту 8" descr="Зображення, що містить текст, особа, одежа, Обличчя людини&#10;&#10;Автоматично згенерований опис">
            <a:extLst>
              <a:ext uri="{FF2B5EF4-FFF2-40B4-BE49-F238E27FC236}">
                <a16:creationId xmlns:a16="http://schemas.microsoft.com/office/drawing/2014/main" id="{20D333C1-D0DA-5624-0462-E6FA8EAE1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923" y="102701"/>
            <a:ext cx="5018563" cy="6548470"/>
          </a:xfrm>
        </p:spPr>
      </p:pic>
    </p:spTree>
    <p:extLst>
      <p:ext uri="{BB962C8B-B14F-4D97-AF65-F5344CB8AC3E}">
        <p14:creationId xmlns:p14="http://schemas.microsoft.com/office/powerpoint/2010/main" val="1734148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1B10C-1A3B-F893-60E8-5EE49E5A8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514" y="314213"/>
            <a:ext cx="10213200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err="1">
                <a:solidFill>
                  <a:schemeClr val="bg1"/>
                </a:solidFill>
              </a:rPr>
              <a:t>Повідомлення</a:t>
            </a:r>
            <a:r>
              <a:rPr lang="ru-RU" sz="3600" b="1" dirty="0">
                <a:solidFill>
                  <a:schemeClr val="bg1"/>
                </a:solidFill>
              </a:rPr>
              <a:t> теми та </a:t>
            </a:r>
            <a:r>
              <a:rPr lang="ru-RU" sz="3600" b="1" dirty="0" err="1">
                <a:solidFill>
                  <a:schemeClr val="bg1"/>
                </a:solidFill>
              </a:rPr>
              <a:t>завдань</a:t>
            </a:r>
            <a:r>
              <a:rPr lang="ru-RU" sz="3600" b="1" dirty="0">
                <a:solidFill>
                  <a:schemeClr val="bg1"/>
                </a:solidFill>
              </a:rPr>
              <a:t> уроку</a:t>
            </a:r>
            <a:endParaRPr lang="uk-UA" sz="36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940502-28A0-9CBF-2B42-3C8B29C3EAF9}"/>
              </a:ext>
            </a:extLst>
          </p:cNvPr>
          <p:cNvSpPr txBox="1"/>
          <p:nvPr/>
        </p:nvSpPr>
        <p:spPr>
          <a:xfrm>
            <a:off x="555172" y="4527021"/>
            <a:ext cx="10482147" cy="1938992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dirty="0"/>
              <a:t>- </a:t>
            </a:r>
            <a:r>
              <a:rPr lang="ru-RU" sz="4000" dirty="0" err="1"/>
              <a:t>Сьогодні</a:t>
            </a:r>
            <a:r>
              <a:rPr lang="ru-RU" sz="4000" dirty="0"/>
              <a:t> ми </a:t>
            </a:r>
            <a:r>
              <a:rPr lang="ru-RU" sz="4000" dirty="0" err="1"/>
              <a:t>поговоримо</a:t>
            </a:r>
            <a:r>
              <a:rPr lang="ru-RU" sz="4000" dirty="0"/>
              <a:t> про  </a:t>
            </a:r>
            <a:r>
              <a:rPr lang="ru-RU" sz="4000" dirty="0" err="1"/>
              <a:t>рідну</a:t>
            </a:r>
            <a:r>
              <a:rPr lang="ru-RU" sz="4000" dirty="0"/>
              <a:t> </a:t>
            </a:r>
            <a:r>
              <a:rPr lang="ru-RU" sz="4000" dirty="0" err="1"/>
              <a:t>українську</a:t>
            </a:r>
            <a:r>
              <a:rPr lang="ru-RU" sz="4000" dirty="0"/>
              <a:t> мову та </a:t>
            </a:r>
            <a:r>
              <a:rPr lang="ru-RU" sz="4000" dirty="0" err="1"/>
              <a:t>пригадаємо</a:t>
            </a:r>
            <a:r>
              <a:rPr lang="ru-RU" sz="4000" dirty="0"/>
              <a:t> як правильно  </a:t>
            </a:r>
            <a:r>
              <a:rPr lang="ru-RU" sz="4000" dirty="0" err="1"/>
              <a:t>наголошувати</a:t>
            </a:r>
            <a:r>
              <a:rPr lang="ru-RU" sz="4000" dirty="0"/>
              <a:t> слова.</a:t>
            </a:r>
            <a:endParaRPr lang="ru-RU" sz="3600" dirty="0"/>
          </a:p>
        </p:txBody>
      </p:sp>
      <p:pic>
        <p:nvPicPr>
          <p:cNvPr id="7" name="Місце для вмісту 6" descr="Зображення, що містить текст, знімок екрана, Шрифт, вода&#10;&#10;Автоматично згенерований опис">
            <a:extLst>
              <a:ext uri="{FF2B5EF4-FFF2-40B4-BE49-F238E27FC236}">
                <a16:creationId xmlns:a16="http://schemas.microsoft.com/office/drawing/2014/main" id="{89B1AB0A-68B5-C555-9707-F42506066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71" y="1062772"/>
            <a:ext cx="10482148" cy="3082984"/>
          </a:xfrm>
        </p:spPr>
      </p:pic>
    </p:spTree>
    <p:extLst>
      <p:ext uri="{BB962C8B-B14F-4D97-AF65-F5344CB8AC3E}">
        <p14:creationId xmlns:p14="http://schemas.microsoft.com/office/powerpoint/2010/main" val="2140137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Місце для вмісту 8" descr="Зображення, що містить текст, ряд, Паралель&#10;&#10;Автоматично згенерований опис">
            <a:extLst>
              <a:ext uri="{FF2B5EF4-FFF2-40B4-BE49-F238E27FC236}">
                <a16:creationId xmlns:a16="http://schemas.microsoft.com/office/drawing/2014/main" id="{3FA00BBA-D8BC-AE67-105C-97164A09DB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7017"/>
            <a:ext cx="12192000" cy="5370983"/>
          </a:xfrm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4021506-AB12-E915-1E61-9BD9FC7C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7756"/>
            <a:ext cx="10213200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</a:t>
            </a:r>
            <a:r>
              <a:rPr lang="ru-RU" sz="3600" b="1" dirty="0" err="1">
                <a:solidFill>
                  <a:schemeClr val="bg1"/>
                </a:solidFill>
              </a:rPr>
              <a:t>Хвилинка</a:t>
            </a:r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err="1">
                <a:solidFill>
                  <a:schemeClr val="bg1"/>
                </a:solidFill>
              </a:rPr>
              <a:t>каліграфії</a:t>
            </a:r>
            <a:endParaRPr lang="uk-UA" sz="36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6FB32C-1EEA-A0C4-750E-CE77053BC152}"/>
              </a:ext>
            </a:extLst>
          </p:cNvPr>
          <p:cNvSpPr txBox="1"/>
          <p:nvPr/>
        </p:nvSpPr>
        <p:spPr>
          <a:xfrm>
            <a:off x="457199" y="1682960"/>
            <a:ext cx="243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200" dirty="0">
              <a:latin typeface="Propysy" pitchFamily="50" charset="0"/>
            </a:endParaRPr>
          </a:p>
          <a:p>
            <a:r>
              <a:rPr lang="uk-UA" sz="3200" dirty="0">
                <a:latin typeface="Propysy" pitchFamily="50" charset="0"/>
              </a:rPr>
              <a:t>.</a:t>
            </a:r>
          </a:p>
          <a:p>
            <a:r>
              <a:rPr lang="uk-UA" sz="3200" dirty="0">
                <a:latin typeface="Propysy" pitchFamily="50" charset="0"/>
              </a:rPr>
              <a:t>П </a:t>
            </a:r>
            <a:r>
              <a:rPr lang="uk-UA" sz="3200" dirty="0" err="1">
                <a:latin typeface="Propysy" pitchFamily="50" charset="0"/>
              </a:rPr>
              <a:t>п</a:t>
            </a:r>
            <a:endParaRPr lang="uk-UA" sz="3200" dirty="0">
              <a:latin typeface="Propysy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2E9CF1-B40D-DCD8-EDE3-BF255E6D6AF7}"/>
              </a:ext>
            </a:extLst>
          </p:cNvPr>
          <p:cNvSpPr txBox="1"/>
          <p:nvPr/>
        </p:nvSpPr>
        <p:spPr>
          <a:xfrm>
            <a:off x="457199" y="2467790"/>
            <a:ext cx="243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200" dirty="0">
              <a:latin typeface="Propysy" pitchFamily="50" charset="0"/>
            </a:endParaRPr>
          </a:p>
          <a:p>
            <a:r>
              <a:rPr lang="uk-UA" sz="3200" dirty="0">
                <a:solidFill>
                  <a:schemeClr val="bg1">
                    <a:lumMod val="75000"/>
                  </a:schemeClr>
                </a:solidFill>
                <a:latin typeface="Propysy" pitchFamily="50" charset="0"/>
              </a:rPr>
              <a:t>.</a:t>
            </a:r>
          </a:p>
          <a:p>
            <a:r>
              <a:rPr lang="uk-UA" sz="3200" dirty="0" err="1">
                <a:latin typeface="Propysy" pitchFamily="50" charset="0"/>
              </a:rPr>
              <a:t>Пр</a:t>
            </a:r>
            <a:r>
              <a:rPr lang="uk-UA" sz="3200" dirty="0">
                <a:latin typeface="Propysy" pitchFamily="50" charset="0"/>
              </a:rPr>
              <a:t> </a:t>
            </a:r>
            <a:r>
              <a:rPr lang="uk-UA" sz="3200" dirty="0" err="1">
                <a:latin typeface="Propysy" pitchFamily="50" charset="0"/>
              </a:rPr>
              <a:t>пд</a:t>
            </a:r>
            <a:endParaRPr lang="uk-UA" sz="3200" dirty="0">
              <a:latin typeface="Propysy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735FEC-BC27-D425-38F7-CAFD45F30F95}"/>
              </a:ext>
            </a:extLst>
          </p:cNvPr>
          <p:cNvSpPr txBox="1"/>
          <p:nvPr/>
        </p:nvSpPr>
        <p:spPr>
          <a:xfrm>
            <a:off x="740227" y="3250411"/>
            <a:ext cx="47788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200" dirty="0">
              <a:latin typeface="Propysy" pitchFamily="50" charset="0"/>
            </a:endParaRPr>
          </a:p>
          <a:p>
            <a:r>
              <a:rPr lang="uk-UA" sz="3200" dirty="0">
                <a:solidFill>
                  <a:schemeClr val="bg1">
                    <a:lumMod val="75000"/>
                  </a:schemeClr>
                </a:solidFill>
                <a:latin typeface="Propysy" pitchFamily="50" charset="0"/>
              </a:rPr>
              <a:t>.</a:t>
            </a:r>
          </a:p>
          <a:p>
            <a:r>
              <a:rPr lang="uk-UA" sz="3200" dirty="0">
                <a:latin typeface="Propysy" pitchFamily="50" charset="0"/>
              </a:rPr>
              <a:t>підручник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CECFFA5-5077-B4C8-749F-1141F8B8C530}"/>
              </a:ext>
            </a:extLst>
          </p:cNvPr>
          <p:cNvSpPr txBox="1"/>
          <p:nvPr/>
        </p:nvSpPr>
        <p:spPr>
          <a:xfrm>
            <a:off x="208026" y="4101717"/>
            <a:ext cx="10254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200" dirty="0">
              <a:latin typeface="Propysy" pitchFamily="50" charset="0"/>
            </a:endParaRPr>
          </a:p>
          <a:p>
            <a:r>
              <a:rPr lang="uk-UA" sz="3200" dirty="0">
                <a:solidFill>
                  <a:schemeClr val="bg1">
                    <a:lumMod val="75000"/>
                  </a:schemeClr>
                </a:solidFill>
                <a:latin typeface="Propysy" pitchFamily="50" charset="0"/>
              </a:rPr>
              <a:t>.</a:t>
            </a:r>
          </a:p>
          <a:p>
            <a:r>
              <a:rPr lang="uk-UA" sz="3200" dirty="0">
                <a:latin typeface="Propysy" pitchFamily="50" charset="0"/>
              </a:rPr>
              <a:t>Мій підручник на столі.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4C35020-6EAF-29DC-A17F-DAEA51A3E796}"/>
              </a:ext>
            </a:extLst>
          </p:cNvPr>
          <p:cNvSpPr txBox="1"/>
          <p:nvPr/>
        </p:nvSpPr>
        <p:spPr>
          <a:xfrm>
            <a:off x="2895599" y="898130"/>
            <a:ext cx="51271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200" dirty="0">
              <a:latin typeface="Propysy" pitchFamily="50" charset="0"/>
            </a:endParaRPr>
          </a:p>
          <a:p>
            <a:r>
              <a:rPr lang="uk-UA" sz="3200" dirty="0">
                <a:solidFill>
                  <a:schemeClr val="bg1">
                    <a:lumMod val="75000"/>
                  </a:schemeClr>
                </a:solidFill>
                <a:latin typeface="Propysy" pitchFamily="50" charset="0"/>
              </a:rPr>
              <a:t>.</a:t>
            </a:r>
          </a:p>
          <a:p>
            <a:r>
              <a:rPr lang="uk-UA" sz="3200" dirty="0">
                <a:latin typeface="Propysy" pitchFamily="50" charset="0"/>
              </a:rPr>
              <a:t>Друге вересня.</a:t>
            </a:r>
          </a:p>
        </p:txBody>
      </p:sp>
    </p:spTree>
    <p:extLst>
      <p:ext uri="{BB962C8B-B14F-4D97-AF65-F5344CB8AC3E}">
        <p14:creationId xmlns:p14="http://schemas.microsoft.com/office/powerpoint/2010/main" val="586308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940502-28A0-9CBF-2B42-3C8B29C3EAF9}"/>
              </a:ext>
            </a:extLst>
          </p:cNvPr>
          <p:cNvSpPr txBox="1"/>
          <p:nvPr/>
        </p:nvSpPr>
        <p:spPr>
          <a:xfrm>
            <a:off x="7347855" y="1978862"/>
            <a:ext cx="4627629" cy="52322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/>
              <a:t>- Яка головна думка вірша?</a:t>
            </a:r>
          </a:p>
        </p:txBody>
      </p:sp>
      <p:pic>
        <p:nvPicPr>
          <p:cNvPr id="8" name="Місце для вмісту 7">
            <a:extLst>
              <a:ext uri="{FF2B5EF4-FFF2-40B4-BE49-F238E27FC236}">
                <a16:creationId xmlns:a16="http://schemas.microsoft.com/office/drawing/2014/main" id="{42A4703E-90FB-5EE1-B450-884C7BCC9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514" y="1536174"/>
            <a:ext cx="6899671" cy="429716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4CC276-F2EE-A46C-48FA-C06402AC11E4}"/>
              </a:ext>
            </a:extLst>
          </p:cNvPr>
          <p:cNvSpPr txBox="1"/>
          <p:nvPr/>
        </p:nvSpPr>
        <p:spPr>
          <a:xfrm>
            <a:off x="7347855" y="2819617"/>
            <a:ext cx="4627629" cy="1384995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- </a:t>
            </a:r>
            <a:r>
              <a:rPr lang="uk-UA" sz="2800" dirty="0" err="1"/>
              <a:t>Спишіть</a:t>
            </a:r>
            <a:r>
              <a:rPr lang="uk-UA" sz="2800" dirty="0"/>
              <a:t> речення, яке розкриває головну думку, в зошит.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9BF309-3CE9-0D5A-42ED-E9AA1D757340}"/>
              </a:ext>
            </a:extLst>
          </p:cNvPr>
          <p:cNvSpPr txBox="1"/>
          <p:nvPr/>
        </p:nvSpPr>
        <p:spPr>
          <a:xfrm>
            <a:off x="7347855" y="4543919"/>
            <a:ext cx="4627629" cy="52322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- Позначте наголос в словах.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13BFF4-F455-E119-B8FA-2F39745D08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0644" y="451872"/>
            <a:ext cx="10406774" cy="9754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AC64FB-9687-C70E-F519-62EC96139471}"/>
              </a:ext>
            </a:extLst>
          </p:cNvPr>
          <p:cNvSpPr txBox="1"/>
          <p:nvPr/>
        </p:nvSpPr>
        <p:spPr>
          <a:xfrm>
            <a:off x="7347855" y="5400136"/>
            <a:ext cx="4627629" cy="954107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- В яких словах наголос не ставили? Чому?</a:t>
            </a:r>
          </a:p>
        </p:txBody>
      </p:sp>
    </p:spTree>
    <p:extLst>
      <p:ext uri="{BB962C8B-B14F-4D97-AF65-F5344CB8AC3E}">
        <p14:creationId xmlns:p14="http://schemas.microsoft.com/office/powerpoint/2010/main" val="1108075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7F319F1-6C89-8C03-F916-A62F2FE3F8DB}"/>
              </a:ext>
            </a:extLst>
          </p:cNvPr>
          <p:cNvSpPr txBox="1">
            <a:spLocks/>
          </p:cNvSpPr>
          <p:nvPr/>
        </p:nvSpPr>
        <p:spPr>
          <a:xfrm>
            <a:off x="-1" y="393104"/>
            <a:ext cx="10689772" cy="654616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200" kern="1200" cap="none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3600" b="1" dirty="0">
                <a:solidFill>
                  <a:schemeClr val="bg1"/>
                </a:solidFill>
              </a:rPr>
              <a:t>Словникова</a:t>
            </a:r>
            <a:r>
              <a:rPr lang="ru-RU" sz="3600" b="1" dirty="0">
                <a:solidFill>
                  <a:schemeClr val="bg1"/>
                </a:solidFill>
              </a:rPr>
              <a:t> робота. Звуко-</a:t>
            </a:r>
            <a:r>
              <a:rPr lang="ru-RU" sz="3600" b="1" dirty="0" err="1">
                <a:solidFill>
                  <a:schemeClr val="bg1"/>
                </a:solidFill>
              </a:rPr>
              <a:t>буквенний</a:t>
            </a:r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err="1">
                <a:solidFill>
                  <a:schemeClr val="bg1"/>
                </a:solidFill>
              </a:rPr>
              <a:t>аналіз</a:t>
            </a:r>
            <a:r>
              <a:rPr lang="ru-RU" sz="3600" b="1" dirty="0">
                <a:solidFill>
                  <a:schemeClr val="bg1"/>
                </a:solidFill>
              </a:rPr>
              <a:t> слова.</a:t>
            </a:r>
            <a:endParaRPr lang="uk-UA" sz="3600" b="1" dirty="0">
              <a:solidFill>
                <a:schemeClr val="bg1"/>
              </a:solidFill>
            </a:endParaRPr>
          </a:p>
        </p:txBody>
      </p:sp>
      <p:pic>
        <p:nvPicPr>
          <p:cNvPr id="19" name="Рисунок 18" descr="Зображення, що містить текст, ряд, Паралель&#10;&#10;Автоматично згенерований опис">
            <a:extLst>
              <a:ext uri="{FF2B5EF4-FFF2-40B4-BE49-F238E27FC236}">
                <a16:creationId xmlns:a16="http://schemas.microsoft.com/office/drawing/2014/main" id="{E948815A-5B0D-AB69-BA6C-E2C5DE67A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43" y="1047720"/>
            <a:ext cx="9762357" cy="581028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B5CE76E-6530-3F45-51C6-B93200D8FCC3}"/>
              </a:ext>
            </a:extLst>
          </p:cNvPr>
          <p:cNvSpPr txBox="1"/>
          <p:nvPr/>
        </p:nvSpPr>
        <p:spPr>
          <a:xfrm>
            <a:off x="2835257" y="1790349"/>
            <a:ext cx="895112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bg1">
                    <a:lumMod val="75000"/>
                  </a:schemeClr>
                </a:solidFill>
                <a:latin typeface="Propysy" pitchFamily="50" charset="0"/>
              </a:rPr>
              <a:t>.</a:t>
            </a:r>
          </a:p>
          <a:p>
            <a:endParaRPr lang="uk-UA" dirty="0">
              <a:solidFill>
                <a:schemeClr val="bg1">
                  <a:lumMod val="75000"/>
                </a:schemeClr>
              </a:solidFill>
              <a:latin typeface="Propysy" pitchFamily="50" charset="0"/>
            </a:endParaRPr>
          </a:p>
          <a:p>
            <a:r>
              <a:rPr lang="uk-UA" sz="3200" dirty="0">
                <a:latin typeface="Propysy" pitchFamily="50" charset="0"/>
              </a:rPr>
              <a:t>Волошка - ..зв.,  ..б.,  ..</a:t>
            </a:r>
            <a:r>
              <a:rPr lang="uk-UA" sz="3200" dirty="0" err="1">
                <a:latin typeface="Propysy" pitchFamily="50" charset="0"/>
              </a:rPr>
              <a:t>скл</a:t>
            </a:r>
            <a:r>
              <a:rPr lang="uk-UA" sz="3200" dirty="0">
                <a:latin typeface="Propysy" pitchFamily="50" charset="0"/>
              </a:rPr>
              <a:t>. </a:t>
            </a:r>
            <a:endParaRPr lang="uk-UA" dirty="0">
              <a:latin typeface="Propysy" pitchFamily="50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E5F2495-6701-E8D9-DAF8-CCD21D3F3779}"/>
              </a:ext>
            </a:extLst>
          </p:cNvPr>
          <p:cNvSpPr txBox="1"/>
          <p:nvPr/>
        </p:nvSpPr>
        <p:spPr>
          <a:xfrm>
            <a:off x="2835257" y="2672942"/>
            <a:ext cx="895112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bg1">
                    <a:lumMod val="75000"/>
                  </a:schemeClr>
                </a:solidFill>
                <a:latin typeface="Propysy" pitchFamily="50" charset="0"/>
              </a:rPr>
              <a:t>.</a:t>
            </a:r>
          </a:p>
          <a:p>
            <a:endParaRPr lang="uk-UA" dirty="0">
              <a:solidFill>
                <a:schemeClr val="bg1">
                  <a:lumMod val="75000"/>
                </a:schemeClr>
              </a:solidFill>
              <a:latin typeface="Propysy" pitchFamily="50" charset="0"/>
            </a:endParaRPr>
          </a:p>
          <a:p>
            <a:r>
              <a:rPr lang="uk-UA" sz="3200" dirty="0">
                <a:latin typeface="Propysy" pitchFamily="50" charset="0"/>
              </a:rPr>
              <a:t>Чарівна - ..зв.,  ..б.,  ..</a:t>
            </a:r>
            <a:r>
              <a:rPr lang="uk-UA" sz="3200" dirty="0" err="1">
                <a:latin typeface="Propysy" pitchFamily="50" charset="0"/>
              </a:rPr>
              <a:t>скл</a:t>
            </a:r>
            <a:r>
              <a:rPr lang="uk-UA" sz="3200" dirty="0">
                <a:latin typeface="Propysy" pitchFamily="50" charset="0"/>
              </a:rPr>
              <a:t>. </a:t>
            </a:r>
            <a:endParaRPr lang="uk-UA" dirty="0">
              <a:latin typeface="Propysy" pitchFamily="50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EA49CDD-08B9-304D-CF02-5F174C9AB3B3}"/>
              </a:ext>
            </a:extLst>
          </p:cNvPr>
          <p:cNvSpPr txBox="1"/>
          <p:nvPr/>
        </p:nvSpPr>
        <p:spPr>
          <a:xfrm>
            <a:off x="2429641" y="3528582"/>
            <a:ext cx="943578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bg1">
                    <a:lumMod val="75000"/>
                  </a:schemeClr>
                </a:solidFill>
                <a:latin typeface="Propysy" pitchFamily="50" charset="0"/>
              </a:rPr>
              <a:t>.</a:t>
            </a:r>
          </a:p>
          <a:p>
            <a:endParaRPr lang="uk-UA" dirty="0">
              <a:solidFill>
                <a:schemeClr val="bg1">
                  <a:lumMod val="75000"/>
                </a:schemeClr>
              </a:solidFill>
              <a:latin typeface="Propysy" pitchFamily="50" charset="0"/>
            </a:endParaRPr>
          </a:p>
          <a:p>
            <a:r>
              <a:rPr lang="uk-UA" sz="3200" dirty="0">
                <a:latin typeface="Propysy" pitchFamily="50" charset="0"/>
              </a:rPr>
              <a:t>Волошка – блакитна</a:t>
            </a:r>
          </a:p>
          <a:p>
            <a:endParaRPr lang="uk-UA" sz="2400" dirty="0">
              <a:latin typeface="Propysy" pitchFamily="50" charset="0"/>
            </a:endParaRPr>
          </a:p>
          <a:p>
            <a:r>
              <a:rPr lang="uk-UA" sz="3200" dirty="0">
                <a:latin typeface="Propysy" pitchFamily="50" charset="0"/>
              </a:rPr>
              <a:t> квітка неба. </a:t>
            </a:r>
            <a:endParaRPr lang="uk-UA" dirty="0">
              <a:latin typeface="Propysy" pitchFamily="50" charset="0"/>
            </a:endParaRPr>
          </a:p>
        </p:txBody>
      </p:sp>
      <p:pic>
        <p:nvPicPr>
          <p:cNvPr id="26" name="Місце для вмісту 25" descr="Зображення, що містить квітка, рослина, увулярія, волошка&#10;&#10;Автоматично згенерований опис">
            <a:extLst>
              <a:ext uri="{FF2B5EF4-FFF2-40B4-BE49-F238E27FC236}">
                <a16:creationId xmlns:a16="http://schemas.microsoft.com/office/drawing/2014/main" id="{C8CC60B8-0575-933B-F4DF-5AA69ACEA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8" y="2807842"/>
            <a:ext cx="1945922" cy="1902504"/>
          </a:xfrm>
        </p:spPr>
      </p:pic>
      <p:pic>
        <p:nvPicPr>
          <p:cNvPr id="27" name="Місце для вмісту 25" descr="Зображення, що містить квітка, рослина, увулярія, волошка&#10;&#10;Автоматично згенерований опис">
            <a:extLst>
              <a:ext uri="{FF2B5EF4-FFF2-40B4-BE49-F238E27FC236}">
                <a16:creationId xmlns:a16="http://schemas.microsoft.com/office/drawing/2014/main" id="{22510D82-2220-5BBC-C8FB-C038EB5C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6571" y="4710346"/>
            <a:ext cx="1674939" cy="163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741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7F319F1-6C89-8C03-F916-A62F2FE3F8DB}"/>
              </a:ext>
            </a:extLst>
          </p:cNvPr>
          <p:cNvSpPr txBox="1">
            <a:spLocks/>
          </p:cNvSpPr>
          <p:nvPr/>
        </p:nvSpPr>
        <p:spPr>
          <a:xfrm>
            <a:off x="533399" y="228211"/>
            <a:ext cx="10689772" cy="654616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200" kern="1200" cap="none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3600" b="1" dirty="0">
                <a:solidFill>
                  <a:schemeClr val="bg1"/>
                </a:solidFill>
              </a:rPr>
              <a:t>Складання асоціативного куща зі словом </a:t>
            </a:r>
            <a:r>
              <a:rPr lang="uk-UA" sz="3600" i="1" dirty="0">
                <a:solidFill>
                  <a:schemeClr val="bg1"/>
                </a:solidFill>
              </a:rPr>
              <a:t>мова</a:t>
            </a:r>
            <a:r>
              <a:rPr lang="ru-RU" sz="3600" b="1" dirty="0">
                <a:solidFill>
                  <a:schemeClr val="bg1"/>
                </a:solidFill>
              </a:rPr>
              <a:t>.</a:t>
            </a:r>
            <a:endParaRPr lang="uk-UA" sz="3600" b="1" dirty="0">
              <a:solidFill>
                <a:schemeClr val="bg1"/>
              </a:solidFill>
            </a:endParaRPr>
          </a:p>
        </p:txBody>
      </p:sp>
      <p:pic>
        <p:nvPicPr>
          <p:cNvPr id="5" name="Місце для вмісту 4" descr="Зображення, що містить рослина, квітка&#10;&#10;Автоматично згенерований опис">
            <a:extLst>
              <a:ext uri="{FF2B5EF4-FFF2-40B4-BE49-F238E27FC236}">
                <a16:creationId xmlns:a16="http://schemas.microsoft.com/office/drawing/2014/main" id="{57A58C5C-A412-E09B-E027-123BA2C0EF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20" y="-270925"/>
            <a:ext cx="9602833" cy="7576684"/>
          </a:xfrm>
        </p:spPr>
      </p:pic>
      <p:sp>
        <p:nvSpPr>
          <p:cNvPr id="6" name="Овал 5">
            <a:hlinkClick r:id="rId3"/>
            <a:extLst>
              <a:ext uri="{FF2B5EF4-FFF2-40B4-BE49-F238E27FC236}">
                <a16:creationId xmlns:a16="http://schemas.microsoft.com/office/drawing/2014/main" id="{C04F6B11-3B08-12BE-0143-ED379D0AB1B9}"/>
              </a:ext>
            </a:extLst>
          </p:cNvPr>
          <p:cNvSpPr/>
          <p:nvPr/>
        </p:nvSpPr>
        <p:spPr>
          <a:xfrm>
            <a:off x="5344884" y="3297959"/>
            <a:ext cx="1785257" cy="17186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МОВА</a:t>
            </a:r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DBE4ED19-E434-33F6-177B-AF8D4FCBDD99}"/>
              </a:ext>
            </a:extLst>
          </p:cNvPr>
          <p:cNvSpPr/>
          <p:nvPr/>
        </p:nvSpPr>
        <p:spPr>
          <a:xfrm>
            <a:off x="3208045" y="3636928"/>
            <a:ext cx="1236609" cy="12314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ABC5D380-41AE-7B37-2310-812F98294E6C}"/>
              </a:ext>
            </a:extLst>
          </p:cNvPr>
          <p:cNvSpPr/>
          <p:nvPr/>
        </p:nvSpPr>
        <p:spPr>
          <a:xfrm>
            <a:off x="3260024" y="2197526"/>
            <a:ext cx="1236609" cy="12314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9A856CB0-04E2-CDB4-A69C-E6399B43BE03}"/>
              </a:ext>
            </a:extLst>
          </p:cNvPr>
          <p:cNvSpPr/>
          <p:nvPr/>
        </p:nvSpPr>
        <p:spPr>
          <a:xfrm>
            <a:off x="4496633" y="1219031"/>
            <a:ext cx="1236609" cy="12314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2D2D62FA-D99F-FDCA-507B-3BDB0042B44E}"/>
              </a:ext>
            </a:extLst>
          </p:cNvPr>
          <p:cNvSpPr/>
          <p:nvPr/>
        </p:nvSpPr>
        <p:spPr>
          <a:xfrm>
            <a:off x="6237513" y="1173431"/>
            <a:ext cx="1236609" cy="12314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1BF3CF4B-4EF6-8CDB-D317-A2B3F67867C5}"/>
              </a:ext>
            </a:extLst>
          </p:cNvPr>
          <p:cNvSpPr/>
          <p:nvPr/>
        </p:nvSpPr>
        <p:spPr>
          <a:xfrm>
            <a:off x="7550321" y="1876380"/>
            <a:ext cx="1236609" cy="12314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DDAAC0C3-3187-2DEA-88D1-DB4F3FFBEB75}"/>
              </a:ext>
            </a:extLst>
          </p:cNvPr>
          <p:cNvSpPr/>
          <p:nvPr/>
        </p:nvSpPr>
        <p:spPr>
          <a:xfrm>
            <a:off x="8366751" y="3103986"/>
            <a:ext cx="1236609" cy="12314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87E7A023-ED24-EE97-53E7-1BE04D1B5647}"/>
              </a:ext>
            </a:extLst>
          </p:cNvPr>
          <p:cNvSpPr/>
          <p:nvPr/>
        </p:nvSpPr>
        <p:spPr>
          <a:xfrm>
            <a:off x="7550320" y="4207789"/>
            <a:ext cx="1236609" cy="12314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ED7D79-1D67-F904-0148-E539377105DD}"/>
              </a:ext>
            </a:extLst>
          </p:cNvPr>
          <p:cNvSpPr txBox="1"/>
          <p:nvPr/>
        </p:nvSpPr>
        <p:spPr>
          <a:xfrm>
            <a:off x="89206" y="5861955"/>
            <a:ext cx="12013587" cy="830997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uk-UA" sz="2400" dirty="0"/>
              <a:t>Натисни на слово мова та прослухай </a:t>
            </a:r>
            <a:r>
              <a:rPr lang="ru-RU" sz="2400" dirty="0" err="1"/>
              <a:t>пісню</a:t>
            </a:r>
            <a:r>
              <a:rPr lang="ru-RU" sz="2400" dirty="0"/>
              <a:t> </a:t>
            </a:r>
            <a:r>
              <a:rPr lang="ru-RU" sz="2400" dirty="0" err="1"/>
              <a:t>Володимира</a:t>
            </a:r>
            <a:r>
              <a:rPr lang="ru-RU" sz="2400" dirty="0"/>
              <a:t> </a:t>
            </a:r>
            <a:r>
              <a:rPr lang="ru-RU" sz="2400" dirty="0" err="1"/>
              <a:t>Клим’юка</a:t>
            </a:r>
            <a:r>
              <a:rPr lang="ru-RU" sz="2400" dirty="0"/>
              <a:t> </a:t>
            </a:r>
          </a:p>
          <a:p>
            <a:pPr algn="ctr"/>
            <a:r>
              <a:rPr lang="ru-RU" sz="2400" dirty="0"/>
              <a:t>на слова </a:t>
            </a:r>
            <a:r>
              <a:rPr lang="ru-RU" sz="2400" dirty="0" err="1"/>
              <a:t>Надії</a:t>
            </a:r>
            <a:r>
              <a:rPr lang="ru-RU" sz="2400" dirty="0"/>
              <a:t> Янчук «</a:t>
            </a:r>
            <a:r>
              <a:rPr lang="ru-RU" sz="2400" dirty="0" err="1"/>
              <a:t>Українська</a:t>
            </a:r>
            <a:r>
              <a:rPr lang="ru-RU" sz="2400" dirty="0"/>
              <a:t> мова».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нові</a:t>
            </a:r>
            <a:r>
              <a:rPr lang="ru-RU" sz="2400" dirty="0"/>
              <a:t> слова для куща </a:t>
            </a:r>
            <a:r>
              <a:rPr lang="ru-RU" sz="2400" dirty="0" err="1"/>
              <a:t>почули</a:t>
            </a:r>
            <a:r>
              <a:rPr lang="ru-RU" sz="2400" dirty="0"/>
              <a:t> в </a:t>
            </a:r>
            <a:r>
              <a:rPr lang="ru-RU" sz="2400" dirty="0" err="1"/>
              <a:t>пісні</a:t>
            </a:r>
            <a:r>
              <a:rPr lang="ru-RU" sz="2400" dirty="0"/>
              <a:t>?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81126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9AC64FB-9687-C70E-F519-62EC96139471}"/>
              </a:ext>
            </a:extLst>
          </p:cNvPr>
          <p:cNvSpPr txBox="1"/>
          <p:nvPr/>
        </p:nvSpPr>
        <p:spPr>
          <a:xfrm>
            <a:off x="216516" y="5003083"/>
            <a:ext cx="11473546" cy="52322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- Випиши три прислів’я, які найбільше сподобалися. 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09EEFC-1058-F3BB-188D-02DF87D43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7756"/>
            <a:ext cx="10213200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Робота з </a:t>
            </a:r>
            <a:r>
              <a:rPr lang="uk-UA" sz="3600" b="1" dirty="0">
                <a:solidFill>
                  <a:schemeClr val="bg1"/>
                </a:solidFill>
              </a:rPr>
              <a:t>прислів’ями. Вправа 3, сторінка 4.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820CAA-9A13-C5AA-4C20-A871C7BD0DCA}"/>
              </a:ext>
            </a:extLst>
          </p:cNvPr>
          <p:cNvSpPr txBox="1"/>
          <p:nvPr/>
        </p:nvSpPr>
        <p:spPr>
          <a:xfrm>
            <a:off x="216516" y="1426659"/>
            <a:ext cx="8316686" cy="58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sz="2400" b="1" dirty="0">
                <a:solidFill>
                  <a:schemeClr val="tx1"/>
                </a:solidFill>
                <a:latin typeface="+mj-lt"/>
              </a:rPr>
              <a:t>У кого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рідна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мова, в того й душа здорова.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1E1764-A2AF-B481-35E9-343E2FBBA668}"/>
              </a:ext>
            </a:extLst>
          </p:cNvPr>
          <p:cNvSpPr txBox="1"/>
          <p:nvPr/>
        </p:nvSpPr>
        <p:spPr>
          <a:xfrm>
            <a:off x="216516" y="2108320"/>
            <a:ext cx="8316686" cy="58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chemeClr val="tx1"/>
                </a:solidFill>
                <a:latin typeface="+mj-lt"/>
              </a:rPr>
              <a:t>2.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Хто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мови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своєї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цурається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, хай сам себе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стидається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92F9EF-0325-9F71-5703-2F3166EBC118}"/>
              </a:ext>
            </a:extLst>
          </p:cNvPr>
          <p:cNvSpPr txBox="1"/>
          <p:nvPr/>
        </p:nvSpPr>
        <p:spPr>
          <a:xfrm>
            <a:off x="216516" y="2797675"/>
            <a:ext cx="8316686" cy="58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chemeClr val="tx1"/>
                </a:solidFill>
                <a:latin typeface="+mj-lt"/>
              </a:rPr>
              <a:t>3.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Шабля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ранить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тіло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, а слово — душу.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212A62-B473-E788-C832-1E9015F383FC}"/>
              </a:ext>
            </a:extLst>
          </p:cNvPr>
          <p:cNvSpPr txBox="1"/>
          <p:nvPr/>
        </p:nvSpPr>
        <p:spPr>
          <a:xfrm>
            <a:off x="216516" y="3488241"/>
            <a:ext cx="8316686" cy="58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chemeClr val="tx1"/>
                </a:solidFill>
                <a:latin typeface="+mj-lt"/>
              </a:rPr>
              <a:t>4. Не до ладу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сказати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—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краще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змовчати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146684-56BA-C6B8-B36D-C016D3584FCF}"/>
              </a:ext>
            </a:extLst>
          </p:cNvPr>
          <p:cNvSpPr txBox="1"/>
          <p:nvPr/>
        </p:nvSpPr>
        <p:spPr>
          <a:xfrm>
            <a:off x="216516" y="4204612"/>
            <a:ext cx="8316686" cy="58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chemeClr val="tx1"/>
                </a:solidFill>
                <a:latin typeface="+mj-lt"/>
              </a:rPr>
              <a:t>5. Слово — не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горобець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,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вилетить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 — не </a:t>
            </a:r>
            <a:r>
              <a:rPr lang="ru-RU" sz="2400" b="1" dirty="0" err="1">
                <a:solidFill>
                  <a:schemeClr val="tx1"/>
                </a:solidFill>
                <a:latin typeface="+mj-lt"/>
              </a:rPr>
              <a:t>спіймаєш</a:t>
            </a:r>
            <a:r>
              <a:rPr lang="ru-RU" sz="2400" b="1" dirty="0">
                <a:solidFill>
                  <a:schemeClr val="tx1"/>
                </a:solidFill>
                <a:latin typeface="+mj-lt"/>
              </a:rPr>
              <a:t>.</a:t>
            </a:r>
          </a:p>
        </p:txBody>
      </p:sp>
      <p:pic>
        <p:nvPicPr>
          <p:cNvPr id="17" name="Рисунок 16" descr="Зображення, що містить фрукти, ягода, Плід без насіння, смородина&#10;&#10;Автоматично згенерований опис">
            <a:extLst>
              <a:ext uri="{FF2B5EF4-FFF2-40B4-BE49-F238E27FC236}">
                <a16:creationId xmlns:a16="http://schemas.microsoft.com/office/drawing/2014/main" id="{E0D0741E-D4BE-A8C5-E434-5414DF2B9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044" y="1086210"/>
            <a:ext cx="4294956" cy="395151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3AAEADC-C291-254F-F310-FF765861392E}"/>
              </a:ext>
            </a:extLst>
          </p:cNvPr>
          <p:cNvSpPr txBox="1"/>
          <p:nvPr/>
        </p:nvSpPr>
        <p:spPr>
          <a:xfrm>
            <a:off x="216516" y="5596103"/>
            <a:ext cx="11473546" cy="52322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- Як пов’язати прислів’я з малюнком? 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FE31DA6-8AB0-965A-0099-F6184D5F6694}"/>
              </a:ext>
            </a:extLst>
          </p:cNvPr>
          <p:cNvSpPr txBox="1"/>
          <p:nvPr/>
        </p:nvSpPr>
        <p:spPr>
          <a:xfrm>
            <a:off x="216516" y="6195464"/>
            <a:ext cx="11473546" cy="52322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- Запишіть кілька речень про своє відношення до української мови. </a:t>
            </a:r>
          </a:p>
        </p:txBody>
      </p:sp>
    </p:spTree>
    <p:extLst>
      <p:ext uri="{BB962C8B-B14F-4D97-AF65-F5344CB8AC3E}">
        <p14:creationId xmlns:p14="http://schemas.microsoft.com/office/powerpoint/2010/main" val="414470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4021506-AB12-E915-1E61-9BD9FC7C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86" y="357756"/>
            <a:ext cx="10126114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err="1">
                <a:solidFill>
                  <a:schemeClr val="bg1"/>
                </a:solidFill>
              </a:rPr>
              <a:t>Хвилинка</a:t>
            </a:r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err="1">
                <a:solidFill>
                  <a:schemeClr val="bg1"/>
                </a:solidFill>
              </a:rPr>
              <a:t>цікавинки</a:t>
            </a:r>
            <a:r>
              <a:rPr lang="ru-RU" sz="3600" b="1" dirty="0">
                <a:solidFill>
                  <a:schemeClr val="bg1"/>
                </a:solidFill>
              </a:rPr>
              <a:t>.</a:t>
            </a:r>
            <a:endParaRPr lang="uk-UA" sz="3600" b="1" dirty="0">
              <a:solidFill>
                <a:schemeClr val="bg1"/>
              </a:solidFill>
            </a:endParaRPr>
          </a:p>
        </p:txBody>
      </p:sp>
      <p:pic>
        <p:nvPicPr>
          <p:cNvPr id="6" name="Місце для вмісту 5" descr="Зображення, що містить Модний аксесуар&#10;&#10;Автоматично згенерований опис">
            <a:extLst>
              <a:ext uri="{FF2B5EF4-FFF2-40B4-BE49-F238E27FC236}">
                <a16:creationId xmlns:a16="http://schemas.microsoft.com/office/drawing/2014/main" id="{4E2AE209-2D10-1C48-0E3F-6A9048FE66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421" y="1486794"/>
            <a:ext cx="4378130" cy="4040187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1C38F0-75E3-EC6E-8AF0-1C553D105CE9}"/>
              </a:ext>
            </a:extLst>
          </p:cNvPr>
          <p:cNvSpPr txBox="1"/>
          <p:nvPr/>
        </p:nvSpPr>
        <p:spPr>
          <a:xfrm>
            <a:off x="238449" y="1237265"/>
            <a:ext cx="73369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У людини в горлі є маленька вигнута, ніби підкова, кісточка — під’язикова. Для чого вона? Ще </a:t>
            </a:r>
            <a:r>
              <a:rPr lang="uk-UA" sz="2400" b="1" dirty="0" err="1"/>
              <a:t>давн</a:t>
            </a:r>
            <a:r>
              <a:rPr lang="cs-CZ" sz="2400" b="1" dirty="0"/>
              <a:t>i </a:t>
            </a:r>
            <a:r>
              <a:rPr lang="uk-UA" sz="2400" b="1" dirty="0"/>
              <a:t>китайці стверджували, що до неї </a:t>
            </a:r>
            <a:r>
              <a:rPr lang="cs-CZ" sz="2400" b="1" dirty="0"/>
              <a:t>i</a:t>
            </a:r>
            <a:r>
              <a:rPr lang="uk-UA" sz="2400" b="1" dirty="0" err="1"/>
              <a:t>нформац</a:t>
            </a:r>
            <a:r>
              <a:rPr lang="cs-CZ" sz="2400" b="1" dirty="0"/>
              <a:t>i</a:t>
            </a:r>
            <a:r>
              <a:rPr lang="uk-UA" sz="2400" b="1" dirty="0"/>
              <a:t>йно п</a:t>
            </a:r>
            <a:r>
              <a:rPr lang="cs-CZ" sz="2400" b="1" dirty="0"/>
              <a:t>i</a:t>
            </a:r>
            <a:r>
              <a:rPr lang="uk-UA" sz="2400" b="1" dirty="0" err="1"/>
              <a:t>д’єднан</a:t>
            </a:r>
            <a:r>
              <a:rPr lang="cs-CZ" sz="2400" b="1" dirty="0"/>
              <a:t>i </a:t>
            </a:r>
            <a:r>
              <a:rPr lang="uk-UA" sz="2400" b="1" dirty="0"/>
              <a:t>всі м’язові системи організму. Так, саме під’язикова кістка відчуває всі вібрації планети. Адже, як казали ще </a:t>
            </a:r>
            <a:r>
              <a:rPr lang="uk-UA" sz="2400" b="1" dirty="0" err="1"/>
              <a:t>давньокитайськ</a:t>
            </a:r>
            <a:r>
              <a:rPr lang="cs-CZ" sz="2400" b="1" dirty="0"/>
              <a:t>i </a:t>
            </a:r>
            <a:r>
              <a:rPr lang="uk-UA" sz="2400" b="1" dirty="0"/>
              <a:t>ц</a:t>
            </a:r>
            <a:r>
              <a:rPr lang="cs-CZ" sz="2400" b="1" dirty="0"/>
              <a:t>i</a:t>
            </a:r>
            <a:r>
              <a:rPr lang="uk-UA" sz="2400" b="1" dirty="0" err="1"/>
              <a:t>лител</a:t>
            </a:r>
            <a:r>
              <a:rPr lang="cs-CZ" sz="2400" b="1" dirty="0"/>
              <a:t>i, </a:t>
            </a:r>
            <a:r>
              <a:rPr lang="uk-UA" sz="2400" b="1" dirty="0"/>
              <a:t>язик  — це друге серце. А мова є рухом душі. І рухливість язика, і його фізичний та фізіологічний стани, і його форма дають нам ідеальну інформацію про вигляд та стан здоров’я серця. Тож, щоб </a:t>
            </a:r>
            <a:r>
              <a:rPr lang="uk-UA" sz="2400" b="1" dirty="0" err="1"/>
              <a:t>запоб</a:t>
            </a:r>
            <a:r>
              <a:rPr lang="cs-CZ" sz="2400" b="1" dirty="0"/>
              <a:t>i</a:t>
            </a:r>
            <a:r>
              <a:rPr lang="uk-UA" sz="2400" b="1" dirty="0" err="1"/>
              <a:t>гти</a:t>
            </a:r>
            <a:r>
              <a:rPr lang="uk-UA" sz="2400" b="1" dirty="0"/>
              <a:t> більшості хронічних </a:t>
            </a:r>
            <a:r>
              <a:rPr lang="uk-UA" sz="2400" b="1" dirty="0" err="1"/>
              <a:t>хвороб</a:t>
            </a:r>
            <a:r>
              <a:rPr lang="uk-UA" sz="2400" b="1" dirty="0"/>
              <a:t>, </a:t>
            </a:r>
            <a:r>
              <a:rPr lang="uk-UA" sz="2400" b="1" dirty="0" err="1"/>
              <a:t>сп</a:t>
            </a:r>
            <a:r>
              <a:rPr lang="cs-CZ" sz="2400" b="1" dirty="0"/>
              <a:t>i</a:t>
            </a:r>
            <a:r>
              <a:rPr lang="uk-UA" sz="2400" b="1" dirty="0" err="1"/>
              <a:t>вв</a:t>
            </a:r>
            <a:r>
              <a:rPr lang="cs-CZ" sz="2400" b="1" dirty="0"/>
              <a:t>i</a:t>
            </a:r>
            <a:r>
              <a:rPr lang="uk-UA" sz="2400" b="1" dirty="0" err="1"/>
              <a:t>бруйте</a:t>
            </a:r>
            <a:r>
              <a:rPr lang="uk-UA" sz="2400" b="1" dirty="0"/>
              <a:t> з рідною землею: живете в Україні — говоріть щирою українською, живете у Франції — то щирою французькою, в Польщі — польською, в Китаї — китайською тощо.</a:t>
            </a:r>
          </a:p>
        </p:txBody>
      </p:sp>
    </p:spTree>
    <p:extLst>
      <p:ext uri="{BB962C8B-B14F-4D97-AF65-F5344CB8AC3E}">
        <p14:creationId xmlns:p14="http://schemas.microsoft.com/office/powerpoint/2010/main" val="3329302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’ятикутник 16">
            <a:extLst>
              <a:ext uri="{FF2B5EF4-FFF2-40B4-BE49-F238E27FC236}">
                <a16:creationId xmlns:a16="http://schemas.microsoft.com/office/drawing/2014/main" id="{98B8B579-93B5-2376-B857-4A2D9E3A223F}"/>
              </a:ext>
            </a:extLst>
          </p:cNvPr>
          <p:cNvSpPr/>
          <p:nvPr/>
        </p:nvSpPr>
        <p:spPr>
          <a:xfrm>
            <a:off x="8847042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 </a:t>
            </a:r>
            <a:r>
              <a:rPr lang="uk-UA" sz="2000" b="1" dirty="0"/>
              <a:t>Милозвучна, солов’їна, барвінкова – це…</a:t>
            </a:r>
            <a:endParaRPr lang="uk-UA" sz="2400" b="1" dirty="0"/>
          </a:p>
        </p:txBody>
      </p:sp>
      <p:sp>
        <p:nvSpPr>
          <p:cNvPr id="16" name="П’ятикутник 15">
            <a:extLst>
              <a:ext uri="{FF2B5EF4-FFF2-40B4-BE49-F238E27FC236}">
                <a16:creationId xmlns:a16="http://schemas.microsoft.com/office/drawing/2014/main" id="{E62C6CBF-E502-E56E-631E-F329E3D9D10C}"/>
              </a:ext>
            </a:extLst>
          </p:cNvPr>
          <p:cNvSpPr/>
          <p:nvPr/>
        </p:nvSpPr>
        <p:spPr>
          <a:xfrm>
            <a:off x="6008916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 яких словах не позначають наголос?</a:t>
            </a:r>
          </a:p>
        </p:txBody>
      </p:sp>
      <p:sp>
        <p:nvSpPr>
          <p:cNvPr id="15" name="П’ятикутник 14">
            <a:extLst>
              <a:ext uri="{FF2B5EF4-FFF2-40B4-BE49-F238E27FC236}">
                <a16:creationId xmlns:a16="http://schemas.microsoft.com/office/drawing/2014/main" id="{29CFFEFC-9EA3-8F9F-2FB3-82F43FB40148}"/>
              </a:ext>
            </a:extLst>
          </p:cNvPr>
          <p:cNvSpPr/>
          <p:nvPr/>
        </p:nvSpPr>
        <p:spPr>
          <a:xfrm>
            <a:off x="3189513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Скільки голосних звуків в українській мові?</a:t>
            </a:r>
          </a:p>
        </p:txBody>
      </p:sp>
      <p:sp>
        <p:nvSpPr>
          <p:cNvPr id="14" name="П’ятикутник 13">
            <a:extLst>
              <a:ext uri="{FF2B5EF4-FFF2-40B4-BE49-F238E27FC236}">
                <a16:creationId xmlns:a16="http://schemas.microsoft.com/office/drawing/2014/main" id="{231DEA5C-20AB-3EA3-E648-FF47330CCEFB}"/>
              </a:ext>
            </a:extLst>
          </p:cNvPr>
          <p:cNvSpPr/>
          <p:nvPr/>
        </p:nvSpPr>
        <p:spPr>
          <a:xfrm>
            <a:off x="283026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На який звук завжди падає наголос?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4021506-AB12-E915-1E61-9BD9FC7C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86" y="357756"/>
            <a:ext cx="10126114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>
                <a:solidFill>
                  <a:schemeClr val="bg1"/>
                </a:solidFill>
              </a:rPr>
              <a:t>Узагальнення і систематизація знань. </a:t>
            </a:r>
            <a:endParaRPr lang="uk-UA" sz="4800" b="1" dirty="0">
              <a:solidFill>
                <a:schemeClr val="bg1"/>
              </a:solidFill>
            </a:endParaRPr>
          </a:p>
        </p:txBody>
      </p:sp>
      <p:sp>
        <p:nvSpPr>
          <p:cNvPr id="3" name="П’ятикутник 2">
            <a:extLst>
              <a:ext uri="{FF2B5EF4-FFF2-40B4-BE49-F238E27FC236}">
                <a16:creationId xmlns:a16="http://schemas.microsoft.com/office/drawing/2014/main" id="{B1CCAC66-073F-5F60-1A59-D66863E6C1C3}"/>
              </a:ext>
            </a:extLst>
          </p:cNvPr>
          <p:cNvSpPr/>
          <p:nvPr/>
        </p:nvSpPr>
        <p:spPr>
          <a:xfrm>
            <a:off x="925287" y="4430486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В</a:t>
            </a:r>
          </a:p>
        </p:txBody>
      </p:sp>
      <p:sp>
        <p:nvSpPr>
          <p:cNvPr id="6" name="П’ятикутник 5">
            <a:extLst>
              <a:ext uri="{FF2B5EF4-FFF2-40B4-BE49-F238E27FC236}">
                <a16:creationId xmlns:a16="http://schemas.microsoft.com/office/drawing/2014/main" id="{97D9368A-DE91-EB07-7EAA-52A9A4DE0A85}"/>
              </a:ext>
            </a:extLst>
          </p:cNvPr>
          <p:cNvSpPr/>
          <p:nvPr/>
        </p:nvSpPr>
        <p:spPr>
          <a:xfrm>
            <a:off x="3592288" y="4430486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А</a:t>
            </a:r>
          </a:p>
        </p:txBody>
      </p:sp>
      <p:sp>
        <p:nvSpPr>
          <p:cNvPr id="7" name="П’ятикутник 6">
            <a:extLst>
              <a:ext uri="{FF2B5EF4-FFF2-40B4-BE49-F238E27FC236}">
                <a16:creationId xmlns:a16="http://schemas.microsoft.com/office/drawing/2014/main" id="{0CAA05E4-078B-01AB-FDAC-19676AA515ED}"/>
              </a:ext>
            </a:extLst>
          </p:cNvPr>
          <p:cNvSpPr/>
          <p:nvPr/>
        </p:nvSpPr>
        <p:spPr>
          <a:xfrm>
            <a:off x="6259289" y="4430486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О</a:t>
            </a:r>
          </a:p>
        </p:txBody>
      </p:sp>
      <p:sp>
        <p:nvSpPr>
          <p:cNvPr id="9" name="П’ятикутник 8">
            <a:extLst>
              <a:ext uri="{FF2B5EF4-FFF2-40B4-BE49-F238E27FC236}">
                <a16:creationId xmlns:a16="http://schemas.microsoft.com/office/drawing/2014/main" id="{F7ED5A70-E50F-8642-17EE-4B121ECA827E}"/>
              </a:ext>
            </a:extLst>
          </p:cNvPr>
          <p:cNvSpPr/>
          <p:nvPr/>
        </p:nvSpPr>
        <p:spPr>
          <a:xfrm>
            <a:off x="9004886" y="4430486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М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BB8671-EB3E-8027-F143-25C45AD9E8E3}"/>
              </a:ext>
            </a:extLst>
          </p:cNvPr>
          <p:cNvSpPr txBox="1"/>
          <p:nvPr/>
        </p:nvSpPr>
        <p:spPr>
          <a:xfrm>
            <a:off x="87086" y="1164771"/>
            <a:ext cx="1012611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Дайте відповіді на питання. Складіть слово з утворених літер. </a:t>
            </a:r>
          </a:p>
        </p:txBody>
      </p:sp>
    </p:spTree>
    <p:extLst>
      <p:ext uri="{BB962C8B-B14F-4D97-AF65-F5344CB8AC3E}">
        <p14:creationId xmlns:p14="http://schemas.microsoft.com/office/powerpoint/2010/main" val="320445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14" grpId="0" animBg="1"/>
      <p:bldP spid="3" grpId="0" animBg="1"/>
      <p:bldP spid="6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’ятикутник 16">
            <a:extLst>
              <a:ext uri="{FF2B5EF4-FFF2-40B4-BE49-F238E27FC236}">
                <a16:creationId xmlns:a16="http://schemas.microsoft.com/office/drawing/2014/main" id="{98B8B579-93B5-2376-B857-4A2D9E3A223F}"/>
              </a:ext>
            </a:extLst>
          </p:cNvPr>
          <p:cNvSpPr/>
          <p:nvPr/>
        </p:nvSpPr>
        <p:spPr>
          <a:xfrm>
            <a:off x="8847042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 </a:t>
            </a:r>
            <a:r>
              <a:rPr lang="uk-UA" sz="2000" b="1" dirty="0"/>
              <a:t>Милозвучна, солов’їна, барвінкова – це…</a:t>
            </a:r>
            <a:endParaRPr lang="uk-UA" sz="2400" b="1" dirty="0"/>
          </a:p>
        </p:txBody>
      </p:sp>
      <p:sp>
        <p:nvSpPr>
          <p:cNvPr id="16" name="П’ятикутник 15">
            <a:extLst>
              <a:ext uri="{FF2B5EF4-FFF2-40B4-BE49-F238E27FC236}">
                <a16:creationId xmlns:a16="http://schemas.microsoft.com/office/drawing/2014/main" id="{E62C6CBF-E502-E56E-631E-F329E3D9D10C}"/>
              </a:ext>
            </a:extLst>
          </p:cNvPr>
          <p:cNvSpPr/>
          <p:nvPr/>
        </p:nvSpPr>
        <p:spPr>
          <a:xfrm>
            <a:off x="8809596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 яких словах не позначають наголос?</a:t>
            </a:r>
          </a:p>
        </p:txBody>
      </p:sp>
      <p:sp>
        <p:nvSpPr>
          <p:cNvPr id="15" name="П’ятикутник 14">
            <a:extLst>
              <a:ext uri="{FF2B5EF4-FFF2-40B4-BE49-F238E27FC236}">
                <a16:creationId xmlns:a16="http://schemas.microsoft.com/office/drawing/2014/main" id="{29CFFEFC-9EA3-8F9F-2FB3-82F43FB40148}"/>
              </a:ext>
            </a:extLst>
          </p:cNvPr>
          <p:cNvSpPr/>
          <p:nvPr/>
        </p:nvSpPr>
        <p:spPr>
          <a:xfrm>
            <a:off x="8828318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Скільки голосних звуків в українській мові?</a:t>
            </a:r>
          </a:p>
        </p:txBody>
      </p:sp>
      <p:sp>
        <p:nvSpPr>
          <p:cNvPr id="14" name="П’ятикутник 13">
            <a:extLst>
              <a:ext uri="{FF2B5EF4-FFF2-40B4-BE49-F238E27FC236}">
                <a16:creationId xmlns:a16="http://schemas.microsoft.com/office/drawing/2014/main" id="{231DEA5C-20AB-3EA3-E648-FF47330CCEFB}"/>
              </a:ext>
            </a:extLst>
          </p:cNvPr>
          <p:cNvSpPr/>
          <p:nvPr/>
        </p:nvSpPr>
        <p:spPr>
          <a:xfrm>
            <a:off x="8828319" y="1688759"/>
            <a:ext cx="2732315" cy="2569028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Молодці!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4021506-AB12-E915-1E61-9BD9FC7C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86" y="357756"/>
            <a:ext cx="10126114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>
                <a:solidFill>
                  <a:schemeClr val="bg1"/>
                </a:solidFill>
              </a:rPr>
              <a:t>Узагальнення і систематизація знань. </a:t>
            </a:r>
            <a:endParaRPr lang="uk-UA" sz="4800" b="1" dirty="0">
              <a:solidFill>
                <a:schemeClr val="bg1"/>
              </a:solidFill>
            </a:endParaRPr>
          </a:p>
        </p:txBody>
      </p:sp>
      <p:sp>
        <p:nvSpPr>
          <p:cNvPr id="3" name="П’ятикутник 2">
            <a:extLst>
              <a:ext uri="{FF2B5EF4-FFF2-40B4-BE49-F238E27FC236}">
                <a16:creationId xmlns:a16="http://schemas.microsoft.com/office/drawing/2014/main" id="{B1CCAC66-073F-5F60-1A59-D66863E6C1C3}"/>
              </a:ext>
            </a:extLst>
          </p:cNvPr>
          <p:cNvSpPr/>
          <p:nvPr/>
        </p:nvSpPr>
        <p:spPr>
          <a:xfrm>
            <a:off x="6204209" y="4439898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В</a:t>
            </a:r>
          </a:p>
        </p:txBody>
      </p:sp>
      <p:sp>
        <p:nvSpPr>
          <p:cNvPr id="6" name="П’ятикутник 5">
            <a:extLst>
              <a:ext uri="{FF2B5EF4-FFF2-40B4-BE49-F238E27FC236}">
                <a16:creationId xmlns:a16="http://schemas.microsoft.com/office/drawing/2014/main" id="{97D9368A-DE91-EB07-7EAA-52A9A4DE0A85}"/>
              </a:ext>
            </a:extLst>
          </p:cNvPr>
          <p:cNvSpPr/>
          <p:nvPr/>
        </p:nvSpPr>
        <p:spPr>
          <a:xfrm>
            <a:off x="9004885" y="4463143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А</a:t>
            </a:r>
          </a:p>
        </p:txBody>
      </p:sp>
      <p:sp>
        <p:nvSpPr>
          <p:cNvPr id="7" name="П’ятикутник 6">
            <a:extLst>
              <a:ext uri="{FF2B5EF4-FFF2-40B4-BE49-F238E27FC236}">
                <a16:creationId xmlns:a16="http://schemas.microsoft.com/office/drawing/2014/main" id="{0CAA05E4-078B-01AB-FDAC-19676AA515ED}"/>
              </a:ext>
            </a:extLst>
          </p:cNvPr>
          <p:cNvSpPr/>
          <p:nvPr/>
        </p:nvSpPr>
        <p:spPr>
          <a:xfrm>
            <a:off x="3433244" y="4439898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О</a:t>
            </a:r>
          </a:p>
        </p:txBody>
      </p:sp>
      <p:sp>
        <p:nvSpPr>
          <p:cNvPr id="9" name="П’ятикутник 8">
            <a:extLst>
              <a:ext uri="{FF2B5EF4-FFF2-40B4-BE49-F238E27FC236}">
                <a16:creationId xmlns:a16="http://schemas.microsoft.com/office/drawing/2014/main" id="{F7ED5A70-E50F-8642-17EE-4B121ECA827E}"/>
              </a:ext>
            </a:extLst>
          </p:cNvPr>
          <p:cNvSpPr/>
          <p:nvPr/>
        </p:nvSpPr>
        <p:spPr>
          <a:xfrm>
            <a:off x="598713" y="4439898"/>
            <a:ext cx="2416628" cy="2167730"/>
          </a:xfrm>
          <a:prstGeom prst="pent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/>
              <a:t>М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BB8671-EB3E-8027-F143-25C45AD9E8E3}"/>
              </a:ext>
            </a:extLst>
          </p:cNvPr>
          <p:cNvSpPr txBox="1"/>
          <p:nvPr/>
        </p:nvSpPr>
        <p:spPr>
          <a:xfrm>
            <a:off x="87086" y="1164771"/>
            <a:ext cx="1012611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Дайте відповіді на питання. Складіть слово з утворених літер. </a:t>
            </a:r>
          </a:p>
        </p:txBody>
      </p:sp>
    </p:spTree>
    <p:extLst>
      <p:ext uri="{BB962C8B-B14F-4D97-AF65-F5344CB8AC3E}">
        <p14:creationId xmlns:p14="http://schemas.microsoft.com/office/powerpoint/2010/main" val="12378187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4021506-AB12-E915-1E61-9BD9FC7C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86" y="357756"/>
            <a:ext cx="10126114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Пояснення </a:t>
            </a:r>
            <a:r>
              <a:rPr lang="ru-RU" sz="3600" b="1" dirty="0" err="1">
                <a:solidFill>
                  <a:schemeClr val="bg1"/>
                </a:solidFill>
              </a:rPr>
              <a:t>домашнього</a:t>
            </a:r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err="1">
                <a:solidFill>
                  <a:schemeClr val="bg1"/>
                </a:solidFill>
              </a:rPr>
              <a:t>завдання</a:t>
            </a:r>
            <a:r>
              <a:rPr lang="ru-RU" sz="3600" b="1" dirty="0">
                <a:solidFill>
                  <a:schemeClr val="bg1"/>
                </a:solidFill>
              </a:rPr>
              <a:t>.</a:t>
            </a:r>
            <a:endParaRPr lang="uk-UA" sz="36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1C38F0-75E3-EC6E-8AF0-1C553D105CE9}"/>
              </a:ext>
            </a:extLst>
          </p:cNvPr>
          <p:cNvSpPr txBox="1"/>
          <p:nvPr/>
        </p:nvSpPr>
        <p:spPr>
          <a:xfrm>
            <a:off x="238449" y="1237265"/>
            <a:ext cx="11235094" cy="138499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Знайди в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додатковій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літературі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інтернеті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запиши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вислів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 мову,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який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би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хотів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хотіла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розмістити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своїй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вебсторінці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розділі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«Моя мова —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українська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Постав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наголос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словах.</a:t>
            </a:r>
          </a:p>
        </p:txBody>
      </p:sp>
      <p:pic>
        <p:nvPicPr>
          <p:cNvPr id="7" name="Місце для вмісту 6" descr="Зображення, що містить текст, Шрифт, каліграфія, почерк&#10;&#10;Автоматично згенерований опис">
            <a:extLst>
              <a:ext uri="{FF2B5EF4-FFF2-40B4-BE49-F238E27FC236}">
                <a16:creationId xmlns:a16="http://schemas.microsoft.com/office/drawing/2014/main" id="{6F3FF2EB-9B35-7385-FE57-7B2C447056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832" y="3010439"/>
            <a:ext cx="5079711" cy="3379703"/>
          </a:xfrm>
        </p:spPr>
      </p:pic>
    </p:spTree>
    <p:extLst>
      <p:ext uri="{BB962C8B-B14F-4D97-AF65-F5344CB8AC3E}">
        <p14:creationId xmlns:p14="http://schemas.microsoft.com/office/powerpoint/2010/main" val="3234289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4021506-AB12-E915-1E61-9BD9FC7C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86" y="357756"/>
            <a:ext cx="10126114" cy="654616"/>
          </a:xfrm>
          <a:solidFill>
            <a:schemeClr val="tx2">
              <a:lumMod val="75000"/>
              <a:lumOff val="2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err="1">
                <a:solidFill>
                  <a:schemeClr val="bg1"/>
                </a:solidFill>
              </a:rPr>
              <a:t>Рефлексія</a:t>
            </a:r>
            <a:r>
              <a:rPr lang="ru-RU" sz="3600" b="1" dirty="0">
                <a:solidFill>
                  <a:schemeClr val="bg1"/>
                </a:solidFill>
              </a:rPr>
              <a:t>.</a:t>
            </a:r>
            <a:endParaRPr lang="uk-UA" sz="3600" b="1" dirty="0">
              <a:solidFill>
                <a:schemeClr val="bg1"/>
              </a:solidFill>
            </a:endParaRPr>
          </a:p>
        </p:txBody>
      </p:sp>
      <p:pic>
        <p:nvPicPr>
          <p:cNvPr id="6" name="Місце для вмісту 5" descr="Зображення, що містить текст, повітряна куля, знімок екрана, Святкове оформлення&#10;&#10;Автоматично згенерований опис">
            <a:extLst>
              <a:ext uri="{FF2B5EF4-FFF2-40B4-BE49-F238E27FC236}">
                <a16:creationId xmlns:a16="http://schemas.microsoft.com/office/drawing/2014/main" id="{D53B8531-B60E-BB4C-B7B5-85AABA9DDA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45" y="1216384"/>
            <a:ext cx="9954223" cy="5641616"/>
          </a:xfrm>
        </p:spPr>
      </p:pic>
    </p:spTree>
    <p:extLst>
      <p:ext uri="{BB962C8B-B14F-4D97-AF65-F5344CB8AC3E}">
        <p14:creationId xmlns:p14="http://schemas.microsoft.com/office/powerpoint/2010/main" val="2505220382"/>
      </p:ext>
    </p:extLst>
  </p:cSld>
  <p:clrMapOvr>
    <a:masterClrMapping/>
  </p:clrMapOvr>
</p:sld>
</file>

<file path=ppt/theme/theme1.xml><?xml version="1.0" encoding="utf-8"?>
<a:theme xmlns:a="http://schemas.openxmlformats.org/drawingml/2006/main" name="FrostyVTI">
  <a:themeElements>
    <a:clrScheme name="AnalogousFromLightSeedRightStep">
      <a:dk1>
        <a:srgbClr val="000000"/>
      </a:dk1>
      <a:lt1>
        <a:srgbClr val="FFFFFF"/>
      </a:lt1>
      <a:dk2>
        <a:srgbClr val="412524"/>
      </a:dk2>
      <a:lt2>
        <a:srgbClr val="E2E8E8"/>
      </a:lt2>
      <a:accent1>
        <a:srgbClr val="C69896"/>
      </a:accent1>
      <a:accent2>
        <a:srgbClr val="BA997F"/>
      </a:accent2>
      <a:accent3>
        <a:srgbClr val="AAA480"/>
      </a:accent3>
      <a:accent4>
        <a:srgbClr val="9BAA74"/>
      </a:accent4>
      <a:accent5>
        <a:srgbClr val="8FAC82"/>
      </a:accent5>
      <a:accent6>
        <a:srgbClr val="78B07E"/>
      </a:accent6>
      <a:hlink>
        <a:srgbClr val="568D8F"/>
      </a:hlink>
      <a:folHlink>
        <a:srgbClr val="7F7F7F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600</Words>
  <Application>Microsoft Office PowerPoint</Application>
  <PresentationFormat>Широкий екран</PresentationFormat>
  <Paragraphs>88</Paragraphs>
  <Slides>16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3" baseType="lpstr">
      <vt:lpstr>Aptos</vt:lpstr>
      <vt:lpstr>Arial</vt:lpstr>
      <vt:lpstr>Avenir Next LT Pro</vt:lpstr>
      <vt:lpstr>Goudy Old Style</vt:lpstr>
      <vt:lpstr>Propysy</vt:lpstr>
      <vt:lpstr>Wingdings</vt:lpstr>
      <vt:lpstr>FrostyVTI</vt:lpstr>
      <vt:lpstr>Урок української мови</vt:lpstr>
      <vt:lpstr>Емоційне налаштування</vt:lpstr>
      <vt:lpstr>Емоційне налаштування</vt:lpstr>
      <vt:lpstr>Знайомство з підручником</vt:lpstr>
      <vt:lpstr>Знайомство з підручником</vt:lpstr>
      <vt:lpstr>Повідомлення теми та завдань уроку</vt:lpstr>
      <vt:lpstr>   Хвилинка каліграфії</vt:lpstr>
      <vt:lpstr>Презентація PowerPoint</vt:lpstr>
      <vt:lpstr>Презентація PowerPoint</vt:lpstr>
      <vt:lpstr>Презентація PowerPoint</vt:lpstr>
      <vt:lpstr>   Робота з прислів’ями. Вправа 3, сторінка 4.</vt:lpstr>
      <vt:lpstr>Хвилинка цікавинки.</vt:lpstr>
      <vt:lpstr>Узагальнення і систематизація знань. </vt:lpstr>
      <vt:lpstr>Узагальнення і систематизація знань. </vt:lpstr>
      <vt:lpstr>Пояснення домашнього завдання.</vt:lpstr>
      <vt:lpstr>Рефлексія.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Оксана Бабенко</dc:creator>
  <cp:lastModifiedBy>Оксана Бабенко</cp:lastModifiedBy>
  <cp:revision>37</cp:revision>
  <dcterms:created xsi:type="dcterms:W3CDTF">2024-07-28T06:38:39Z</dcterms:created>
  <dcterms:modified xsi:type="dcterms:W3CDTF">2024-07-29T09:50:44Z</dcterms:modified>
</cp:coreProperties>
</file>