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9" r:id="rId5"/>
    <p:sldId id="264" r:id="rId6"/>
    <p:sldId id="258" r:id="rId7"/>
    <p:sldId id="260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493C-67C1-4490-A4FD-73D1BABE1088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C694D-684B-4FB1-9F57-C2B5B0A5D67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493C-67C1-4490-A4FD-73D1BABE1088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C694D-684B-4FB1-9F57-C2B5B0A5D6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493C-67C1-4490-A4FD-73D1BABE1088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54AC694D-684B-4FB1-9F57-C2B5B0A5D6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493C-67C1-4490-A4FD-73D1BABE1088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C694D-684B-4FB1-9F57-C2B5B0A5D6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493C-67C1-4490-A4FD-73D1BABE1088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C694D-684B-4FB1-9F57-C2B5B0A5D6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493C-67C1-4490-A4FD-73D1BABE1088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C694D-684B-4FB1-9F57-C2B5B0A5D6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493C-67C1-4490-A4FD-73D1BABE1088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C694D-684B-4FB1-9F57-C2B5B0A5D6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493C-67C1-4490-A4FD-73D1BABE1088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C694D-684B-4FB1-9F57-C2B5B0A5D6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493C-67C1-4490-A4FD-73D1BABE1088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C694D-684B-4FB1-9F57-C2B5B0A5D6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493C-67C1-4490-A4FD-73D1BABE1088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C694D-684B-4FB1-9F57-C2B5B0A5D6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0493C-67C1-4490-A4FD-73D1BABE1088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C694D-684B-4FB1-9F57-C2B5B0A5D6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940493C-67C1-4490-A4FD-73D1BABE1088}" type="datetimeFigureOut">
              <a:rPr lang="ru-RU" smtClean="0"/>
              <a:pPr/>
              <a:t>04.12.2022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4AC694D-684B-4FB1-9F57-C2B5B0A5D67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12" Type="http://schemas.openxmlformats.org/officeDocument/2006/relationships/image" Target="../media/image17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uk.englishlib.org/dictionary/en-uk/grinning.html" TargetMode="External"/><Relationship Id="rId3" Type="http://schemas.openxmlformats.org/officeDocument/2006/relationships/hyperlink" Target="https://uk.englishlib.org/dictionary/en-uk/beam.html" TargetMode="External"/><Relationship Id="rId7" Type="http://schemas.openxmlformats.org/officeDocument/2006/relationships/hyperlink" Target="https://uk.englishlib.org/dictionary/en-uk/leer.html" TargetMode="External"/><Relationship Id="rId12" Type="http://schemas.openxmlformats.org/officeDocument/2006/relationships/image" Target="../media/image21.jpeg"/><Relationship Id="rId2" Type="http://schemas.openxmlformats.org/officeDocument/2006/relationships/hyperlink" Target="https://uk.englishlib.org/dictionary/en-uk/twinkle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.englishlib.org/dictionary/en-uk/simper.html" TargetMode="External"/><Relationship Id="rId11" Type="http://schemas.openxmlformats.org/officeDocument/2006/relationships/hyperlink" Target="https://uk.englishlib.org/dictionary/en-uk/grin+(from+ear+to+ear).html" TargetMode="External"/><Relationship Id="rId5" Type="http://schemas.openxmlformats.org/officeDocument/2006/relationships/hyperlink" Target="https://uk.englishlib.org/dictionary/en-uk/smirk.html" TargetMode="External"/><Relationship Id="rId10" Type="http://schemas.openxmlformats.org/officeDocument/2006/relationships/hyperlink" Target="https://uk.englishlib.org/dictionary/en-uk/dimple.html" TargetMode="External"/><Relationship Id="rId4" Type="http://schemas.openxmlformats.org/officeDocument/2006/relationships/hyperlink" Target="https://uk.englishlib.org/dictionary/en-uk/grin.html" TargetMode="External"/><Relationship Id="rId9" Type="http://schemas.openxmlformats.org/officeDocument/2006/relationships/hyperlink" Target="https://uk.englishlib.org/dictionary/en-uk/smiling.html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387975"/>
            <a:ext cx="7772400" cy="1470025"/>
          </a:xfrm>
        </p:spPr>
        <p:txBody>
          <a:bodyPr/>
          <a:lstStyle/>
          <a:p>
            <a:r>
              <a:rPr lang="uk-UA" i="1" dirty="0" smtClean="0"/>
              <a:t>Презентація на тему “</a:t>
            </a:r>
            <a:r>
              <a:rPr lang="en-US" i="1" dirty="0" smtClean="0"/>
              <a:t>Smile</a:t>
            </a:r>
            <a:r>
              <a:rPr lang="uk-UA" i="1" dirty="0" smtClean="0">
                <a:solidFill>
                  <a:schemeClr val="bg1"/>
                </a:solidFill>
              </a:rPr>
              <a:t>”</a:t>
            </a:r>
            <a:endParaRPr lang="ru-RU" i="1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>
            <a:off x="7772400" y="5429264"/>
            <a:ext cx="85748" cy="209536"/>
          </a:xfrm>
        </p:spPr>
        <p:txBody>
          <a:bodyPr>
            <a:normAutofit fontScale="32500" lnSpcReduction="20000"/>
          </a:bodyPr>
          <a:lstStyle/>
          <a:p>
            <a:endParaRPr lang="ru-RU" dirty="0"/>
          </a:p>
        </p:txBody>
      </p:sp>
      <p:pic>
        <p:nvPicPr>
          <p:cNvPr id="1026" name="Picture 2" descr="C:\Users\Admin\Desktop\download.jpg"/>
          <p:cNvPicPr>
            <a:picLocks noChangeAspect="1" noChangeArrowheads="1"/>
          </p:cNvPicPr>
          <p:nvPr/>
        </p:nvPicPr>
        <p:blipFill>
          <a:blip r:embed="rId2">
            <a:lum bright="3000" contrast="32000"/>
          </a:blip>
          <a:srcRect/>
          <a:stretch>
            <a:fillRect/>
          </a:stretch>
        </p:blipFill>
        <p:spPr bwMode="auto">
          <a:xfrm>
            <a:off x="0" y="-1"/>
            <a:ext cx="9144000" cy="534955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Smile </a:t>
            </a:r>
            <a:r>
              <a:rPr lang="ru-RU" dirty="0" smtClean="0">
                <a:solidFill>
                  <a:schemeClr val="bg1"/>
                </a:solidFill>
              </a:rPr>
              <a:t>(</a:t>
            </a:r>
            <a:r>
              <a:rPr lang="ru-RU" dirty="0" err="1" smtClean="0">
                <a:solidFill>
                  <a:schemeClr val="bg1"/>
                </a:solidFill>
              </a:rPr>
              <a:t>з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англійської</a:t>
            </a:r>
            <a:r>
              <a:rPr lang="ru-RU" dirty="0" smtClean="0">
                <a:solidFill>
                  <a:schemeClr val="bg1"/>
                </a:solidFill>
              </a:rPr>
              <a:t> «</a:t>
            </a:r>
            <a:r>
              <a:rPr lang="ru-RU" dirty="0" err="1" smtClean="0">
                <a:solidFill>
                  <a:schemeClr val="bg1"/>
                </a:solidFill>
              </a:rPr>
              <a:t>усмішка</a:t>
            </a:r>
            <a:r>
              <a:rPr lang="ru-RU" dirty="0" smtClean="0">
                <a:solidFill>
                  <a:schemeClr val="bg1"/>
                </a:solidFill>
              </a:rPr>
              <a:t>»)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3257544" cy="432913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Admin\Desktop\downloa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36"/>
            <a:ext cx="5429256" cy="542925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28586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vi-VN" sz="2200" dirty="0" smtClean="0">
                <a:solidFill>
                  <a:schemeClr val="accent5">
                    <a:lumMod val="50000"/>
                  </a:schemeClr>
                </a:solidFill>
              </a:rPr>
              <a:t>Смайл, сма́йлик 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</a:rPr>
              <a:t>— </a:t>
            </a:r>
            <a:r>
              <a:rPr lang="vi-VN" sz="2200" dirty="0" smtClean="0">
                <a:solidFill>
                  <a:schemeClr val="accent5">
                    <a:lumMod val="50000"/>
                  </a:schemeClr>
                </a:solidFill>
              </a:rPr>
              <a:t>схематичне зображення людського обличчя, що використовується для передачі емоцій</a:t>
            </a:r>
            <a:r>
              <a:rPr lang="uk-UA" sz="2200" dirty="0" smtClean="0">
                <a:solidFill>
                  <a:schemeClr val="accent5">
                    <a:lumMod val="50000"/>
                  </a:schemeClr>
                </a:solidFill>
              </a:rPr>
              <a:t>. Може складатися з різноманітних символів, як то букв алфавіту, знаків пунктуації та різних службових символів. Особливе розповсюдження </a:t>
            </a:r>
            <a:r>
              <a:rPr lang="uk-UA" sz="2200" dirty="0" err="1" smtClean="0">
                <a:solidFill>
                  <a:schemeClr val="accent5">
                    <a:lumMod val="50000"/>
                  </a:schemeClr>
                </a:solidFill>
              </a:rPr>
              <a:t>смайли</a:t>
            </a:r>
            <a:r>
              <a:rPr lang="uk-UA" sz="2200" dirty="0" smtClean="0">
                <a:solidFill>
                  <a:schemeClr val="accent5">
                    <a:lumMod val="50000"/>
                  </a:schemeClr>
                </a:solidFill>
              </a:rPr>
              <a:t> набули з поширенням </a:t>
            </a:r>
            <a:r>
              <a:rPr lang="uk-UA" sz="2200" dirty="0" err="1" smtClean="0">
                <a:solidFill>
                  <a:schemeClr val="accent5">
                    <a:lumMod val="50000"/>
                  </a:schemeClr>
                </a:solidFill>
              </a:rPr>
              <a:t>інтернету</a:t>
            </a:r>
            <a:r>
              <a:rPr lang="uk-UA" sz="2200" dirty="0" smtClean="0">
                <a:solidFill>
                  <a:schemeClr val="accent5">
                    <a:lumMod val="50000"/>
                  </a:schemeClr>
                </a:solidFill>
              </a:rPr>
              <a:t> (чати, форуми,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</a:rPr>
              <a:t>ICQ </a:t>
            </a:r>
            <a:r>
              <a:rPr lang="uk-UA" sz="2200" dirty="0" smtClean="0">
                <a:solidFill>
                  <a:schemeClr val="accent5">
                    <a:lumMod val="50000"/>
                  </a:schemeClr>
                </a:solidFill>
              </a:rPr>
              <a:t>тощо) та мобільних телефонів (короткі повідомлення — 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</a:rPr>
              <a:t>SMS), </a:t>
            </a:r>
            <a:r>
              <a:rPr lang="uk-UA" sz="2200" dirty="0" smtClean="0">
                <a:solidFill>
                  <a:schemeClr val="accent5">
                    <a:lumMod val="50000"/>
                  </a:schemeClr>
                </a:solidFill>
              </a:rPr>
              <a:t>де широко використовуються користувачами для обміну повідомленнями.</a:t>
            </a: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pic>
        <p:nvPicPr>
          <p:cNvPr id="7170" name="Picture 2" descr="C:\Users\Admin\Desktop\image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00504"/>
            <a:ext cx="3286116" cy="3286116"/>
          </a:xfrm>
          <a:prstGeom prst="rect">
            <a:avLst/>
          </a:prstGeom>
          <a:noFill/>
        </p:spPr>
      </p:pic>
      <p:pic>
        <p:nvPicPr>
          <p:cNvPr id="7171" name="Picture 3" descr="C:\Users\Admin\Desktop\image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4320191"/>
            <a:ext cx="4071966" cy="2537809"/>
          </a:xfrm>
          <a:prstGeom prst="rect">
            <a:avLst/>
          </a:prstGeom>
          <a:noFill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43240" y="3071810"/>
            <a:ext cx="2609850" cy="266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Desktop\downlo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95551" cy="1828800"/>
          </a:xfrm>
          <a:prstGeom prst="rect">
            <a:avLst/>
          </a:prstGeom>
          <a:noFill/>
        </p:spPr>
      </p:pic>
      <p:pic>
        <p:nvPicPr>
          <p:cNvPr id="4099" name="Picture 3" descr="C:\Users\Admin\Desktop\downloa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7" y="0"/>
            <a:ext cx="3134973" cy="1857364"/>
          </a:xfrm>
          <a:prstGeom prst="rect">
            <a:avLst/>
          </a:prstGeom>
          <a:noFill/>
        </p:spPr>
      </p:pic>
      <p:pic>
        <p:nvPicPr>
          <p:cNvPr id="4100" name="Picture 4" descr="C:\Users\Admin\Desktop\downloa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1" y="0"/>
            <a:ext cx="1857388" cy="1882375"/>
          </a:xfrm>
          <a:prstGeom prst="rect">
            <a:avLst/>
          </a:prstGeom>
          <a:noFill/>
        </p:spPr>
      </p:pic>
      <p:pic>
        <p:nvPicPr>
          <p:cNvPr id="4101" name="Picture 5" descr="C:\Users\Admin\Desktop\download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00958" y="0"/>
            <a:ext cx="1788074" cy="1928802"/>
          </a:xfrm>
          <a:prstGeom prst="rect">
            <a:avLst/>
          </a:prstGeom>
          <a:noFill/>
        </p:spPr>
      </p:pic>
      <p:pic>
        <p:nvPicPr>
          <p:cNvPr id="4102" name="Picture 6" descr="C:\Users\Admin\Desktop\download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00875" y="1928802"/>
            <a:ext cx="2143125" cy="2143125"/>
          </a:xfrm>
          <a:prstGeom prst="rect">
            <a:avLst/>
          </a:prstGeom>
          <a:noFill/>
        </p:spPr>
      </p:pic>
      <p:pic>
        <p:nvPicPr>
          <p:cNvPr id="4103" name="Picture 7" descr="C:\Users\Admin\Desktop\download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86258" y="1857364"/>
            <a:ext cx="3476516" cy="2214578"/>
          </a:xfrm>
          <a:prstGeom prst="rect">
            <a:avLst/>
          </a:prstGeom>
          <a:noFill/>
        </p:spPr>
      </p:pic>
      <p:pic>
        <p:nvPicPr>
          <p:cNvPr id="4104" name="Picture 8" descr="C:\Users\Admin\Desktop\download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285838" y="1857364"/>
            <a:ext cx="2214578" cy="2214578"/>
          </a:xfrm>
          <a:prstGeom prst="rect">
            <a:avLst/>
          </a:prstGeom>
          <a:noFill/>
        </p:spPr>
      </p:pic>
      <p:pic>
        <p:nvPicPr>
          <p:cNvPr id="4105" name="Picture 9" descr="C:\Users\Admin\Desktop\download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-214346" y="1857364"/>
            <a:ext cx="1571622" cy="2214578"/>
          </a:xfrm>
          <a:prstGeom prst="rect">
            <a:avLst/>
          </a:prstGeom>
          <a:noFill/>
        </p:spPr>
      </p:pic>
      <p:pic>
        <p:nvPicPr>
          <p:cNvPr id="4106" name="Picture 10" descr="C:\Users\Admin\Desktop\download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4000504"/>
            <a:ext cx="3795341" cy="2857496"/>
          </a:xfrm>
          <a:prstGeom prst="rect">
            <a:avLst/>
          </a:prstGeom>
          <a:noFill/>
        </p:spPr>
      </p:pic>
      <p:pic>
        <p:nvPicPr>
          <p:cNvPr id="4107" name="Picture 11" descr="C:\Users\Admin\Desktop\download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786182" y="4000504"/>
            <a:ext cx="2857496" cy="2857496"/>
          </a:xfrm>
          <a:prstGeom prst="rect">
            <a:avLst/>
          </a:prstGeom>
          <a:noFill/>
        </p:spPr>
      </p:pic>
      <p:pic>
        <p:nvPicPr>
          <p:cNvPr id="4108" name="Picture 12" descr="C:\Users\Admin\Desktop\images.pn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429388" y="4071942"/>
            <a:ext cx="2765829" cy="2786058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7172"/>
          </a:xfrm>
        </p:spPr>
        <p:txBody>
          <a:bodyPr>
            <a:normAutofit fontScale="90000"/>
          </a:bodyPr>
          <a:lstStyle/>
          <a:p>
            <a:r>
              <a:rPr lang="ru-RU" sz="2200" b="0" dirty="0" smtClean="0">
                <a:solidFill>
                  <a:schemeClr val="accent5">
                    <a:lumMod val="50000"/>
                  </a:schemeClr>
                </a:solidFill>
              </a:rPr>
              <a:t>Час </a:t>
            </a:r>
            <a:r>
              <a:rPr lang="ru-RU" sz="2200" b="0" dirty="0" err="1" smtClean="0">
                <a:solidFill>
                  <a:schemeClr val="accent5">
                    <a:lumMod val="50000"/>
                  </a:schemeClr>
                </a:solidFill>
              </a:rPr>
              <a:t>народження</a:t>
            </a:r>
            <a:r>
              <a:rPr lang="ru-RU" sz="2200" b="0" dirty="0" smtClean="0">
                <a:solidFill>
                  <a:schemeClr val="accent5">
                    <a:lumMod val="50000"/>
                  </a:schemeClr>
                </a:solidFill>
              </a:rPr>
              <a:t> смайлика </a:t>
            </a:r>
            <a:r>
              <a:rPr lang="ru-RU" sz="2200" b="0" dirty="0" err="1" smtClean="0">
                <a:solidFill>
                  <a:schemeClr val="accent5">
                    <a:lumMod val="50000"/>
                  </a:schemeClr>
                </a:solidFill>
              </a:rPr>
              <a:t>відомо</a:t>
            </a:r>
            <a:r>
              <a:rPr lang="ru-RU" sz="2200" b="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b="0" dirty="0" err="1" smtClean="0">
                <a:solidFill>
                  <a:schemeClr val="accent5">
                    <a:lumMod val="50000"/>
                  </a:schemeClr>
                </a:solidFill>
              </a:rPr>
              <a:t>з</a:t>
            </a:r>
            <a:r>
              <a:rPr lang="ru-RU" sz="2200" b="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b="0" dirty="0" err="1" smtClean="0">
                <a:solidFill>
                  <a:schemeClr val="accent5">
                    <a:lumMod val="50000"/>
                  </a:schemeClr>
                </a:solidFill>
              </a:rPr>
              <a:t>точністю</a:t>
            </a:r>
            <a:r>
              <a:rPr lang="ru-RU" sz="2200" b="0" dirty="0" smtClean="0">
                <a:solidFill>
                  <a:schemeClr val="accent5">
                    <a:lumMod val="50000"/>
                  </a:schemeClr>
                </a:solidFill>
              </a:rPr>
              <a:t> до </a:t>
            </a:r>
            <a:r>
              <a:rPr lang="ru-RU" sz="2200" b="0" dirty="0" err="1" smtClean="0">
                <a:solidFill>
                  <a:schemeClr val="accent5">
                    <a:lumMod val="50000"/>
                  </a:schemeClr>
                </a:solidFill>
              </a:rPr>
              <a:t>хвилини</a:t>
            </a:r>
            <a:r>
              <a:rPr lang="ru-RU" sz="2200" b="0" dirty="0" smtClean="0">
                <a:solidFill>
                  <a:schemeClr val="accent5">
                    <a:lumMod val="50000"/>
                  </a:schemeClr>
                </a:solidFill>
              </a:rPr>
              <a:t>. 19 </a:t>
            </a:r>
            <a:r>
              <a:rPr lang="ru-RU" sz="2200" b="0" dirty="0" err="1" smtClean="0">
                <a:solidFill>
                  <a:schemeClr val="accent5">
                    <a:lumMod val="50000"/>
                  </a:schemeClr>
                </a:solidFill>
              </a:rPr>
              <a:t>вересня</a:t>
            </a:r>
            <a:r>
              <a:rPr lang="ru-RU" sz="2200" b="0" dirty="0" smtClean="0">
                <a:solidFill>
                  <a:schemeClr val="accent5">
                    <a:lumMod val="50000"/>
                  </a:schemeClr>
                </a:solidFill>
              </a:rPr>
              <a:t> 1982 року о 11:44 ранку Скотт </a:t>
            </a:r>
            <a:r>
              <a:rPr lang="ru-RU" sz="2200" b="0" dirty="0" err="1" smtClean="0">
                <a:solidFill>
                  <a:schemeClr val="accent5">
                    <a:lumMod val="50000"/>
                  </a:schemeClr>
                </a:solidFill>
              </a:rPr>
              <a:t>Фалман</a:t>
            </a:r>
            <a:r>
              <a:rPr lang="ru-RU" sz="2200" b="0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ru-RU" sz="2200" b="0" dirty="0" err="1" smtClean="0">
                <a:solidFill>
                  <a:schemeClr val="accent5">
                    <a:lumMod val="50000"/>
                  </a:schemeClr>
                </a:solidFill>
              </a:rPr>
              <a:t>професор</a:t>
            </a:r>
            <a:r>
              <a:rPr lang="ru-RU" sz="2200" b="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b="0" dirty="0" err="1" smtClean="0">
                <a:solidFill>
                  <a:schemeClr val="accent5">
                    <a:lumMod val="50000"/>
                  </a:schemeClr>
                </a:solidFill>
              </a:rPr>
              <a:t>Університету</a:t>
            </a:r>
            <a:r>
              <a:rPr lang="ru-RU" sz="2200" b="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b="0" dirty="0" err="1" smtClean="0">
                <a:solidFill>
                  <a:schemeClr val="accent5">
                    <a:lumMod val="50000"/>
                  </a:schemeClr>
                </a:solidFill>
              </a:rPr>
              <a:t>Карнегі-Меллон</a:t>
            </a:r>
            <a:r>
              <a:rPr lang="ru-RU" sz="2200" b="0" dirty="0" smtClean="0">
                <a:solidFill>
                  <a:schemeClr val="accent5">
                    <a:lumMod val="50000"/>
                  </a:schemeClr>
                </a:solidFill>
              </a:rPr>
              <a:t> у </a:t>
            </a:r>
            <a:r>
              <a:rPr lang="ru-RU" sz="2200" b="0" dirty="0" err="1" smtClean="0">
                <a:solidFill>
                  <a:schemeClr val="accent5">
                    <a:lumMod val="50000"/>
                  </a:schemeClr>
                </a:solidFill>
              </a:rPr>
              <a:t>Піттсбурзі</a:t>
            </a:r>
            <a:r>
              <a:rPr lang="ru-RU" sz="2200" b="0" dirty="0" smtClean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ru-RU" sz="2200" b="0" dirty="0" err="1" smtClean="0">
                <a:solidFill>
                  <a:schemeClr val="accent5">
                    <a:lumMod val="50000"/>
                  </a:schemeClr>
                </a:solidFill>
              </a:rPr>
              <a:t>відправив</a:t>
            </a:r>
            <a:r>
              <a:rPr lang="ru-RU" sz="2200" b="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b="0" dirty="0" err="1" smtClean="0">
                <a:solidFill>
                  <a:schemeClr val="accent5">
                    <a:lumMod val="50000"/>
                  </a:schemeClr>
                </a:solidFill>
              </a:rPr>
              <a:t>колегам</a:t>
            </a:r>
            <a:r>
              <a:rPr lang="ru-RU" sz="2200" b="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b="0" dirty="0" err="1" smtClean="0">
                <a:solidFill>
                  <a:schemeClr val="accent5">
                    <a:lumMod val="50000"/>
                  </a:schemeClr>
                </a:solidFill>
              </a:rPr>
              <a:t>електронне</a:t>
            </a:r>
            <a:r>
              <a:rPr lang="ru-RU" sz="2200" b="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b="0" dirty="0" err="1" smtClean="0">
                <a:solidFill>
                  <a:schemeClr val="accent5">
                    <a:lumMod val="50000"/>
                  </a:schemeClr>
                </a:solidFill>
              </a:rPr>
              <a:t>повідомлення</a:t>
            </a:r>
            <a:r>
              <a:rPr lang="ru-RU" sz="2200" b="0" dirty="0" smtClean="0">
                <a:solidFill>
                  <a:schemeClr val="accent5">
                    <a:lumMod val="50000"/>
                  </a:schemeClr>
                </a:solidFill>
              </a:rPr>
              <a:t>, в </a:t>
            </a:r>
            <a:r>
              <a:rPr lang="ru-RU" sz="2200" b="0" dirty="0" err="1" smtClean="0">
                <a:solidFill>
                  <a:schemeClr val="accent5">
                    <a:lumMod val="50000"/>
                  </a:schemeClr>
                </a:solidFill>
              </a:rPr>
              <a:t>якому</a:t>
            </a:r>
            <a:r>
              <a:rPr lang="ru-RU" sz="2200" b="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b="0" dirty="0" err="1" smtClean="0">
                <a:solidFill>
                  <a:schemeClr val="accent5">
                    <a:lumMod val="50000"/>
                  </a:schemeClr>
                </a:solidFill>
              </a:rPr>
              <a:t>запропонував</a:t>
            </a:r>
            <a:r>
              <a:rPr lang="ru-RU" sz="2200" b="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b="0" dirty="0" err="1" smtClean="0">
                <a:solidFill>
                  <a:schemeClr val="accent5">
                    <a:lumMod val="50000"/>
                  </a:schemeClr>
                </a:solidFill>
              </a:rPr>
              <a:t>використовувати</a:t>
            </a:r>
            <a:r>
              <a:rPr lang="ru-RU" sz="2200" b="0" dirty="0" smtClean="0">
                <a:solidFill>
                  <a:schemeClr val="accent5">
                    <a:lumMod val="50000"/>
                  </a:schemeClr>
                </a:solidFill>
              </a:rPr>
              <a:t> смайлик (</a:t>
            </a:r>
            <a:r>
              <a:rPr lang="en-US" sz="2200" b="0" dirty="0" err="1" smtClean="0">
                <a:solidFill>
                  <a:schemeClr val="accent5">
                    <a:lumMod val="50000"/>
                  </a:schemeClr>
                </a:solidFill>
              </a:rPr>
              <a:t>emoji</a:t>
            </a:r>
            <a:r>
              <a:rPr lang="en-US" sz="2200" b="0" dirty="0" smtClean="0">
                <a:solidFill>
                  <a:schemeClr val="accent5">
                    <a:lumMod val="50000"/>
                  </a:schemeClr>
                </a:solidFill>
              </a:rPr>
              <a:t> ) </a:t>
            </a:r>
            <a:r>
              <a:rPr lang="ru-RU" sz="2200" b="0" dirty="0" smtClean="0">
                <a:solidFill>
                  <a:schemeClr val="accent5">
                    <a:lumMod val="50000"/>
                  </a:schemeClr>
                </a:solidFill>
              </a:rPr>
              <a:t>для </a:t>
            </a:r>
            <a:r>
              <a:rPr lang="ru-RU" sz="2200" b="0" dirty="0" err="1" smtClean="0">
                <a:solidFill>
                  <a:schemeClr val="accent5">
                    <a:lumMod val="50000"/>
                  </a:schemeClr>
                </a:solidFill>
              </a:rPr>
              <a:t>вираження</a:t>
            </a:r>
            <a:r>
              <a:rPr lang="ru-RU" sz="2200" b="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b="0" dirty="0" err="1" smtClean="0">
                <a:solidFill>
                  <a:schemeClr val="accent5">
                    <a:lumMod val="50000"/>
                  </a:schemeClr>
                </a:solidFill>
              </a:rPr>
              <a:t>емоцій</a:t>
            </a:r>
            <a:r>
              <a:rPr lang="ru-RU" sz="2200" b="0" dirty="0" smtClean="0">
                <a:solidFill>
                  <a:schemeClr val="accent5">
                    <a:lumMod val="50000"/>
                  </a:schemeClr>
                </a:solidFill>
              </a:rPr>
              <a:t> у </a:t>
            </a:r>
            <a:r>
              <a:rPr lang="ru-RU" sz="2200" b="0" dirty="0" err="1" smtClean="0">
                <a:solidFill>
                  <a:schemeClr val="accent5">
                    <a:lumMod val="50000"/>
                  </a:schemeClr>
                </a:solidFill>
              </a:rPr>
              <a:t>мережевому</a:t>
            </a:r>
            <a:r>
              <a:rPr lang="ru-RU" sz="2200" b="0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b="0" dirty="0" err="1" smtClean="0">
                <a:solidFill>
                  <a:schemeClr val="accent5">
                    <a:lumMod val="50000"/>
                  </a:schemeClr>
                </a:solidFill>
              </a:rPr>
              <a:t>спілкуванні</a:t>
            </a:r>
            <a:r>
              <a:rPr lang="ru-RU" b="0" dirty="0" smtClean="0">
                <a:solidFill>
                  <a:schemeClr val="accent5">
                    <a:lumMod val="50000"/>
                  </a:schemeClr>
                </a:solidFill>
              </a:rPr>
              <a:t>.</a:t>
            </a:r>
            <a:br>
              <a:rPr lang="ru-RU" b="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786058"/>
            <a:ext cx="8229600" cy="3523302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null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3357562"/>
            <a:ext cx="6286512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static.espreso.tv/uploads/article/2467781/images/im-DR_smaila3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143116"/>
            <a:ext cx="2786050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285860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b="0" u="sng" dirty="0" err="1" smtClean="0">
                <a:solidFill>
                  <a:schemeClr val="accent1"/>
                </a:solidFill>
              </a:rPr>
              <a:t>Приклади</a:t>
            </a:r>
            <a:r>
              <a:rPr lang="ru-RU" b="0" u="sng" dirty="0" smtClean="0">
                <a:solidFill>
                  <a:schemeClr val="accent1"/>
                </a:solidFill>
              </a:rPr>
              <a:t> </a:t>
            </a:r>
            <a:r>
              <a:rPr lang="ru-RU" b="0" u="sng" dirty="0" err="1" smtClean="0">
                <a:solidFill>
                  <a:schemeClr val="accent1"/>
                </a:solidFill>
              </a:rPr>
              <a:t>вживання</a:t>
            </a:r>
            <a:r>
              <a:rPr lang="ru-RU" b="0" u="sng" dirty="0" smtClean="0">
                <a:solidFill>
                  <a:schemeClr val="accent1"/>
                </a:solidFill>
              </a:rPr>
              <a:t/>
            </a:r>
            <a:br>
              <a:rPr lang="ru-RU" b="0" u="sng" dirty="0" smtClean="0">
                <a:solidFill>
                  <a:schemeClr val="accent1"/>
                </a:solidFill>
              </a:rPr>
            </a:br>
            <a:r>
              <a:rPr lang="ru-RU" b="0" u="sng" dirty="0" smtClean="0">
                <a:solidFill>
                  <a:schemeClr val="accent1"/>
                </a:solidFill>
              </a:rPr>
              <a:t>слова «</a:t>
            </a:r>
            <a:r>
              <a:rPr lang="en-US" b="0" u="sng" dirty="0" smtClean="0">
                <a:solidFill>
                  <a:schemeClr val="accent1"/>
                </a:solidFill>
              </a:rPr>
              <a:t>Smile</a:t>
            </a:r>
            <a:r>
              <a:rPr lang="ru-RU" b="0" u="sng" dirty="0" smtClean="0">
                <a:solidFill>
                  <a:schemeClr val="accent1"/>
                </a:solidFill>
              </a:rPr>
              <a:t>»</a:t>
            </a:r>
            <a:r>
              <a:rPr lang="ru-RU" b="0" u="sng" dirty="0" smtClean="0">
                <a:solidFill>
                  <a:schemeClr val="bg2"/>
                </a:solidFill>
              </a:rPr>
              <a:t/>
            </a:r>
            <a:br>
              <a:rPr lang="ru-RU" b="0" u="sng" dirty="0" smtClean="0">
                <a:solidFill>
                  <a:schemeClr val="bg2"/>
                </a:solidFill>
              </a:rPr>
            </a:br>
            <a:r>
              <a:rPr lang="ru-RU" b="0" dirty="0" smtClean="0"/>
              <a:t/>
            </a:r>
            <a:br>
              <a:rPr lang="ru-RU" b="0" dirty="0" smtClean="0"/>
            </a:br>
            <a:r>
              <a:rPr lang="ru-RU" b="0" dirty="0" smtClean="0"/>
              <a:t/>
            </a:r>
            <a:br>
              <a:rPr lang="ru-RU" b="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876"/>
            <a:ext cx="1471594" cy="273748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1500174"/>
            <a:ext cx="4572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u="sng" dirty="0">
                <a:solidFill>
                  <a:schemeClr val="accent5">
                    <a:lumMod val="50000"/>
                  </a:schemeClr>
                </a:solidFill>
              </a:rPr>
              <a:t>Smile, please! — </a:t>
            </a:r>
            <a:r>
              <a:rPr lang="ru-RU" sz="2400" u="sng" dirty="0" err="1">
                <a:solidFill>
                  <a:schemeClr val="accent5">
                    <a:lumMod val="50000"/>
                  </a:schemeClr>
                </a:solidFill>
              </a:rPr>
              <a:t>Усміхнись</a:t>
            </a:r>
            <a:r>
              <a:rPr lang="ru-RU" sz="2400" u="sng" dirty="0">
                <a:solidFill>
                  <a:schemeClr val="accent5">
                    <a:lumMod val="50000"/>
                  </a:schemeClr>
                </a:solidFill>
              </a:rPr>
              <a:t>, будь ласка!</a:t>
            </a:r>
            <a:r>
              <a:rPr lang="ru-RU" sz="2400" u="sng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2400" u="sng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en-US" sz="2400" u="sng" dirty="0">
                <a:solidFill>
                  <a:schemeClr val="accent5">
                    <a:lumMod val="50000"/>
                  </a:schemeClr>
                </a:solidFill>
              </a:rPr>
              <a:t>I smiled at her. — </a:t>
            </a:r>
            <a:r>
              <a:rPr lang="ru-RU" sz="2400" u="sng" dirty="0">
                <a:solidFill>
                  <a:schemeClr val="accent5">
                    <a:lumMod val="50000"/>
                  </a:schemeClr>
                </a:solidFill>
              </a:rPr>
              <a:t>Я </a:t>
            </a:r>
            <a:r>
              <a:rPr lang="ru-RU" sz="2400" u="sng" dirty="0" err="1">
                <a:solidFill>
                  <a:schemeClr val="accent5">
                    <a:lumMod val="50000"/>
                  </a:schemeClr>
                </a:solidFill>
              </a:rPr>
              <a:t>посміхнувся</a:t>
            </a:r>
            <a:r>
              <a:rPr lang="ru-RU" sz="2400" u="sng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400" u="sng" dirty="0" err="1">
                <a:solidFill>
                  <a:schemeClr val="accent5">
                    <a:lumMod val="50000"/>
                  </a:schemeClr>
                </a:solidFill>
              </a:rPr>
              <a:t>їй</a:t>
            </a:r>
            <a:r>
              <a:rPr lang="ru-RU" sz="2400" u="sng" dirty="0">
                <a:solidFill>
                  <a:schemeClr val="accent5">
                    <a:lumMod val="50000"/>
                  </a:schemeClr>
                </a:solidFill>
              </a:rPr>
              <a:t>.</a:t>
            </a:r>
            <a:r>
              <a:rPr lang="ru-RU" sz="2400" u="sng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2400" u="sng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en-US" sz="2400" u="sng" dirty="0">
                <a:solidFill>
                  <a:schemeClr val="accent5">
                    <a:lumMod val="50000"/>
                  </a:schemeClr>
                </a:solidFill>
              </a:rPr>
              <a:t>You smile all the time. — </a:t>
            </a:r>
            <a:r>
              <a:rPr lang="ru-RU" sz="2400" u="sng" dirty="0" err="1">
                <a:solidFill>
                  <a:schemeClr val="accent5">
                    <a:lumMod val="50000"/>
                  </a:schemeClr>
                </a:solidFill>
              </a:rPr>
              <a:t>Ти</a:t>
            </a:r>
            <a:r>
              <a:rPr lang="ru-RU" sz="2400" u="sng" dirty="0">
                <a:solidFill>
                  <a:schemeClr val="accent5">
                    <a:lumMod val="50000"/>
                  </a:schemeClr>
                </a:solidFill>
              </a:rPr>
              <a:t> весь час </a:t>
            </a:r>
            <a:r>
              <a:rPr lang="ru-RU" sz="2400" u="sng" dirty="0" err="1">
                <a:solidFill>
                  <a:schemeClr val="accent5">
                    <a:lumMod val="50000"/>
                  </a:schemeClr>
                </a:solidFill>
              </a:rPr>
              <a:t>посміхаєшся</a:t>
            </a:r>
            <a:r>
              <a:rPr lang="ru-RU" sz="2400" u="sng" dirty="0">
                <a:solidFill>
                  <a:schemeClr val="accent5">
                    <a:lumMod val="50000"/>
                  </a:schemeClr>
                </a:solidFill>
              </a:rPr>
              <a:t>.</a:t>
            </a:r>
            <a:r>
              <a:rPr lang="ru-RU" sz="2400" u="sng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2400" u="sng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en-US" sz="2400" u="sng" dirty="0">
                <a:solidFill>
                  <a:schemeClr val="accent5">
                    <a:lumMod val="50000"/>
                  </a:schemeClr>
                </a:solidFill>
              </a:rPr>
              <a:t>I like it when you smile. — </a:t>
            </a:r>
            <a:r>
              <a:rPr lang="ru-RU" sz="2400" u="sng" dirty="0" err="1">
                <a:solidFill>
                  <a:schemeClr val="accent5">
                    <a:lumMod val="50000"/>
                  </a:schemeClr>
                </a:solidFill>
              </a:rPr>
              <a:t>Мені</a:t>
            </a:r>
            <a:r>
              <a:rPr lang="ru-RU" sz="2400" u="sng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400" u="sng" dirty="0" err="1">
                <a:solidFill>
                  <a:schemeClr val="accent5">
                    <a:lumMod val="50000"/>
                  </a:schemeClr>
                </a:solidFill>
              </a:rPr>
              <a:t>подобається</a:t>
            </a:r>
            <a:r>
              <a:rPr lang="ru-RU" sz="2400" u="sng" dirty="0">
                <a:solidFill>
                  <a:schemeClr val="accent5">
                    <a:lumMod val="50000"/>
                  </a:schemeClr>
                </a:solidFill>
              </a:rPr>
              <a:t>, коли </a:t>
            </a:r>
            <a:r>
              <a:rPr lang="ru-RU" sz="2400" u="sng" dirty="0" err="1">
                <a:solidFill>
                  <a:schemeClr val="accent5">
                    <a:lumMod val="50000"/>
                  </a:schemeClr>
                </a:solidFill>
              </a:rPr>
              <a:t>ти</a:t>
            </a:r>
            <a:r>
              <a:rPr lang="ru-RU" sz="2400" u="sng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400" u="sng" dirty="0" err="1">
                <a:solidFill>
                  <a:schemeClr val="accent5">
                    <a:lumMod val="50000"/>
                  </a:schemeClr>
                </a:solidFill>
              </a:rPr>
              <a:t>посміхаєшся</a:t>
            </a:r>
            <a:r>
              <a:rPr lang="ru-RU" sz="2400" u="sng" dirty="0">
                <a:solidFill>
                  <a:schemeClr val="accent5">
                    <a:lumMod val="50000"/>
                  </a:schemeClr>
                </a:solidFill>
              </a:rPr>
              <a:t>.</a:t>
            </a:r>
            <a:r>
              <a:rPr lang="ru-RU" sz="2400" u="sng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2400" u="sng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en-US" sz="2400" u="sng" dirty="0">
                <a:solidFill>
                  <a:schemeClr val="accent5">
                    <a:lumMod val="50000"/>
                  </a:schemeClr>
                </a:solidFill>
              </a:rPr>
              <a:t>When I am happy, I smile. — </a:t>
            </a:r>
            <a:r>
              <a:rPr lang="ru-RU" sz="2400" u="sng" dirty="0">
                <a:solidFill>
                  <a:schemeClr val="accent5">
                    <a:lumMod val="50000"/>
                  </a:schemeClr>
                </a:solidFill>
              </a:rPr>
              <a:t>Коли я </a:t>
            </a:r>
            <a:r>
              <a:rPr lang="ru-RU" sz="2400" u="sng" dirty="0" err="1">
                <a:solidFill>
                  <a:schemeClr val="accent5">
                    <a:lumMod val="50000"/>
                  </a:schemeClr>
                </a:solidFill>
              </a:rPr>
              <a:t>щасливий</a:t>
            </a:r>
            <a:r>
              <a:rPr lang="ru-RU" sz="2400" u="sng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ru-RU" sz="2400" u="sng" dirty="0" err="1">
                <a:solidFill>
                  <a:schemeClr val="accent5">
                    <a:lumMod val="50000"/>
                  </a:schemeClr>
                </a:solidFill>
              </a:rPr>
              <a:t>я</a:t>
            </a:r>
            <a:r>
              <a:rPr lang="ru-RU" sz="2400" u="sng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400" u="sng" dirty="0" err="1">
                <a:solidFill>
                  <a:schemeClr val="accent5">
                    <a:lumMod val="50000"/>
                  </a:schemeClr>
                </a:solidFill>
              </a:rPr>
              <a:t>посміхаюся</a:t>
            </a:r>
            <a:r>
              <a:rPr lang="ru-RU" sz="2400" u="sng" dirty="0">
                <a:solidFill>
                  <a:schemeClr val="accent5">
                    <a:lumMod val="50000"/>
                  </a:schemeClr>
                </a:solidFill>
              </a:rPr>
              <a:t>.</a:t>
            </a:r>
            <a:r>
              <a:rPr lang="ru-RU" sz="2400" u="sng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2400" u="sng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en-US" sz="2400" u="sng" dirty="0">
                <a:solidFill>
                  <a:schemeClr val="accent5">
                    <a:lumMod val="50000"/>
                  </a:schemeClr>
                </a:solidFill>
              </a:rPr>
              <a:t>She gave me a wan smile. — </a:t>
            </a:r>
            <a:r>
              <a:rPr lang="ru-RU" sz="2400" u="sng" dirty="0">
                <a:solidFill>
                  <a:schemeClr val="accent5">
                    <a:lumMod val="50000"/>
                  </a:schemeClr>
                </a:solidFill>
              </a:rPr>
              <a:t>Вона </a:t>
            </a:r>
            <a:r>
              <a:rPr lang="ru-RU" sz="2400" u="sng" dirty="0" err="1">
                <a:solidFill>
                  <a:schemeClr val="accent5">
                    <a:lumMod val="50000"/>
                  </a:schemeClr>
                </a:solidFill>
              </a:rPr>
              <a:t>подарувала</a:t>
            </a:r>
            <a:r>
              <a:rPr lang="ru-RU" sz="2400" u="sng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400" u="sng" dirty="0" err="1">
                <a:solidFill>
                  <a:schemeClr val="accent5">
                    <a:lumMod val="50000"/>
                  </a:schemeClr>
                </a:solidFill>
              </a:rPr>
              <a:t>мені</a:t>
            </a:r>
            <a:r>
              <a:rPr lang="ru-RU" sz="2400" u="sng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400" u="sng" dirty="0" err="1">
                <a:solidFill>
                  <a:schemeClr val="accent5">
                    <a:lumMod val="50000"/>
                  </a:schemeClr>
                </a:solidFill>
              </a:rPr>
              <a:t>бліду</a:t>
            </a:r>
            <a:r>
              <a:rPr lang="ru-RU" sz="2400" u="sng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400" u="sng" dirty="0" err="1">
                <a:solidFill>
                  <a:schemeClr val="accent5">
                    <a:lumMod val="50000"/>
                  </a:schemeClr>
                </a:solidFill>
              </a:rPr>
              <a:t>посмішку</a:t>
            </a:r>
            <a:r>
              <a:rPr lang="ru-RU" sz="2400" u="sng" dirty="0">
                <a:solidFill>
                  <a:schemeClr val="accent5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3074" name="Picture 2" descr="C:\Users\Admin\Desktop\downlo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0"/>
            <a:ext cx="4429124" cy="4429124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14298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err="1" smtClean="0"/>
              <a:t>Синоніми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>
                <a:hlinkClick r:id="rId2"/>
              </a:rPr>
              <a:t>twinkle</a:t>
            </a:r>
            <a:r>
              <a:rPr lang="en-US" dirty="0" smtClean="0"/>
              <a:t>, </a:t>
            </a:r>
            <a:r>
              <a:rPr lang="en-US" dirty="0" smtClean="0">
                <a:hlinkClick r:id="rId3"/>
              </a:rPr>
              <a:t>beam</a:t>
            </a:r>
            <a:r>
              <a:rPr lang="en-US" dirty="0" smtClean="0"/>
              <a:t>, </a:t>
            </a:r>
            <a:r>
              <a:rPr lang="en-US" dirty="0" smtClean="0">
                <a:hlinkClick r:id="rId4"/>
              </a:rPr>
              <a:t>grin</a:t>
            </a:r>
            <a:r>
              <a:rPr lang="en-US" dirty="0" smtClean="0"/>
              <a:t>, </a:t>
            </a:r>
            <a:r>
              <a:rPr lang="en-US" dirty="0" smtClean="0">
                <a:hlinkClick r:id="rId5"/>
              </a:rPr>
              <a:t>smirk</a:t>
            </a:r>
            <a:r>
              <a:rPr lang="en-US" dirty="0" smtClean="0"/>
              <a:t>, </a:t>
            </a:r>
            <a:r>
              <a:rPr lang="en-US" dirty="0" smtClean="0">
                <a:hlinkClick r:id="rId6"/>
              </a:rPr>
              <a:t>simper</a:t>
            </a:r>
            <a:r>
              <a:rPr lang="en-US" dirty="0" smtClean="0"/>
              <a:t>,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l</a:t>
            </a:r>
            <a:r>
              <a:rPr lang="en-US" dirty="0" smtClean="0">
                <a:solidFill>
                  <a:schemeClr val="accent5">
                    <a:lumMod val="50000"/>
                  </a:schemeClr>
                </a:solidFill>
                <a:hlinkClick r:id="rId7"/>
              </a:rPr>
              <a:t>eer</a:t>
            </a:r>
            <a:r>
              <a:rPr lang="en-US" dirty="0" smtClean="0"/>
              <a:t>, </a:t>
            </a:r>
            <a:r>
              <a:rPr lang="en-US" dirty="0" smtClean="0">
                <a:hlinkClick r:id="rId8"/>
              </a:rPr>
              <a:t>grinning</a:t>
            </a:r>
            <a:r>
              <a:rPr lang="en-US" dirty="0" smtClean="0"/>
              <a:t>, </a:t>
            </a:r>
            <a:r>
              <a:rPr lang="en-US" dirty="0" smtClean="0">
                <a:hlinkClick r:id="rId9"/>
              </a:rPr>
              <a:t>smiling</a:t>
            </a:r>
            <a:r>
              <a:rPr lang="en-US" dirty="0" smtClean="0"/>
              <a:t>, </a:t>
            </a:r>
            <a:r>
              <a:rPr lang="en-US" dirty="0" smtClean="0">
                <a:hlinkClick r:id="rId10"/>
              </a:rPr>
              <a:t>dimple</a:t>
            </a:r>
            <a:r>
              <a:rPr lang="en-US" dirty="0" smtClean="0"/>
              <a:t>, </a:t>
            </a:r>
            <a:r>
              <a:rPr lang="en-US" dirty="0" smtClean="0">
                <a:hlinkClick r:id="rId11"/>
              </a:rPr>
              <a:t>grin (from ear to ear)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pic>
        <p:nvPicPr>
          <p:cNvPr id="5122" name="Picture 2" descr="C:\Users\Admin\Desktop\images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2643182"/>
            <a:ext cx="7791027" cy="4214818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i="1" dirty="0" smtClean="0"/>
              <a:t>Презентація на тему “</a:t>
            </a:r>
            <a:r>
              <a:rPr lang="en-US" i="1" dirty="0" smtClean="0"/>
              <a:t>Smile</a:t>
            </a:r>
            <a:r>
              <a:rPr lang="uk-UA" i="1" dirty="0" smtClean="0">
                <a:solidFill>
                  <a:schemeClr val="bg1"/>
                </a:solidFill>
              </a:rPr>
              <a:t>”</a:t>
            </a:r>
            <a:r>
              <a:rPr lang="en-US" i="1" dirty="0" smtClean="0">
                <a:solidFill>
                  <a:schemeClr val="bg1"/>
                </a:solidFill>
              </a:rPr>
              <a:t> </a:t>
            </a:r>
            <a:br>
              <a:rPr lang="en-US" i="1" dirty="0" smtClean="0">
                <a:solidFill>
                  <a:schemeClr val="bg1"/>
                </a:solidFill>
              </a:rPr>
            </a:br>
            <a:r>
              <a:rPr lang="uk-UA" i="1" dirty="0" smtClean="0">
                <a:solidFill>
                  <a:schemeClr val="bg1"/>
                </a:solidFill>
              </a:rPr>
              <a:t>Закінчена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sz="5400" dirty="0" smtClean="0"/>
              <a:t>Дякую за перегляд  </a:t>
            </a:r>
            <a:r>
              <a:rPr lang="uk-UA" sz="8000" dirty="0" smtClean="0"/>
              <a:t>=)</a:t>
            </a:r>
            <a:endParaRPr lang="ru-RU" sz="8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64</TotalTime>
  <Words>124</Words>
  <Application>Microsoft Office PowerPoint</Application>
  <PresentationFormat>Экран (4:3)</PresentationFormat>
  <Paragraphs>10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Апекс</vt:lpstr>
      <vt:lpstr>Презентація на тему “Smile”</vt:lpstr>
      <vt:lpstr>Smile (з англійської «усмішка»)</vt:lpstr>
      <vt:lpstr>Смайл, сма́йлик — схематичне зображення людського обличчя, що використовується для передачі емоцій. Може складатися з різноманітних символів, як то букв алфавіту, знаків пунктуації та різних службових символів. Особливе розповсюдження смайли набули з поширенням інтернету (чати, форуми,ICQ тощо) та мобільних телефонів (короткі повідомлення — SMS), де широко використовуються користувачами для обміну повідомленнями. </vt:lpstr>
      <vt:lpstr>Слайд 4</vt:lpstr>
      <vt:lpstr>Час народження смайлика відомо з точністю до хвилини. 19 вересня 1982 року о 11:44 ранку Скотт Фалман, професор Університету Карнегі-Меллон у Піттсбурзі, відправив колегам електронне повідомлення, в якому запропонував використовувати смайлик (emoji ) для вираження емоцій у мережевому спілкуванні.  </vt:lpstr>
      <vt:lpstr>Приклади вживання слова «Smile»    </vt:lpstr>
      <vt:lpstr>Синоніми twinkle, beam, grin, smirk, simper,  leer, grinning, smiling, dimple, grin (from ear to ear) </vt:lpstr>
      <vt:lpstr>Презентація на тему “Smile”  Закінчена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на тему “Smile”</dc:title>
  <dc:creator>Admin</dc:creator>
  <cp:lastModifiedBy>Admin</cp:lastModifiedBy>
  <cp:revision>7</cp:revision>
  <dcterms:created xsi:type="dcterms:W3CDTF">2022-11-30T19:17:03Z</dcterms:created>
  <dcterms:modified xsi:type="dcterms:W3CDTF">2022-12-04T09:35:13Z</dcterms:modified>
</cp:coreProperties>
</file>