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9" r:id="rId9"/>
    <p:sldId id="270" r:id="rId10"/>
    <p:sldId id="265" r:id="rId11"/>
    <p:sldId id="264" r:id="rId12"/>
    <p:sldId id="263" r:id="rId13"/>
    <p:sldId id="271" r:id="rId14"/>
    <p:sldId id="262" r:id="rId15"/>
    <p:sldId id="267" r:id="rId16"/>
  </p:sldIdLst>
  <p:sldSz cx="18288000" cy="10287000"/>
  <p:notesSz cx="6858000" cy="9144000"/>
  <p:embeddedFontLst>
    <p:embeddedFont>
      <p:font typeface="Dekko" panose="020B0604020202020204" charset="0"/>
      <p:regular r:id="rId17"/>
    </p:embeddedFont>
    <p:embeddedFont>
      <p:font typeface="Cardo Bold" panose="020B0604020202020204" charset="-79"/>
      <p:regular r:id="rId18"/>
    </p:embeddedFont>
    <p:embeddedFont>
      <p:font typeface="Noto Serif Display" panose="020B0604020202020204"/>
      <p:regular r:id="rId19"/>
    </p:embeddedFont>
    <p:embeddedFont>
      <p:font typeface="Eastman Grotesque Bold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ormorant Garamond" panose="020B0604020202020204" charset="-52"/>
      <p:regular r:id="rId25"/>
    </p:embeddedFont>
    <p:embeddedFont>
      <p:font typeface="Cormorant Garamond Bold" panose="020B0604020202020204" charset="-52"/>
      <p:regular r:id="rId26"/>
    </p:embeddedFont>
    <p:embeddedFont>
      <p:font typeface="Georgia" panose="02040502050405020303" pitchFamily="18" charset="0"/>
      <p:regular r:id="rId27"/>
      <p:bold r:id="rId28"/>
      <p:italic r:id="rId29"/>
      <p:boldItalic r:id="rId30"/>
    </p:embeddedFont>
    <p:embeddedFont>
      <p:font typeface="Blackest Text Bold" panose="020B0604020202020204" charset="0"/>
      <p:regular r:id="rId31"/>
    </p:embeddedFont>
    <p:embeddedFont>
      <p:font typeface="PT Serif Bold" panose="020B0604020202020204" charset="-52"/>
      <p:regular r:id="rId32"/>
    </p:embeddedFont>
    <p:embeddedFont>
      <p:font typeface="Roboto Mono Italics" panose="020B0604020202020204" charset="0"/>
      <p:regular r:id="rId33"/>
    </p:embeddedFont>
    <p:embeddedFont>
      <p:font typeface="Noto Serif Display Bold" panose="020B0604020202020204"/>
      <p:regular r:id="rId34"/>
    </p:embeddedFont>
    <p:embeddedFont>
      <p:font typeface="Hero" panose="020B0604020202020204" charset="-52"/>
      <p:regular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5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22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jpe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5.png"/><Relationship Id="rId19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12" Type="http://schemas.openxmlformats.org/officeDocument/2006/relationships/image" Target="../media/image44.svg"/><Relationship Id="rId2" Type="http://schemas.openxmlformats.org/officeDocument/2006/relationships/image" Target="../media/image12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5.png"/><Relationship Id="rId15" Type="http://schemas.openxmlformats.org/officeDocument/2006/relationships/image" Target="../media/image18.png"/><Relationship Id="rId5" Type="http://schemas.openxmlformats.org/officeDocument/2006/relationships/image" Target="../media/image38.svg"/><Relationship Id="rId10" Type="http://schemas.openxmlformats.org/officeDocument/2006/relationships/image" Target="../media/image14.jpg"/><Relationship Id="rId9" Type="http://schemas.openxmlformats.org/officeDocument/2006/relationships/image" Target="../media/image42.sv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3.sv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sv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32.sv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12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44.svg"/><Relationship Id="rId5" Type="http://schemas.openxmlformats.org/officeDocument/2006/relationships/image" Target="../media/image38.svg"/><Relationship Id="rId10" Type="http://schemas.openxmlformats.org/officeDocument/2006/relationships/image" Target="../media/image15.png"/><Relationship Id="rId4" Type="http://schemas.openxmlformats.org/officeDocument/2006/relationships/image" Target="../media/image19.png"/><Relationship Id="rId9" Type="http://schemas.openxmlformats.org/officeDocument/2006/relationships/image" Target="../media/image4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5" Type="http://schemas.openxmlformats.org/officeDocument/2006/relationships/image" Target="../media/image31.png"/><Relationship Id="rId4" Type="http://schemas.openxmlformats.org/officeDocument/2006/relationships/image" Target="../media/image47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0.png"/><Relationship Id="rId7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5" Type="http://schemas.openxmlformats.org/officeDocument/2006/relationships/image" Target="../media/image31.png"/><Relationship Id="rId4" Type="http://schemas.openxmlformats.org/officeDocument/2006/relationships/image" Target="../media/image4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sv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10.jpeg"/><Relationship Id="rId7" Type="http://schemas.openxmlformats.org/officeDocument/2006/relationships/image" Target="../media/image3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11.jpeg"/><Relationship Id="rId9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44.png"/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12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44.svg"/><Relationship Id="rId5" Type="http://schemas.openxmlformats.org/officeDocument/2006/relationships/image" Target="../media/image38.svg"/><Relationship Id="rId10" Type="http://schemas.openxmlformats.org/officeDocument/2006/relationships/image" Target="../media/image15.png"/><Relationship Id="rId4" Type="http://schemas.openxmlformats.org/officeDocument/2006/relationships/image" Target="../media/image19.png"/><Relationship Id="rId9" Type="http://schemas.openxmlformats.org/officeDocument/2006/relationships/image" Target="../media/image4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sv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53.sv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24000"/>
                  </a:srgbClr>
                </a:gs>
                <a:gs pos="100000">
                  <a:srgbClr val="00BF63">
                    <a:alpha val="24000"/>
                  </a:srgbClr>
                </a:gs>
              </a:gsLst>
              <a:lin ang="0"/>
            </a:gradFill>
          </p:spPr>
        </p:sp>
      </p:grpSp>
      <p:grpSp>
        <p:nvGrpSpPr>
          <p:cNvPr id="4" name="Group 4"/>
          <p:cNvGrpSpPr/>
          <p:nvPr/>
        </p:nvGrpSpPr>
        <p:grpSpPr>
          <a:xfrm>
            <a:off x="1106745" y="1266697"/>
            <a:ext cx="16230600" cy="8349846"/>
            <a:chOff x="0" y="0"/>
            <a:chExt cx="21640800" cy="11133128"/>
          </a:xfrm>
        </p:grpSpPr>
        <p:grpSp>
          <p:nvGrpSpPr>
            <p:cNvPr id="5" name="Group 5"/>
            <p:cNvGrpSpPr/>
            <p:nvPr/>
          </p:nvGrpSpPr>
          <p:grpSpPr>
            <a:xfrm>
              <a:off x="325237" y="325237"/>
              <a:ext cx="21315563" cy="10807891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327" y="0"/>
                    </a:moveTo>
                    <a:lnTo>
                      <a:pt x="4250399" y="0"/>
                    </a:lnTo>
                    <a:cubicBezTo>
                      <a:pt x="4263834" y="0"/>
                      <a:pt x="4274726" y="10891"/>
                      <a:pt x="4274726" y="24327"/>
                    </a:cubicBezTo>
                    <a:lnTo>
                      <a:pt x="4274726" y="2143140"/>
                    </a:lnTo>
                    <a:cubicBezTo>
                      <a:pt x="4274726" y="2156575"/>
                      <a:pt x="4263834" y="2167467"/>
                      <a:pt x="4250399" y="2167467"/>
                    </a:cubicBezTo>
                    <a:lnTo>
                      <a:pt x="24327" y="2167467"/>
                    </a:lnTo>
                    <a:cubicBezTo>
                      <a:pt x="10891" y="2167467"/>
                      <a:pt x="0" y="2156575"/>
                      <a:pt x="0" y="2143140"/>
                    </a:cubicBezTo>
                    <a:lnTo>
                      <a:pt x="0" y="24327"/>
                    </a:lnTo>
                    <a:cubicBezTo>
                      <a:pt x="0" y="10891"/>
                      <a:pt x="10891" y="0"/>
                      <a:pt x="24327" y="0"/>
                    </a:cubicBezTo>
                    <a:close/>
                  </a:path>
                </a:pathLst>
              </a:custGeom>
              <a:solidFill>
                <a:srgbClr val="F652A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1315563" cy="10807891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327" y="0"/>
                    </a:moveTo>
                    <a:lnTo>
                      <a:pt x="4250399" y="0"/>
                    </a:lnTo>
                    <a:cubicBezTo>
                      <a:pt x="4263834" y="0"/>
                      <a:pt x="4274726" y="10891"/>
                      <a:pt x="4274726" y="24327"/>
                    </a:cubicBezTo>
                    <a:lnTo>
                      <a:pt x="4274726" y="2143140"/>
                    </a:lnTo>
                    <a:cubicBezTo>
                      <a:pt x="4274726" y="2156575"/>
                      <a:pt x="4263834" y="2167467"/>
                      <a:pt x="4250399" y="2167467"/>
                    </a:cubicBezTo>
                    <a:lnTo>
                      <a:pt x="24327" y="2167467"/>
                    </a:lnTo>
                    <a:cubicBezTo>
                      <a:pt x="10891" y="2167467"/>
                      <a:pt x="0" y="2156575"/>
                      <a:pt x="0" y="2143140"/>
                    </a:cubicBezTo>
                    <a:lnTo>
                      <a:pt x="0" y="24327"/>
                    </a:lnTo>
                    <a:cubicBezTo>
                      <a:pt x="0" y="10891"/>
                      <a:pt x="10891" y="0"/>
                      <a:pt x="243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1" name="TextBox 11"/>
          <p:cNvSpPr txBox="1"/>
          <p:nvPr/>
        </p:nvSpPr>
        <p:spPr>
          <a:xfrm>
            <a:off x="7162800" y="8441203"/>
            <a:ext cx="8605348" cy="9306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76"/>
              </a:lnSpc>
            </a:pPr>
            <a:r>
              <a:rPr lang="en-US" sz="3649" spc="-94" dirty="0" err="1">
                <a:solidFill>
                  <a:srgbClr val="5E17EB"/>
                </a:solidFill>
                <a:latin typeface="Blackest Text Bold"/>
              </a:rPr>
              <a:t>Журавський</a:t>
            </a:r>
            <a:r>
              <a:rPr lang="en-US" sz="3649" spc="-94" dirty="0">
                <a:solidFill>
                  <a:srgbClr val="5E17EB"/>
                </a:solidFill>
                <a:latin typeface="Blackest Text Bold"/>
              </a:rPr>
              <a:t> </a:t>
            </a:r>
            <a:r>
              <a:rPr lang="en-US" sz="3649" spc="-94" dirty="0" err="1">
                <a:solidFill>
                  <a:srgbClr val="5E17EB"/>
                </a:solidFill>
                <a:latin typeface="Blackest Text Bold"/>
              </a:rPr>
              <a:t>ліцей</a:t>
            </a:r>
            <a:endParaRPr lang="en-US" sz="3649" spc="-94" dirty="0">
              <a:solidFill>
                <a:srgbClr val="5E17EB"/>
              </a:solidFill>
              <a:latin typeface="Blackest Text Bold"/>
            </a:endParaRPr>
          </a:p>
          <a:p>
            <a:pPr marL="0" lvl="0" indent="0" algn="ctr">
              <a:lnSpc>
                <a:spcPts val="3576"/>
              </a:lnSpc>
              <a:spcBef>
                <a:spcPct val="0"/>
              </a:spcBef>
            </a:pPr>
            <a:r>
              <a:rPr lang="en-US" sz="3649" spc="-94" dirty="0" err="1">
                <a:solidFill>
                  <a:srgbClr val="5E17EB"/>
                </a:solidFill>
                <a:latin typeface="Blackest Text Bold"/>
              </a:rPr>
              <a:t>Буянова</a:t>
            </a:r>
            <a:r>
              <a:rPr lang="en-US" sz="3649" spc="-94" dirty="0">
                <a:solidFill>
                  <a:srgbClr val="5E17EB"/>
                </a:solidFill>
                <a:latin typeface="Blackest Text Bold"/>
              </a:rPr>
              <a:t> </a:t>
            </a:r>
            <a:r>
              <a:rPr lang="en-US" sz="3649" spc="-94" dirty="0" err="1">
                <a:solidFill>
                  <a:srgbClr val="5E17EB"/>
                </a:solidFill>
                <a:latin typeface="Blackest Text Bold"/>
              </a:rPr>
              <a:t>Наталія</a:t>
            </a:r>
            <a:r>
              <a:rPr lang="en-US" sz="3649" spc="-94" dirty="0">
                <a:solidFill>
                  <a:srgbClr val="5E17EB"/>
                </a:solidFill>
                <a:latin typeface="Blackest Text Bold"/>
              </a:rPr>
              <a:t> </a:t>
            </a:r>
            <a:r>
              <a:rPr lang="en-US" sz="3649" spc="-94" dirty="0" err="1">
                <a:solidFill>
                  <a:srgbClr val="5E17EB"/>
                </a:solidFill>
                <a:latin typeface="Blackest Text Bold"/>
              </a:rPr>
              <a:t>Василівна</a:t>
            </a:r>
            <a:endParaRPr lang="en-US" sz="3649" spc="-94" dirty="0">
              <a:solidFill>
                <a:srgbClr val="5E17EB"/>
              </a:solidFill>
              <a:latin typeface="Blackest Text Bold"/>
            </a:endParaRPr>
          </a:p>
        </p:txBody>
      </p:sp>
      <p:grpSp>
        <p:nvGrpSpPr>
          <p:cNvPr id="12" name="Group 12"/>
          <p:cNvGrpSpPr/>
          <p:nvPr/>
        </p:nvGrpSpPr>
        <p:grpSpPr>
          <a:xfrm rot="-1852146">
            <a:off x="14999744" y="7603738"/>
            <a:ext cx="2941456" cy="2075682"/>
            <a:chOff x="0" y="0"/>
            <a:chExt cx="3921942" cy="2767576"/>
          </a:xfrm>
        </p:grpSpPr>
        <p:sp>
          <p:nvSpPr>
            <p:cNvPr id="13" name="Freeform 13"/>
            <p:cNvSpPr/>
            <p:nvPr/>
          </p:nvSpPr>
          <p:spPr>
            <a:xfrm>
              <a:off x="143228" y="149958"/>
              <a:ext cx="3778714" cy="2617618"/>
            </a:xfrm>
            <a:custGeom>
              <a:avLst/>
              <a:gdLst/>
              <a:ahLst/>
              <a:cxnLst/>
              <a:rect l="l" t="t" r="r" b="b"/>
              <a:pathLst>
                <a:path w="3778714" h="2617618">
                  <a:moveTo>
                    <a:pt x="0" y="0"/>
                  </a:moveTo>
                  <a:lnTo>
                    <a:pt x="3778714" y="0"/>
                  </a:lnTo>
                  <a:lnTo>
                    <a:pt x="3778714" y="2617618"/>
                  </a:lnTo>
                  <a:lnTo>
                    <a:pt x="0" y="26176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0" y="0"/>
              <a:ext cx="3778714" cy="2617618"/>
            </a:xfrm>
            <a:custGeom>
              <a:avLst/>
              <a:gdLst/>
              <a:ahLst/>
              <a:cxnLst/>
              <a:rect l="l" t="t" r="r" b="b"/>
              <a:pathLst>
                <a:path w="3778714" h="2617618">
                  <a:moveTo>
                    <a:pt x="0" y="0"/>
                  </a:moveTo>
                  <a:lnTo>
                    <a:pt x="3778714" y="0"/>
                  </a:lnTo>
                  <a:lnTo>
                    <a:pt x="3778714" y="2617618"/>
                  </a:lnTo>
                  <a:lnTo>
                    <a:pt x="0" y="26176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 rot="-1935986">
            <a:off x="936908" y="755338"/>
            <a:ext cx="2425951" cy="1542439"/>
            <a:chOff x="0" y="0"/>
            <a:chExt cx="3234601" cy="2056586"/>
          </a:xfrm>
        </p:grpSpPr>
        <p:sp>
          <p:nvSpPr>
            <p:cNvPr id="16" name="Freeform 16"/>
            <p:cNvSpPr/>
            <p:nvPr/>
          </p:nvSpPr>
          <p:spPr>
            <a:xfrm>
              <a:off x="106433" y="111434"/>
              <a:ext cx="3128169" cy="1945152"/>
            </a:xfrm>
            <a:custGeom>
              <a:avLst/>
              <a:gdLst/>
              <a:ahLst/>
              <a:cxnLst/>
              <a:rect l="l" t="t" r="r" b="b"/>
              <a:pathLst>
                <a:path w="3128169" h="1945152">
                  <a:moveTo>
                    <a:pt x="0" y="0"/>
                  </a:moveTo>
                  <a:lnTo>
                    <a:pt x="3128168" y="0"/>
                  </a:lnTo>
                  <a:lnTo>
                    <a:pt x="3128168" y="1945152"/>
                  </a:lnTo>
                  <a:lnTo>
                    <a:pt x="0" y="19451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3128169" cy="1945152"/>
            </a:xfrm>
            <a:custGeom>
              <a:avLst/>
              <a:gdLst/>
              <a:ahLst/>
              <a:cxnLst/>
              <a:rect l="l" t="t" r="r" b="b"/>
              <a:pathLst>
                <a:path w="3128169" h="1945152">
                  <a:moveTo>
                    <a:pt x="0" y="0"/>
                  </a:moveTo>
                  <a:lnTo>
                    <a:pt x="3128169" y="0"/>
                  </a:lnTo>
                  <a:lnTo>
                    <a:pt x="3128169" y="1945152"/>
                  </a:lnTo>
                  <a:lnTo>
                    <a:pt x="0" y="19451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 rot="2062780">
            <a:off x="15490972" y="302034"/>
            <a:ext cx="2986626" cy="2346360"/>
            <a:chOff x="0" y="0"/>
            <a:chExt cx="3982168" cy="3128480"/>
          </a:xfrm>
        </p:grpSpPr>
        <p:sp>
          <p:nvSpPr>
            <p:cNvPr id="19" name="Freeform 19"/>
            <p:cNvSpPr/>
            <p:nvPr/>
          </p:nvSpPr>
          <p:spPr>
            <a:xfrm>
              <a:off x="161906" y="169513"/>
              <a:ext cx="3820262" cy="2958966"/>
            </a:xfrm>
            <a:custGeom>
              <a:avLst/>
              <a:gdLst/>
              <a:ahLst/>
              <a:cxnLst/>
              <a:rect l="l" t="t" r="r" b="b"/>
              <a:pathLst>
                <a:path w="3820262" h="2958966">
                  <a:moveTo>
                    <a:pt x="0" y="0"/>
                  </a:moveTo>
                  <a:lnTo>
                    <a:pt x="3820262" y="0"/>
                  </a:lnTo>
                  <a:lnTo>
                    <a:pt x="3820262" y="2958967"/>
                  </a:lnTo>
                  <a:lnTo>
                    <a:pt x="0" y="29589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3820262" cy="2958966"/>
            </a:xfrm>
            <a:custGeom>
              <a:avLst/>
              <a:gdLst/>
              <a:ahLst/>
              <a:cxnLst/>
              <a:rect l="l" t="t" r="r" b="b"/>
              <a:pathLst>
                <a:path w="3820262" h="2958966">
                  <a:moveTo>
                    <a:pt x="0" y="0"/>
                  </a:moveTo>
                  <a:lnTo>
                    <a:pt x="3820262" y="0"/>
                  </a:lnTo>
                  <a:lnTo>
                    <a:pt x="3820262" y="2958966"/>
                  </a:lnTo>
                  <a:lnTo>
                    <a:pt x="0" y="29589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=""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 rot="403366">
            <a:off x="1175806" y="8035199"/>
            <a:ext cx="2697879" cy="1338316"/>
            <a:chOff x="0" y="0"/>
            <a:chExt cx="4688125" cy="2387555"/>
          </a:xfrm>
        </p:grpSpPr>
        <p:sp>
          <p:nvSpPr>
            <p:cNvPr id="22" name="Freeform 22"/>
            <p:cNvSpPr/>
            <p:nvPr/>
          </p:nvSpPr>
          <p:spPr>
            <a:xfrm>
              <a:off x="139984" y="146562"/>
              <a:ext cx="4548141" cy="2240993"/>
            </a:xfrm>
            <a:custGeom>
              <a:avLst/>
              <a:gdLst/>
              <a:ahLst/>
              <a:cxnLst/>
              <a:rect l="l" t="t" r="r" b="b"/>
              <a:pathLst>
                <a:path w="4548141" h="2240993">
                  <a:moveTo>
                    <a:pt x="0" y="0"/>
                  </a:moveTo>
                  <a:lnTo>
                    <a:pt x="4548141" y="0"/>
                  </a:lnTo>
                  <a:lnTo>
                    <a:pt x="4548141" y="2240993"/>
                  </a:lnTo>
                  <a:lnTo>
                    <a:pt x="0" y="2240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=""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>
              <a:off x="0" y="0"/>
              <a:ext cx="4548141" cy="2240993"/>
            </a:xfrm>
            <a:custGeom>
              <a:avLst/>
              <a:gdLst/>
              <a:ahLst/>
              <a:cxnLst/>
              <a:rect l="l" t="t" r="r" b="b"/>
              <a:pathLst>
                <a:path w="4548141" h="2240993">
                  <a:moveTo>
                    <a:pt x="0" y="0"/>
                  </a:moveTo>
                  <a:lnTo>
                    <a:pt x="4548141" y="0"/>
                  </a:lnTo>
                  <a:lnTo>
                    <a:pt x="4548141" y="2240993"/>
                  </a:lnTo>
                  <a:lnTo>
                    <a:pt x="0" y="2240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=""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4" name="Freeform 24"/>
          <p:cNvSpPr/>
          <p:nvPr/>
        </p:nvSpPr>
        <p:spPr>
          <a:xfrm>
            <a:off x="413479" y="3618400"/>
            <a:ext cx="2250856" cy="3314194"/>
          </a:xfrm>
          <a:custGeom>
            <a:avLst/>
            <a:gdLst/>
            <a:ahLst/>
            <a:cxnLst/>
            <a:rect l="l" t="t" r="r" b="b"/>
            <a:pathLst>
              <a:path w="2147718" h="3013293">
                <a:moveTo>
                  <a:pt x="0" y="0"/>
                </a:moveTo>
                <a:lnTo>
                  <a:pt x="2147718" y="0"/>
                </a:lnTo>
                <a:lnTo>
                  <a:pt x="2147718" y="3013293"/>
                </a:lnTo>
                <a:lnTo>
                  <a:pt x="0" y="3013293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-52689" r="-53086"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585987" y="5115918"/>
            <a:ext cx="2166056" cy="2528798"/>
          </a:xfrm>
          <a:custGeom>
            <a:avLst/>
            <a:gdLst/>
            <a:ahLst/>
            <a:cxnLst/>
            <a:rect l="l" t="t" r="r" b="b"/>
            <a:pathLst>
              <a:path w="2166056" h="2528798">
                <a:moveTo>
                  <a:pt x="0" y="0"/>
                </a:moveTo>
                <a:lnTo>
                  <a:pt x="2166056" y="0"/>
                </a:lnTo>
                <a:lnTo>
                  <a:pt x="2166056" y="2528798"/>
                </a:lnTo>
                <a:lnTo>
                  <a:pt x="0" y="2528798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-13112" r="-10728"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4536082" y="6952053"/>
            <a:ext cx="2005067" cy="2444771"/>
          </a:xfrm>
          <a:custGeom>
            <a:avLst/>
            <a:gdLst/>
            <a:ahLst/>
            <a:cxnLst/>
            <a:rect l="l" t="t" r="r" b="b"/>
            <a:pathLst>
              <a:path w="2005067" h="2444771">
                <a:moveTo>
                  <a:pt x="0" y="0"/>
                </a:moveTo>
                <a:lnTo>
                  <a:pt x="2005067" y="0"/>
                </a:lnTo>
                <a:lnTo>
                  <a:pt x="2005067" y="2444772"/>
                </a:lnTo>
                <a:lnTo>
                  <a:pt x="0" y="2444772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-13622" r="-16346"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2664335" y="3486716"/>
            <a:ext cx="12466862" cy="1236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280"/>
              </a:lnSpc>
              <a:spcBef>
                <a:spcPct val="0"/>
              </a:spcBef>
            </a:pPr>
            <a:r>
              <a:rPr lang="en-US" sz="9469" b="1" spc="-246" dirty="0" err="1">
                <a:solidFill>
                  <a:srgbClr val="004AAD"/>
                </a:solidFill>
                <a:latin typeface="Cormorant Garamond Bold"/>
              </a:rPr>
              <a:t>Акровірш</a:t>
            </a:r>
            <a:r>
              <a:rPr lang="en-US" sz="9469" b="1" spc="-246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9469" b="1" spc="-246" dirty="0" smtClean="0">
                <a:solidFill>
                  <a:srgbClr val="C81C79"/>
                </a:solidFill>
                <a:latin typeface="Cormorant Garamond Bold"/>
              </a:rPr>
              <a:t>”</a:t>
            </a:r>
            <a:r>
              <a:rPr lang="en-US" sz="9469" b="1" spc="-246" dirty="0" err="1">
                <a:solidFill>
                  <a:srgbClr val="C81C79"/>
                </a:solidFill>
                <a:latin typeface="Cormorant Garamond Bold"/>
              </a:rPr>
              <a:t>Література</a:t>
            </a:r>
            <a:r>
              <a:rPr lang="en-US" sz="9469" b="1" spc="-246" dirty="0">
                <a:solidFill>
                  <a:srgbClr val="C81C79"/>
                </a:solidFill>
                <a:latin typeface="Cormorant Garamond Bold"/>
              </a:rPr>
              <a:t>”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12409" y="4829069"/>
            <a:ext cx="11063183" cy="2103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600" b="1" i="1" dirty="0" err="1" smtClean="0">
                <a:solidFill>
                  <a:srgbClr val="FF3131"/>
                </a:solidFill>
                <a:latin typeface="Georgia" panose="02040502050405020303" pitchFamily="18" charset="0"/>
              </a:rPr>
              <a:t>Улюблені</a:t>
            </a:r>
            <a:r>
              <a:rPr lang="en-US" sz="6600" b="1" i="1" dirty="0" smtClean="0">
                <a:solidFill>
                  <a:srgbClr val="FF3131"/>
                </a:solidFill>
                <a:latin typeface="Georgia" panose="02040502050405020303" pitchFamily="18" charset="0"/>
              </a:rPr>
              <a:t> </a:t>
            </a:r>
            <a:endParaRPr lang="uk-UA" sz="6600" b="1" i="1" dirty="0" smtClean="0">
              <a:solidFill>
                <a:srgbClr val="FF3131"/>
              </a:solidFill>
              <a:latin typeface="Georgia" panose="02040502050405020303" pitchFamily="18" charset="0"/>
            </a:endParaRPr>
          </a:p>
          <a:p>
            <a:pPr algn="ctr">
              <a:lnSpc>
                <a:spcPts val="8539"/>
              </a:lnSpc>
            </a:pPr>
            <a:r>
              <a:rPr lang="uk-UA" sz="6600" b="1" i="1" dirty="0">
                <a:solidFill>
                  <a:srgbClr val="FF3131"/>
                </a:solidFill>
                <a:latin typeface="Georgia" panose="02040502050405020303" pitchFamily="18" charset="0"/>
              </a:rPr>
              <a:t> </a:t>
            </a:r>
            <a:r>
              <a:rPr lang="uk-UA" sz="6600" b="1" i="1" dirty="0" smtClean="0">
                <a:solidFill>
                  <a:srgbClr val="FF3131"/>
                </a:solidFill>
                <a:latin typeface="Georgia" panose="02040502050405020303" pitchFamily="18" charset="0"/>
              </a:rPr>
              <a:t>                     </a:t>
            </a:r>
            <a:r>
              <a:rPr lang="en-US" sz="6600" b="1" i="1" dirty="0" err="1" smtClean="0">
                <a:solidFill>
                  <a:srgbClr val="FF3131"/>
                </a:solidFill>
                <a:latin typeface="Georgia" panose="02040502050405020303" pitchFamily="18" charset="0"/>
              </a:rPr>
              <a:t>письменники</a:t>
            </a:r>
            <a:endParaRPr lang="en-US" sz="6600" b="1" i="1" dirty="0">
              <a:solidFill>
                <a:srgbClr val="FF3131"/>
              </a:solidFill>
              <a:latin typeface="Georgia" panose="02040502050405020303" pitchFamily="18" charset="0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530694" y="2113767"/>
            <a:ext cx="9226612" cy="1348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00BF63"/>
                </a:solidFill>
                <a:latin typeface="Noto Serif Display Bold"/>
              </a:rPr>
              <a:t>Літературне   читання</a:t>
            </a:r>
          </a:p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00BF63"/>
                </a:solidFill>
                <a:latin typeface="Noto Serif Display Bold"/>
              </a:rPr>
              <a:t>4 клас</a:t>
            </a:r>
            <a:r>
              <a:rPr lang="en-US" sz="3899">
                <a:solidFill>
                  <a:srgbClr val="FFFFFF"/>
                </a:solidFill>
                <a:latin typeface="Noto Serif Display"/>
              </a:rPr>
              <a:t>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D73186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616711" y="288016"/>
            <a:ext cx="16916400" cy="9273405"/>
            <a:chOff x="0" y="0"/>
            <a:chExt cx="21640800" cy="11133128"/>
          </a:xfrm>
        </p:grpSpPr>
        <p:grpSp>
          <p:nvGrpSpPr>
            <p:cNvPr id="5" name="Group 5"/>
            <p:cNvGrpSpPr/>
            <p:nvPr/>
          </p:nvGrpSpPr>
          <p:grpSpPr>
            <a:xfrm>
              <a:off x="325237" y="325237"/>
              <a:ext cx="21315563" cy="10807891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36EEE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1315563" cy="10807891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1" name="TextBox 11"/>
          <p:cNvSpPr txBox="1"/>
          <p:nvPr/>
        </p:nvSpPr>
        <p:spPr>
          <a:xfrm>
            <a:off x="1723757" y="746002"/>
            <a:ext cx="14596558" cy="2268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uk-UA" sz="9343" u="none" strike="noStrike" spc="-242" dirty="0" smtClean="0">
                <a:solidFill>
                  <a:srgbClr val="5E17EB"/>
                </a:solidFill>
                <a:latin typeface="Cormorant Garamond"/>
              </a:rPr>
              <a:t>Дидактична гра</a:t>
            </a:r>
          </a:p>
          <a:p>
            <a:pPr marL="0" lvl="0" indent="0" algn="ctr">
              <a:spcBef>
                <a:spcPct val="0"/>
              </a:spcBef>
            </a:pPr>
            <a:r>
              <a:rPr lang="uk-UA" sz="5400" b="1" i="1" spc="-242" dirty="0" smtClean="0">
                <a:solidFill>
                  <a:srgbClr val="FF0000"/>
                </a:solidFill>
                <a:latin typeface="Georgia" panose="02040502050405020303" pitchFamily="18" charset="0"/>
              </a:rPr>
              <a:t>«Квітка </a:t>
            </a:r>
            <a:r>
              <a:rPr lang="uk-UA" sz="5400" b="1" i="1" spc="-242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семицвітка</a:t>
            </a:r>
            <a:r>
              <a:rPr lang="uk-UA" sz="5400" b="1" i="1" spc="-242" dirty="0" smtClean="0">
                <a:solidFill>
                  <a:srgbClr val="FF0000"/>
                </a:solidFill>
                <a:latin typeface="Georgia" panose="02040502050405020303" pitchFamily="18" charset="0"/>
              </a:rPr>
              <a:t>»</a:t>
            </a:r>
            <a:endParaRPr lang="en-US" sz="5400" b="1" i="1" u="none" strike="noStrike" spc="-242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4381197" y="6348184"/>
            <a:ext cx="9281678" cy="416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87"/>
              </a:lnSpc>
              <a:spcBef>
                <a:spcPct val="0"/>
              </a:spcBef>
            </a:pPr>
            <a:endParaRPr lang="en-US" sz="2491" u="none" strike="noStrike" dirty="0">
              <a:solidFill>
                <a:srgbClr val="5E17EB"/>
              </a:solidFill>
              <a:latin typeface="Hero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16733344" y="6348184"/>
            <a:ext cx="1465325" cy="3650205"/>
            <a:chOff x="0" y="0"/>
            <a:chExt cx="2894293" cy="5742370"/>
          </a:xfrm>
        </p:grpSpPr>
        <p:sp>
          <p:nvSpPr>
            <p:cNvPr id="18" name="Freeform 18"/>
            <p:cNvSpPr/>
            <p:nvPr/>
          </p:nvSpPr>
          <p:spPr>
            <a:xfrm>
              <a:off x="297180" y="311144"/>
              <a:ext cx="2597113" cy="5431226"/>
            </a:xfrm>
            <a:custGeom>
              <a:avLst/>
              <a:gdLst/>
              <a:ahLst/>
              <a:cxnLst/>
              <a:rect l="l" t="t" r="r" b="b"/>
              <a:pathLst>
                <a:path w="2597113" h="5431226">
                  <a:moveTo>
                    <a:pt x="0" y="0"/>
                  </a:moveTo>
                  <a:lnTo>
                    <a:pt x="2597113" y="0"/>
                  </a:lnTo>
                  <a:lnTo>
                    <a:pt x="2597113" y="5431226"/>
                  </a:lnTo>
                  <a:lnTo>
                    <a:pt x="0" y="5431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2597113" cy="5431226"/>
            </a:xfrm>
            <a:custGeom>
              <a:avLst/>
              <a:gdLst/>
              <a:ahLst/>
              <a:cxnLst/>
              <a:rect l="l" t="t" r="r" b="b"/>
              <a:pathLst>
                <a:path w="2597113" h="5431226">
                  <a:moveTo>
                    <a:pt x="0" y="0"/>
                  </a:moveTo>
                  <a:lnTo>
                    <a:pt x="2597113" y="0"/>
                  </a:lnTo>
                  <a:lnTo>
                    <a:pt x="2597113" y="5431226"/>
                  </a:lnTo>
                  <a:lnTo>
                    <a:pt x="0" y="5431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6297" y="2991418"/>
            <a:ext cx="7086600" cy="6195313"/>
          </a:xfrm>
          <a:prstGeom prst="rect">
            <a:avLst/>
          </a:prstGeom>
        </p:spPr>
      </p:pic>
      <p:sp>
        <p:nvSpPr>
          <p:cNvPr id="20" name="Freeform 20"/>
          <p:cNvSpPr/>
          <p:nvPr/>
        </p:nvSpPr>
        <p:spPr>
          <a:xfrm>
            <a:off x="15546417" y="163827"/>
            <a:ext cx="2211740" cy="3688536"/>
          </a:xfrm>
          <a:custGeom>
            <a:avLst/>
            <a:gdLst/>
            <a:ahLst/>
            <a:cxnLst/>
            <a:rect l="l" t="t" r="r" b="b"/>
            <a:pathLst>
              <a:path w="2611028" h="4114800">
                <a:moveTo>
                  <a:pt x="0" y="0"/>
                </a:moveTo>
                <a:lnTo>
                  <a:pt x="2611028" y="0"/>
                </a:lnTo>
                <a:lnTo>
                  <a:pt x="2611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5185" y="7554679"/>
            <a:ext cx="2987128" cy="2608425"/>
          </a:xfrm>
          <a:prstGeom prst="rect">
            <a:avLst/>
          </a:prstGeom>
        </p:spPr>
      </p:pic>
      <p:sp>
        <p:nvSpPr>
          <p:cNvPr id="23" name="Овал 22"/>
          <p:cNvSpPr/>
          <p:nvPr/>
        </p:nvSpPr>
        <p:spPr>
          <a:xfrm>
            <a:off x="11275197" y="3475623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1</a:t>
            </a:r>
            <a:endParaRPr lang="ru-RU" sz="2800" b="1" dirty="0"/>
          </a:p>
        </p:txBody>
      </p:sp>
      <p:sp>
        <p:nvSpPr>
          <p:cNvPr id="24" name="Овал 23"/>
          <p:cNvSpPr/>
          <p:nvPr/>
        </p:nvSpPr>
        <p:spPr>
          <a:xfrm>
            <a:off x="13567247" y="4066649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2</a:t>
            </a:r>
            <a:endParaRPr lang="ru-RU" sz="3200" b="1" dirty="0"/>
          </a:p>
        </p:txBody>
      </p:sp>
      <p:sp>
        <p:nvSpPr>
          <p:cNvPr id="12" name="Овал 11"/>
          <p:cNvSpPr/>
          <p:nvPr/>
        </p:nvSpPr>
        <p:spPr>
          <a:xfrm>
            <a:off x="14206122" y="5848523"/>
            <a:ext cx="914400" cy="82357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3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9455196" y="4515726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7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9202028" y="6578416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6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0858191" y="7659240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Georgia" panose="02040502050405020303" pitchFamily="18" charset="0"/>
              </a:rPr>
              <a:t>5</a:t>
            </a:r>
            <a:endParaRPr lang="ru-RU" sz="2400" b="1" dirty="0">
              <a:latin typeface="Georgia" panose="02040502050405020303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2969763" y="7343955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4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1834" y="2817143"/>
            <a:ext cx="5646859" cy="5455033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 rot="21212781">
            <a:off x="1561348" y="3424553"/>
            <a:ext cx="2906565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С.124.</a:t>
            </a:r>
          </a:p>
          <a:p>
            <a:endParaRPr lang="ru-RU" sz="36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r>
              <a:rPr lang="ru-RU" sz="28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Підсумовуємо</a:t>
            </a:r>
            <a:endParaRPr lang="ru-RU" sz="28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r>
              <a:rPr lang="ru-RU" sz="28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прочитане</a:t>
            </a:r>
            <a:r>
              <a:rPr lang="ru-RU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grpSp>
        <p:nvGrpSpPr>
          <p:cNvPr id="14" name="Group 14"/>
          <p:cNvGrpSpPr/>
          <p:nvPr/>
        </p:nvGrpSpPr>
        <p:grpSpPr>
          <a:xfrm rot="840755">
            <a:off x="14851306" y="8309908"/>
            <a:ext cx="1830602" cy="1892581"/>
            <a:chOff x="0" y="0"/>
            <a:chExt cx="4765413" cy="5307714"/>
          </a:xfrm>
        </p:grpSpPr>
        <p:sp>
          <p:nvSpPr>
            <p:cNvPr id="15" name="Freeform 15"/>
            <p:cNvSpPr/>
            <p:nvPr/>
          </p:nvSpPr>
          <p:spPr>
            <a:xfrm>
              <a:off x="274686" y="287593"/>
              <a:ext cx="4490727" cy="5020121"/>
            </a:xfrm>
            <a:custGeom>
              <a:avLst/>
              <a:gdLst/>
              <a:ahLst/>
              <a:cxnLst/>
              <a:rect l="l" t="t" r="r" b="b"/>
              <a:pathLst>
                <a:path w="4490727" h="5020121">
                  <a:moveTo>
                    <a:pt x="0" y="0"/>
                  </a:moveTo>
                  <a:lnTo>
                    <a:pt x="4490727" y="0"/>
                  </a:lnTo>
                  <a:lnTo>
                    <a:pt x="4490727" y="5020121"/>
                  </a:lnTo>
                  <a:lnTo>
                    <a:pt x="0" y="50201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0" y="0"/>
              <a:ext cx="4490727" cy="5020121"/>
            </a:xfrm>
            <a:custGeom>
              <a:avLst/>
              <a:gdLst/>
              <a:ahLst/>
              <a:cxnLst/>
              <a:rect l="l" t="t" r="r" b="b"/>
              <a:pathLst>
                <a:path w="4490727" h="5020121">
                  <a:moveTo>
                    <a:pt x="0" y="0"/>
                  </a:moveTo>
                  <a:lnTo>
                    <a:pt x="4490727" y="0"/>
                  </a:lnTo>
                  <a:lnTo>
                    <a:pt x="4490727" y="5020121"/>
                  </a:lnTo>
                  <a:lnTo>
                    <a:pt x="0" y="50201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</p:spTree>
    <p:extLst>
      <p:ext uri="{BB962C8B-B14F-4D97-AF65-F5344CB8AC3E}">
        <p14:creationId xmlns:p14="http://schemas.microsoft.com/office/powerpoint/2010/main" val="2667253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1166978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36EEE0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022596" y="538838"/>
            <a:ext cx="16949066" cy="8719462"/>
            <a:chOff x="0" y="0"/>
            <a:chExt cx="22598755" cy="11625949"/>
          </a:xfrm>
        </p:grpSpPr>
        <p:grpSp>
          <p:nvGrpSpPr>
            <p:cNvPr id="5" name="Group 5"/>
            <p:cNvGrpSpPr/>
            <p:nvPr/>
          </p:nvGrpSpPr>
          <p:grpSpPr>
            <a:xfrm>
              <a:off x="339634" y="339634"/>
              <a:ext cx="22259120" cy="11286315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652A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2259120" cy="11286315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16903934" y="7113816"/>
            <a:ext cx="1384066" cy="2746030"/>
            <a:chOff x="0" y="0"/>
            <a:chExt cx="1845421" cy="3661374"/>
          </a:xfrm>
        </p:grpSpPr>
        <p:sp>
          <p:nvSpPr>
            <p:cNvPr id="12" name="Freeform 12"/>
            <p:cNvSpPr/>
            <p:nvPr/>
          </p:nvSpPr>
          <p:spPr>
            <a:xfrm>
              <a:off x="189484" y="198388"/>
              <a:ext cx="1655937" cy="3462986"/>
            </a:xfrm>
            <a:custGeom>
              <a:avLst/>
              <a:gdLst/>
              <a:ahLst/>
              <a:cxnLst/>
              <a:rect l="l" t="t" r="r" b="b"/>
              <a:pathLst>
                <a:path w="1655937" h="3462986">
                  <a:moveTo>
                    <a:pt x="0" y="0"/>
                  </a:moveTo>
                  <a:lnTo>
                    <a:pt x="1655937" y="0"/>
                  </a:lnTo>
                  <a:lnTo>
                    <a:pt x="1655937" y="3462986"/>
                  </a:lnTo>
                  <a:lnTo>
                    <a:pt x="0" y="34629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1655937" cy="3462986"/>
            </a:xfrm>
            <a:custGeom>
              <a:avLst/>
              <a:gdLst/>
              <a:ahLst/>
              <a:cxnLst/>
              <a:rect l="l" t="t" r="r" b="b"/>
              <a:pathLst>
                <a:path w="1655937" h="3462986">
                  <a:moveTo>
                    <a:pt x="0" y="0"/>
                  </a:moveTo>
                  <a:lnTo>
                    <a:pt x="1655937" y="0"/>
                  </a:lnTo>
                  <a:lnTo>
                    <a:pt x="1655937" y="3462986"/>
                  </a:lnTo>
                  <a:lnTo>
                    <a:pt x="0" y="34629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469234" y="3852752"/>
            <a:ext cx="6745999" cy="4933012"/>
          </a:xfrm>
          <a:custGeom>
            <a:avLst/>
            <a:gdLst/>
            <a:ahLst/>
            <a:cxnLst/>
            <a:rect l="l" t="t" r="r" b="b"/>
            <a:pathLst>
              <a:path w="6745999" h="4933012">
                <a:moveTo>
                  <a:pt x="0" y="0"/>
                </a:moveTo>
                <a:lnTo>
                  <a:pt x="6745999" y="0"/>
                </a:lnTo>
                <a:lnTo>
                  <a:pt x="6745999" y="4933012"/>
                </a:lnTo>
                <a:lnTo>
                  <a:pt x="0" y="49330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3163943" y="1219200"/>
            <a:ext cx="13739991" cy="1232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156"/>
              </a:lnSpc>
              <a:spcBef>
                <a:spcPct val="0"/>
              </a:spcBef>
            </a:pPr>
            <a:r>
              <a:rPr lang="en-US" sz="9343" spc="-242" dirty="0" err="1">
                <a:solidFill>
                  <a:srgbClr val="FF3131"/>
                </a:solidFill>
                <a:latin typeface="Cormorant Garamond Bold"/>
              </a:rPr>
              <a:t>Яка</a:t>
            </a:r>
            <a:r>
              <a:rPr lang="en-US" sz="9343" spc="-242" dirty="0">
                <a:solidFill>
                  <a:srgbClr val="FF3131"/>
                </a:solidFill>
                <a:latin typeface="Cormorant Garamond Bold"/>
              </a:rPr>
              <a:t> </a:t>
            </a:r>
            <a:r>
              <a:rPr lang="en-US" sz="9343" spc="-242" dirty="0" err="1">
                <a:solidFill>
                  <a:srgbClr val="FF3131"/>
                </a:solidFill>
                <a:latin typeface="Cormorant Garamond Bold"/>
              </a:rPr>
              <a:t>найбільша</a:t>
            </a:r>
            <a:r>
              <a:rPr lang="en-US" sz="9343" spc="-242" dirty="0">
                <a:solidFill>
                  <a:srgbClr val="FF3131"/>
                </a:solidFill>
                <a:latin typeface="Cormorant Garamond Bold"/>
              </a:rPr>
              <a:t> </a:t>
            </a:r>
            <a:r>
              <a:rPr lang="en-US" sz="9343" spc="-242" dirty="0" err="1">
                <a:solidFill>
                  <a:srgbClr val="FF3131"/>
                </a:solidFill>
                <a:latin typeface="Cormorant Garamond Bold"/>
              </a:rPr>
              <a:t>домівка</a:t>
            </a:r>
            <a:r>
              <a:rPr lang="en-US" sz="9343" spc="-242" dirty="0">
                <a:solidFill>
                  <a:srgbClr val="FF3131"/>
                </a:solidFill>
                <a:latin typeface="Cormorant Garamond Bold"/>
              </a:rPr>
              <a:t> </a:t>
            </a:r>
            <a:r>
              <a:rPr lang="en-US" sz="9343" spc="-242" dirty="0" err="1">
                <a:solidFill>
                  <a:srgbClr val="FF3131"/>
                </a:solidFill>
                <a:latin typeface="Cormorant Garamond Bold"/>
              </a:rPr>
              <a:t>книг</a:t>
            </a:r>
            <a:r>
              <a:rPr lang="en-US" sz="9343" spc="-242" dirty="0">
                <a:solidFill>
                  <a:srgbClr val="FF3131"/>
                </a:solidFill>
                <a:latin typeface="Cormorant Garamond Bold"/>
              </a:rPr>
              <a:t>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215233" y="2672819"/>
            <a:ext cx="10591778" cy="5614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99"/>
              </a:lnSpc>
            </a:pP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Всі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на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світі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книжки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має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,</a:t>
            </a:r>
          </a:p>
          <a:p>
            <a:pPr algn="ctr">
              <a:lnSpc>
                <a:spcPts val="9099"/>
              </a:lnSpc>
            </a:pP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На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поличках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їх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тримає</a:t>
            </a:r>
            <a:endParaRPr lang="en-US" sz="6499" dirty="0">
              <a:solidFill>
                <a:srgbClr val="004AAD"/>
              </a:solidFill>
              <a:latin typeface="Cormorant Garamond Bold"/>
            </a:endParaRPr>
          </a:p>
          <a:p>
            <a:pPr algn="ctr">
              <a:lnSpc>
                <a:spcPts val="9099"/>
              </a:lnSpc>
            </a:pP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Тихо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там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себе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веди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,</a:t>
            </a:r>
          </a:p>
          <a:p>
            <a:pPr algn="ctr">
              <a:lnSpc>
                <a:spcPts val="9099"/>
              </a:lnSpc>
            </a:pP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Прочитав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-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на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місце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 </a:t>
            </a:r>
            <a:r>
              <a:rPr lang="en-US" sz="6499" dirty="0" err="1">
                <a:solidFill>
                  <a:srgbClr val="004AAD"/>
                </a:solidFill>
                <a:latin typeface="Cormorant Garamond Bold"/>
              </a:rPr>
              <a:t>поклади</a:t>
            </a:r>
            <a:r>
              <a:rPr lang="en-US" sz="6499" dirty="0">
                <a:solidFill>
                  <a:srgbClr val="004AAD"/>
                </a:solidFill>
                <a:latin typeface="Cormorant Garamond Bold"/>
              </a:rPr>
              <a:t>.</a:t>
            </a:r>
          </a:p>
          <a:p>
            <a:pPr algn="ctr">
              <a:lnSpc>
                <a:spcPts val="8259"/>
              </a:lnSpc>
            </a:pPr>
            <a:endParaRPr lang="en-US" sz="6499" dirty="0">
              <a:solidFill>
                <a:srgbClr val="004AAD"/>
              </a:solidFill>
              <a:latin typeface="Cormorant Garamond 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0657118" y="7898669"/>
            <a:ext cx="599821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 err="1">
                <a:solidFill>
                  <a:srgbClr val="5E17EB"/>
                </a:solidFill>
                <a:latin typeface="PT Serif Bold"/>
              </a:rPr>
              <a:t>Бібліотека</a:t>
            </a:r>
            <a:endParaRPr lang="en-US" sz="5199" dirty="0">
              <a:solidFill>
                <a:srgbClr val="5E17EB"/>
              </a:solidFill>
              <a:latin typeface="PT Serif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FFFFFF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066800" y="688097"/>
            <a:ext cx="16950707" cy="8720306"/>
            <a:chOff x="0" y="0"/>
            <a:chExt cx="22600943" cy="11627075"/>
          </a:xfrm>
        </p:grpSpPr>
        <p:grpSp>
          <p:nvGrpSpPr>
            <p:cNvPr id="5" name="Group 5"/>
            <p:cNvGrpSpPr/>
            <p:nvPr/>
          </p:nvGrpSpPr>
          <p:grpSpPr>
            <a:xfrm>
              <a:off x="339667" y="339667"/>
              <a:ext cx="22261276" cy="11287407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652A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2261276" cy="11287407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4F5F4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1" name="Freeform 11"/>
          <p:cNvSpPr/>
          <p:nvPr/>
        </p:nvSpPr>
        <p:spPr>
          <a:xfrm>
            <a:off x="192965" y="6423938"/>
            <a:ext cx="4714875" cy="4114800"/>
          </a:xfrm>
          <a:custGeom>
            <a:avLst/>
            <a:gdLst/>
            <a:ahLst/>
            <a:cxnLst/>
            <a:rect l="l" t="t" r="r" b="b"/>
            <a:pathLst>
              <a:path w="4714875" h="4114800">
                <a:moveTo>
                  <a:pt x="0" y="0"/>
                </a:moveTo>
                <a:lnTo>
                  <a:pt x="4714875" y="0"/>
                </a:lnTo>
                <a:lnTo>
                  <a:pt x="47148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942659" y="824968"/>
            <a:ext cx="2316641" cy="2923206"/>
          </a:xfrm>
          <a:custGeom>
            <a:avLst/>
            <a:gdLst/>
            <a:ahLst/>
            <a:cxnLst/>
            <a:rect l="l" t="t" r="r" b="b"/>
            <a:pathLst>
              <a:path w="2316641" h="2923206">
                <a:moveTo>
                  <a:pt x="0" y="0"/>
                </a:moveTo>
                <a:lnTo>
                  <a:pt x="2316641" y="0"/>
                </a:lnTo>
                <a:lnTo>
                  <a:pt x="2316641" y="2923206"/>
                </a:lnTo>
                <a:lnTo>
                  <a:pt x="0" y="29232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endParaRPr/>
          </a:p>
        </p:txBody>
      </p:sp>
      <p:sp>
        <p:nvSpPr>
          <p:cNvPr id="14" name="TextBox 14"/>
          <p:cNvSpPr txBox="1"/>
          <p:nvPr/>
        </p:nvSpPr>
        <p:spPr>
          <a:xfrm>
            <a:off x="1682536" y="1659722"/>
            <a:ext cx="13260123" cy="3100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19"/>
              </a:lnSpc>
              <a:spcBef>
                <a:spcPct val="0"/>
              </a:spcBef>
            </a:pPr>
            <a:r>
              <a:rPr lang="en-US" sz="5799">
                <a:solidFill>
                  <a:srgbClr val="F652A0"/>
                </a:solidFill>
                <a:latin typeface="Eastman Grotesque Bold"/>
              </a:rPr>
              <a:t>"Серед книжок, як і </a:t>
            </a:r>
          </a:p>
          <a:p>
            <a:pPr algn="ctr">
              <a:lnSpc>
                <a:spcPts val="8119"/>
              </a:lnSpc>
              <a:spcBef>
                <a:spcPct val="0"/>
              </a:spcBef>
            </a:pPr>
            <a:r>
              <a:rPr lang="en-US" sz="5799">
                <a:solidFill>
                  <a:srgbClr val="F652A0"/>
                </a:solidFill>
                <a:latin typeface="Eastman Grotesque Bold"/>
              </a:rPr>
              <a:t>серед людей, можна</a:t>
            </a:r>
          </a:p>
          <a:p>
            <a:pPr algn="ctr">
              <a:lnSpc>
                <a:spcPts val="8119"/>
              </a:lnSpc>
              <a:spcBef>
                <a:spcPct val="0"/>
              </a:spcBef>
            </a:pPr>
            <a:r>
              <a:rPr lang="en-US" sz="5799">
                <a:solidFill>
                  <a:srgbClr val="F652A0"/>
                </a:solidFill>
                <a:latin typeface="Eastman Grotesque Bold"/>
              </a:rPr>
              <a:t> потрапити в гарне товариство"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339179" y="5048250"/>
            <a:ext cx="1227226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Як ви роумієте поданий вислів?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36EEE0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01315" y="723900"/>
            <a:ext cx="16587375" cy="8839200"/>
            <a:chOff x="0" y="0"/>
            <a:chExt cx="21640800" cy="11133128"/>
          </a:xfrm>
        </p:grpSpPr>
        <p:grpSp>
          <p:nvGrpSpPr>
            <p:cNvPr id="5" name="Group 5"/>
            <p:cNvGrpSpPr/>
            <p:nvPr/>
          </p:nvGrpSpPr>
          <p:grpSpPr>
            <a:xfrm>
              <a:off x="325237" y="325237"/>
              <a:ext cx="21315563" cy="10807891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652A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1315563" cy="10807891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797716" y="8008193"/>
            <a:ext cx="1908599" cy="1533913"/>
            <a:chOff x="0" y="0"/>
            <a:chExt cx="3830509" cy="3700564"/>
          </a:xfrm>
        </p:grpSpPr>
        <p:sp>
          <p:nvSpPr>
            <p:cNvPr id="12" name="Freeform 12"/>
            <p:cNvSpPr/>
            <p:nvPr/>
          </p:nvSpPr>
          <p:spPr>
            <a:xfrm>
              <a:off x="191512" y="200511"/>
              <a:ext cx="3638997" cy="3500053"/>
            </a:xfrm>
            <a:custGeom>
              <a:avLst/>
              <a:gdLst/>
              <a:ahLst/>
              <a:cxnLst/>
              <a:rect l="l" t="t" r="r" b="b"/>
              <a:pathLst>
                <a:path w="3638997" h="3500053">
                  <a:moveTo>
                    <a:pt x="0" y="0"/>
                  </a:moveTo>
                  <a:lnTo>
                    <a:pt x="3638997" y="0"/>
                  </a:lnTo>
                  <a:lnTo>
                    <a:pt x="3638997" y="3500053"/>
                  </a:lnTo>
                  <a:lnTo>
                    <a:pt x="0" y="35000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3638997" cy="3500053"/>
            </a:xfrm>
            <a:custGeom>
              <a:avLst/>
              <a:gdLst/>
              <a:ahLst/>
              <a:cxnLst/>
              <a:rect l="l" t="t" r="r" b="b"/>
              <a:pathLst>
                <a:path w="3638997" h="3500053">
                  <a:moveTo>
                    <a:pt x="0" y="0"/>
                  </a:moveTo>
                  <a:lnTo>
                    <a:pt x="3638997" y="0"/>
                  </a:lnTo>
                  <a:lnTo>
                    <a:pt x="3638997" y="3500053"/>
                  </a:lnTo>
                  <a:lnTo>
                    <a:pt x="0" y="35000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5" name="Freeform 15"/>
          <p:cNvSpPr/>
          <p:nvPr/>
        </p:nvSpPr>
        <p:spPr>
          <a:xfrm>
            <a:off x="15925800" y="741784"/>
            <a:ext cx="2266489" cy="2649116"/>
          </a:xfrm>
          <a:custGeom>
            <a:avLst/>
            <a:gdLst/>
            <a:ahLst/>
            <a:cxnLst/>
            <a:rect l="l" t="t" r="r" b="b"/>
            <a:pathLst>
              <a:path w="4259674" h="4989369">
                <a:moveTo>
                  <a:pt x="0" y="0"/>
                </a:moveTo>
                <a:lnTo>
                  <a:pt x="4259674" y="0"/>
                </a:lnTo>
                <a:lnTo>
                  <a:pt x="4259674" y="4989369"/>
                </a:lnTo>
                <a:lnTo>
                  <a:pt x="0" y="49893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4942710" y="710638"/>
            <a:ext cx="8534400" cy="12182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9450"/>
              </a:lnSpc>
              <a:spcBef>
                <a:spcPct val="0"/>
              </a:spcBef>
            </a:pPr>
            <a:r>
              <a:rPr lang="uk-UA" sz="6600" spc="-250" dirty="0" smtClean="0">
                <a:solidFill>
                  <a:srgbClr val="FF3131"/>
                </a:solidFill>
                <a:latin typeface="Roboto Mono Italics"/>
              </a:rPr>
              <a:t>Відредагуйте вірш</a:t>
            </a:r>
            <a:endParaRPr lang="en-US" sz="6600" spc="-250" dirty="0">
              <a:solidFill>
                <a:srgbClr val="FF3131"/>
              </a:solidFill>
              <a:latin typeface="Roboto Mono Italics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0357" y="2306551"/>
            <a:ext cx="6809822" cy="466384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9439196" y="2884608"/>
            <a:ext cx="63829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>
                <a:latin typeface="Georgia" panose="02040502050405020303" pitchFamily="18" charset="0"/>
              </a:rPr>
              <a:t>Книгиморськаглибина</a:t>
            </a:r>
            <a:endParaRPr lang="ru-RU" sz="3200" b="1" dirty="0">
              <a:latin typeface="Georgia" panose="02040502050405020303" pitchFamily="18" charset="0"/>
            </a:endParaRPr>
          </a:p>
          <a:p>
            <a:endParaRPr lang="ru-RU" sz="3200" b="1" dirty="0">
              <a:latin typeface="Georgia" panose="02040502050405020303" pitchFamily="18" charset="0"/>
            </a:endParaRPr>
          </a:p>
          <a:p>
            <a:r>
              <a:rPr lang="ru-RU" sz="3200" b="1" dirty="0" err="1">
                <a:latin typeface="Georgia" panose="02040502050405020303" pitchFamily="18" charset="0"/>
              </a:rPr>
              <a:t>Хтовнихпірнеаждодна</a:t>
            </a:r>
            <a:r>
              <a:rPr lang="ru-RU" sz="3200" b="1" dirty="0">
                <a:latin typeface="Georgia" panose="02040502050405020303" pitchFamily="18" charset="0"/>
              </a:rPr>
              <a:t>,</a:t>
            </a:r>
          </a:p>
          <a:p>
            <a:endParaRPr lang="ru-RU" sz="3200" b="1" dirty="0">
              <a:latin typeface="Georgia" panose="02040502050405020303" pitchFamily="18" charset="0"/>
            </a:endParaRPr>
          </a:p>
          <a:p>
            <a:r>
              <a:rPr lang="ru-RU" sz="3200" b="1" dirty="0" err="1">
                <a:latin typeface="Georgia" panose="02040502050405020303" pitchFamily="18" charset="0"/>
              </a:rPr>
              <a:t>тойхочітрудумавдосить</a:t>
            </a:r>
            <a:r>
              <a:rPr lang="ru-RU" sz="3200" b="1" dirty="0">
                <a:latin typeface="Georgia" panose="02040502050405020303" pitchFamily="18" charset="0"/>
              </a:rPr>
              <a:t>,</a:t>
            </a:r>
          </a:p>
          <a:p>
            <a:endParaRPr lang="ru-RU" sz="3200" b="1" dirty="0">
              <a:latin typeface="Georgia" panose="02040502050405020303" pitchFamily="18" charset="0"/>
            </a:endParaRPr>
          </a:p>
          <a:p>
            <a:r>
              <a:rPr lang="ru-RU" sz="3200" b="1" dirty="0" err="1">
                <a:latin typeface="Georgia" panose="02040502050405020303" pitchFamily="18" charset="0"/>
              </a:rPr>
              <a:t>дивніїперливиносить</a:t>
            </a:r>
            <a:r>
              <a:rPr lang="ru-RU" sz="3200" b="1" dirty="0"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8471" y="3427462"/>
            <a:ext cx="6809822" cy="4663844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981200" y="4318560"/>
            <a:ext cx="6248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Книги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морська</a:t>
            </a:r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глибина</a:t>
            </a:r>
            <a:endParaRPr lang="ru-RU" sz="3200" b="1" dirty="0">
              <a:solidFill>
                <a:srgbClr val="7030A0"/>
              </a:solidFill>
              <a:latin typeface="Georgia" panose="02040502050405020303" pitchFamily="18" charset="0"/>
            </a:endParaRPr>
          </a:p>
          <a:p>
            <a:endParaRPr lang="ru-RU" sz="3200" b="1" dirty="0">
              <a:solidFill>
                <a:srgbClr val="7030A0"/>
              </a:solidFill>
              <a:latin typeface="Georgia" panose="02040502050405020303" pitchFamily="18" charset="0"/>
            </a:endParaRPr>
          </a:p>
          <a:p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Хто</a:t>
            </a:r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в них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пірне</a:t>
            </a:r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аж до дна</a:t>
            </a:r>
            <a:r>
              <a:rPr lang="ru-RU" sz="3200" b="1" dirty="0">
                <a:solidFill>
                  <a:srgbClr val="7030A0"/>
                </a:solidFill>
                <a:latin typeface="Georgia" panose="02040502050405020303" pitchFamily="18" charset="0"/>
              </a:rPr>
              <a:t>,</a:t>
            </a:r>
          </a:p>
          <a:p>
            <a:endParaRPr lang="ru-RU" sz="3200" b="1" dirty="0">
              <a:solidFill>
                <a:srgbClr val="7030A0"/>
              </a:solidFill>
              <a:latin typeface="Georgia" panose="02040502050405020303" pitchFamily="18" charset="0"/>
            </a:endParaRPr>
          </a:p>
          <a:p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Той 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хоч</a:t>
            </a:r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і труду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мав</a:t>
            </a:r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досить</a:t>
            </a:r>
            <a:r>
              <a:rPr lang="ru-RU" sz="3200" b="1" dirty="0">
                <a:solidFill>
                  <a:srgbClr val="7030A0"/>
                </a:solidFill>
                <a:latin typeface="Georgia" panose="02040502050405020303" pitchFamily="18" charset="0"/>
              </a:rPr>
              <a:t>,</a:t>
            </a:r>
          </a:p>
          <a:p>
            <a:endParaRPr lang="ru-RU" sz="3200" b="1" dirty="0">
              <a:solidFill>
                <a:srgbClr val="7030A0"/>
              </a:solidFill>
              <a:latin typeface="Georgia" panose="02040502050405020303" pitchFamily="18" charset="0"/>
            </a:endParaRPr>
          </a:p>
          <a:p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Дивнії</a:t>
            </a:r>
            <a:r>
              <a:rPr lang="ru-RU" sz="32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перли </a:t>
            </a:r>
            <a:r>
              <a:rPr lang="ru-RU" sz="3200" b="1" dirty="0" err="1" smtClean="0">
                <a:solidFill>
                  <a:srgbClr val="7030A0"/>
                </a:solidFill>
                <a:latin typeface="Georgia" panose="02040502050405020303" pitchFamily="18" charset="0"/>
              </a:rPr>
              <a:t>виносить</a:t>
            </a:r>
            <a:r>
              <a:rPr lang="ru-RU" sz="3200" b="1" dirty="0">
                <a:solidFill>
                  <a:srgbClr val="7030A0"/>
                </a:solidFill>
                <a:latin typeface="Georgia" panose="02040502050405020303" pitchFamily="18" charset="0"/>
              </a:rPr>
              <a:t>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617173" y="1865911"/>
            <a:ext cx="88152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>— </a:t>
            </a:r>
            <a:r>
              <a:rPr lang="ru-RU" sz="32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Чи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знаєте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>, </a:t>
            </a:r>
            <a:r>
              <a:rPr lang="ru-RU" sz="32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хто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> є автором </a:t>
            </a:r>
            <a:r>
              <a:rPr lang="ru-RU" sz="32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цих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рядків</a:t>
            </a:r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?</a:t>
            </a:r>
          </a:p>
          <a:p>
            <a:r>
              <a:rPr lang="ru-RU" sz="2800" b="1" dirty="0" smtClean="0">
                <a:latin typeface="Georgia" panose="02040502050405020303" pitchFamily="18" charset="0"/>
              </a:rPr>
              <a:t>(</a:t>
            </a:r>
            <a:r>
              <a:rPr lang="ru-RU" sz="2800" b="1" dirty="0" err="1" smtClean="0">
                <a:latin typeface="Georgia" panose="02040502050405020303" pitchFamily="18" charset="0"/>
              </a:rPr>
              <a:t>Іван</a:t>
            </a:r>
            <a:r>
              <a:rPr lang="ru-RU" sz="2800" b="1" dirty="0" smtClean="0">
                <a:latin typeface="Georgia" panose="02040502050405020303" pitchFamily="18" charset="0"/>
              </a:rPr>
              <a:t> Франко) 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329509" y="7236098"/>
            <a:ext cx="74719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Georgia" panose="02040502050405020303" pitchFamily="18" charset="0"/>
              </a:rPr>
              <a:t>— З </a:t>
            </a:r>
            <a:r>
              <a:rPr lang="ru-RU" sz="3200" b="1" dirty="0" err="1">
                <a:latin typeface="Georgia" panose="02040502050405020303" pitchFamily="18" charset="0"/>
              </a:rPr>
              <a:t>чим</a:t>
            </a:r>
            <a:r>
              <a:rPr lang="ru-RU" sz="3200" b="1" dirty="0">
                <a:latin typeface="Georgia" panose="02040502050405020303" pitchFamily="18" charset="0"/>
              </a:rPr>
              <a:t> автор </a:t>
            </a:r>
            <a:r>
              <a:rPr lang="ru-RU" sz="3200" b="1" dirty="0" err="1">
                <a:latin typeface="Georgia" panose="02040502050405020303" pitchFamily="18" charset="0"/>
              </a:rPr>
              <a:t>порівнює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знання</a:t>
            </a:r>
            <a:r>
              <a:rPr lang="ru-RU" sz="3200" b="1" dirty="0">
                <a:latin typeface="Georgia" panose="02040502050405020303" pitchFamily="18" charset="0"/>
              </a:rPr>
              <a:t>?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653717" y="8519643"/>
            <a:ext cx="10514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Georgia" panose="02040502050405020303" pitchFamily="18" charset="0"/>
              </a:rPr>
              <a:t>— Як </a:t>
            </a:r>
            <a:r>
              <a:rPr lang="ru-RU" sz="3200" b="1" dirty="0" err="1">
                <a:latin typeface="Georgia" panose="02040502050405020303" pitchFamily="18" charset="0"/>
              </a:rPr>
              <a:t>ви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зрозуміли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вислів</a:t>
            </a:r>
            <a:r>
              <a:rPr lang="ru-RU" sz="3200" b="1" dirty="0">
                <a:latin typeface="Georgia" panose="02040502050405020303" pitchFamily="18" charset="0"/>
              </a:rPr>
              <a:t> «</a:t>
            </a:r>
            <a:r>
              <a:rPr lang="ru-RU" sz="3200" b="1" dirty="0" err="1">
                <a:latin typeface="Georgia" panose="02040502050405020303" pitchFamily="18" charset="0"/>
              </a:rPr>
              <a:t>пірнути</a:t>
            </a:r>
            <a:r>
              <a:rPr lang="ru-RU" sz="3200" b="1" dirty="0">
                <a:latin typeface="Georgia" panose="02040502050405020303" pitchFamily="18" charset="0"/>
              </a:rPr>
              <a:t> аж до дна».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D73186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491484" y="731465"/>
            <a:ext cx="16916400" cy="8883246"/>
            <a:chOff x="0" y="0"/>
            <a:chExt cx="21640800" cy="11133128"/>
          </a:xfrm>
        </p:grpSpPr>
        <p:grpSp>
          <p:nvGrpSpPr>
            <p:cNvPr id="5" name="Group 5"/>
            <p:cNvGrpSpPr/>
            <p:nvPr/>
          </p:nvGrpSpPr>
          <p:grpSpPr>
            <a:xfrm>
              <a:off x="325237" y="325237"/>
              <a:ext cx="21315563" cy="10807891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36EEE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1315563" cy="10807891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1" name="TextBox 11"/>
          <p:cNvSpPr txBox="1"/>
          <p:nvPr/>
        </p:nvSpPr>
        <p:spPr>
          <a:xfrm>
            <a:off x="1524287" y="1161721"/>
            <a:ext cx="14596558" cy="1225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156"/>
              </a:lnSpc>
              <a:spcBef>
                <a:spcPct val="0"/>
              </a:spcBef>
            </a:pPr>
            <a:r>
              <a:rPr lang="uk-UA" sz="9343" b="1" i="1" u="none" strike="noStrike" spc="-242" dirty="0" smtClean="0">
                <a:solidFill>
                  <a:srgbClr val="FF0000"/>
                </a:solidFill>
                <a:latin typeface="Cormorant Garamond"/>
              </a:rPr>
              <a:t>Словникова   робота</a:t>
            </a:r>
            <a:endParaRPr lang="en-US" sz="9343" b="1" i="1" u="none" strike="noStrike" spc="-242" dirty="0">
              <a:solidFill>
                <a:srgbClr val="FF0000"/>
              </a:solidFill>
              <a:latin typeface="Cormorant Garamon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745719" y="4542892"/>
            <a:ext cx="9281678" cy="514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87"/>
              </a:lnSpc>
              <a:spcBef>
                <a:spcPct val="0"/>
              </a:spcBef>
            </a:pPr>
            <a:r>
              <a:rPr lang="uk-UA" sz="6000" b="1" u="none" strike="noStrike" dirty="0" smtClean="0">
                <a:solidFill>
                  <a:srgbClr val="002060"/>
                </a:solidFill>
                <a:latin typeface="Georgia" panose="02040502050405020303" pitchFamily="18" charset="0"/>
              </a:rPr>
              <a:t>Енергія пульсує - </a:t>
            </a:r>
            <a:endParaRPr lang="en-US" sz="6000" b="1" u="none" strike="noStrike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66549" y="5750780"/>
            <a:ext cx="9281678" cy="514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87"/>
              </a:lnSpc>
              <a:spcBef>
                <a:spcPct val="0"/>
              </a:spcBef>
            </a:pPr>
            <a:r>
              <a:rPr lang="uk-UA" sz="6000" b="1" u="none" strike="noStrike" dirty="0" smtClean="0">
                <a:solidFill>
                  <a:srgbClr val="002060"/>
                </a:solidFill>
                <a:latin typeface="Georgia" panose="02040502050405020303" pitchFamily="18" charset="0"/>
              </a:rPr>
              <a:t>Зерня слова -</a:t>
            </a:r>
            <a:endParaRPr lang="en-US" sz="6000" b="1" u="none" strike="noStrike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grpSp>
        <p:nvGrpSpPr>
          <p:cNvPr id="14" name="Group 14"/>
          <p:cNvGrpSpPr/>
          <p:nvPr/>
        </p:nvGrpSpPr>
        <p:grpSpPr>
          <a:xfrm rot="840755">
            <a:off x="14851306" y="8309908"/>
            <a:ext cx="1830602" cy="1892581"/>
            <a:chOff x="0" y="0"/>
            <a:chExt cx="4765413" cy="5307714"/>
          </a:xfrm>
        </p:grpSpPr>
        <p:sp>
          <p:nvSpPr>
            <p:cNvPr id="15" name="Freeform 15"/>
            <p:cNvSpPr/>
            <p:nvPr/>
          </p:nvSpPr>
          <p:spPr>
            <a:xfrm>
              <a:off x="274686" y="287593"/>
              <a:ext cx="4490727" cy="5020121"/>
            </a:xfrm>
            <a:custGeom>
              <a:avLst/>
              <a:gdLst/>
              <a:ahLst/>
              <a:cxnLst/>
              <a:rect l="l" t="t" r="r" b="b"/>
              <a:pathLst>
                <a:path w="4490727" h="5020121">
                  <a:moveTo>
                    <a:pt x="0" y="0"/>
                  </a:moveTo>
                  <a:lnTo>
                    <a:pt x="4490727" y="0"/>
                  </a:lnTo>
                  <a:lnTo>
                    <a:pt x="4490727" y="5020121"/>
                  </a:lnTo>
                  <a:lnTo>
                    <a:pt x="0" y="50201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0" y="0"/>
              <a:ext cx="4490727" cy="5020121"/>
            </a:xfrm>
            <a:custGeom>
              <a:avLst/>
              <a:gdLst/>
              <a:ahLst/>
              <a:cxnLst/>
              <a:rect l="l" t="t" r="r" b="b"/>
              <a:pathLst>
                <a:path w="4490727" h="5020121">
                  <a:moveTo>
                    <a:pt x="0" y="0"/>
                  </a:moveTo>
                  <a:lnTo>
                    <a:pt x="4490727" y="0"/>
                  </a:lnTo>
                  <a:lnTo>
                    <a:pt x="4490727" y="5020121"/>
                  </a:lnTo>
                  <a:lnTo>
                    <a:pt x="0" y="50201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16733344" y="6348184"/>
            <a:ext cx="1465325" cy="3650205"/>
            <a:chOff x="0" y="0"/>
            <a:chExt cx="2894293" cy="5742370"/>
          </a:xfrm>
        </p:grpSpPr>
        <p:sp>
          <p:nvSpPr>
            <p:cNvPr id="18" name="Freeform 18"/>
            <p:cNvSpPr/>
            <p:nvPr/>
          </p:nvSpPr>
          <p:spPr>
            <a:xfrm>
              <a:off x="297180" y="311144"/>
              <a:ext cx="2597113" cy="5431226"/>
            </a:xfrm>
            <a:custGeom>
              <a:avLst/>
              <a:gdLst/>
              <a:ahLst/>
              <a:cxnLst/>
              <a:rect l="l" t="t" r="r" b="b"/>
              <a:pathLst>
                <a:path w="2597113" h="5431226">
                  <a:moveTo>
                    <a:pt x="0" y="0"/>
                  </a:moveTo>
                  <a:lnTo>
                    <a:pt x="2597113" y="0"/>
                  </a:lnTo>
                  <a:lnTo>
                    <a:pt x="2597113" y="5431226"/>
                  </a:lnTo>
                  <a:lnTo>
                    <a:pt x="0" y="5431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2597113" cy="5431226"/>
            </a:xfrm>
            <a:custGeom>
              <a:avLst/>
              <a:gdLst/>
              <a:ahLst/>
              <a:cxnLst/>
              <a:rect l="l" t="t" r="r" b="b"/>
              <a:pathLst>
                <a:path w="2597113" h="5431226">
                  <a:moveTo>
                    <a:pt x="0" y="0"/>
                  </a:moveTo>
                  <a:lnTo>
                    <a:pt x="2597113" y="0"/>
                  </a:lnTo>
                  <a:lnTo>
                    <a:pt x="2597113" y="5431226"/>
                  </a:lnTo>
                  <a:lnTo>
                    <a:pt x="0" y="5431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0" name="Freeform 20"/>
          <p:cNvSpPr/>
          <p:nvPr/>
        </p:nvSpPr>
        <p:spPr>
          <a:xfrm>
            <a:off x="15482094" y="80973"/>
            <a:ext cx="2611028" cy="4114800"/>
          </a:xfrm>
          <a:custGeom>
            <a:avLst/>
            <a:gdLst/>
            <a:ahLst/>
            <a:cxnLst/>
            <a:rect l="l" t="t" r="r" b="b"/>
            <a:pathLst>
              <a:path w="2611028" h="4114800">
                <a:moveTo>
                  <a:pt x="0" y="0"/>
                </a:moveTo>
                <a:lnTo>
                  <a:pt x="2611028" y="0"/>
                </a:lnTo>
                <a:lnTo>
                  <a:pt x="2611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6549" y="7056766"/>
            <a:ext cx="3643451" cy="31815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988274" y="2768816"/>
            <a:ext cx="79159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Сонце</a:t>
            </a:r>
            <a:r>
              <a:rPr lang="ru-RU" sz="6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думки </a:t>
            </a:r>
            <a:r>
              <a:rPr lang="ru-RU" sz="60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сяє</a:t>
            </a:r>
            <a:r>
              <a:rPr lang="ru-RU" sz="6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-  </a:t>
            </a:r>
            <a:endParaRPr lang="ru-RU" sz="60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477500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2803506" y="567360"/>
            <a:ext cx="10945766" cy="2462797"/>
          </a:xfrm>
          <a:custGeom>
            <a:avLst/>
            <a:gdLst/>
            <a:ahLst/>
            <a:cxnLst/>
            <a:rect l="l" t="t" r="r" b="b"/>
            <a:pathLst>
              <a:path w="10945766" h="2462797">
                <a:moveTo>
                  <a:pt x="0" y="0"/>
                </a:moveTo>
                <a:lnTo>
                  <a:pt x="10945766" y="0"/>
                </a:lnTo>
                <a:lnTo>
                  <a:pt x="10945766" y="2462797"/>
                </a:lnTo>
                <a:lnTo>
                  <a:pt x="0" y="24627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887868" y="4190716"/>
            <a:ext cx="6776058" cy="4502039"/>
            <a:chOff x="0" y="0"/>
            <a:chExt cx="9034744" cy="6002719"/>
          </a:xfrm>
        </p:grpSpPr>
        <p:grpSp>
          <p:nvGrpSpPr>
            <p:cNvPr id="5" name="Group 5"/>
            <p:cNvGrpSpPr/>
            <p:nvPr/>
          </p:nvGrpSpPr>
          <p:grpSpPr>
            <a:xfrm>
              <a:off x="203200" y="203200"/>
              <a:ext cx="8831544" cy="5799519"/>
              <a:chOff x="0" y="0"/>
              <a:chExt cx="1744503" cy="114558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744503" cy="1145584"/>
              </a:xfrm>
              <a:custGeom>
                <a:avLst/>
                <a:gdLst/>
                <a:ahLst/>
                <a:cxnLst/>
                <a:rect l="l" t="t" r="r" b="b"/>
                <a:pathLst>
                  <a:path w="1744503" h="1145584">
                    <a:moveTo>
                      <a:pt x="0" y="0"/>
                    </a:moveTo>
                    <a:lnTo>
                      <a:pt x="1744503" y="0"/>
                    </a:lnTo>
                    <a:lnTo>
                      <a:pt x="1744503" y="1145584"/>
                    </a:lnTo>
                    <a:lnTo>
                      <a:pt x="0" y="1145584"/>
                    </a:lnTo>
                    <a:close/>
                  </a:path>
                </a:pathLst>
              </a:custGeom>
              <a:solidFill>
                <a:srgbClr val="4C5270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1744503" cy="11836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8831544" cy="5799519"/>
              <a:chOff x="0" y="0"/>
              <a:chExt cx="1744503" cy="114558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744503" cy="1145584"/>
              </a:xfrm>
              <a:custGeom>
                <a:avLst/>
                <a:gdLst/>
                <a:ahLst/>
                <a:cxnLst/>
                <a:rect l="l" t="t" r="r" b="b"/>
                <a:pathLst>
                  <a:path w="1744503" h="1145584">
                    <a:moveTo>
                      <a:pt x="0" y="0"/>
                    </a:moveTo>
                    <a:lnTo>
                      <a:pt x="1744503" y="0"/>
                    </a:lnTo>
                    <a:lnTo>
                      <a:pt x="1744503" y="1145584"/>
                    </a:lnTo>
                    <a:lnTo>
                      <a:pt x="0" y="1145584"/>
                    </a:lnTo>
                    <a:close/>
                  </a:path>
                </a:pathLst>
              </a:custGeom>
              <a:solidFill>
                <a:srgbClr val="36EEE0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1744503" cy="11836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1" name="Group 11"/>
          <p:cNvGrpSpPr/>
          <p:nvPr/>
        </p:nvGrpSpPr>
        <p:grpSpPr>
          <a:xfrm>
            <a:off x="9111601" y="4190716"/>
            <a:ext cx="6776058" cy="4502039"/>
            <a:chOff x="0" y="0"/>
            <a:chExt cx="9034744" cy="6002719"/>
          </a:xfrm>
        </p:grpSpPr>
        <p:grpSp>
          <p:nvGrpSpPr>
            <p:cNvPr id="12" name="Group 12"/>
            <p:cNvGrpSpPr/>
            <p:nvPr/>
          </p:nvGrpSpPr>
          <p:grpSpPr>
            <a:xfrm>
              <a:off x="203200" y="203200"/>
              <a:ext cx="8831544" cy="5799519"/>
              <a:chOff x="0" y="0"/>
              <a:chExt cx="1744503" cy="114558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1744503" cy="1145584"/>
              </a:xfrm>
              <a:custGeom>
                <a:avLst/>
                <a:gdLst/>
                <a:ahLst/>
                <a:cxnLst/>
                <a:rect l="l" t="t" r="r" b="b"/>
                <a:pathLst>
                  <a:path w="1744503" h="1145584">
                    <a:moveTo>
                      <a:pt x="0" y="0"/>
                    </a:moveTo>
                    <a:lnTo>
                      <a:pt x="1744503" y="0"/>
                    </a:lnTo>
                    <a:lnTo>
                      <a:pt x="1744503" y="1145584"/>
                    </a:lnTo>
                    <a:lnTo>
                      <a:pt x="0" y="1145584"/>
                    </a:lnTo>
                    <a:close/>
                  </a:path>
                </a:pathLst>
              </a:custGeom>
              <a:solidFill>
                <a:srgbClr val="4C5270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38100"/>
                <a:ext cx="1744503" cy="11836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0" y="0"/>
              <a:ext cx="8831544" cy="5799519"/>
              <a:chOff x="0" y="0"/>
              <a:chExt cx="1744503" cy="1145584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1744503" cy="1145584"/>
              </a:xfrm>
              <a:custGeom>
                <a:avLst/>
                <a:gdLst/>
                <a:ahLst/>
                <a:cxnLst/>
                <a:rect l="l" t="t" r="r" b="b"/>
                <a:pathLst>
                  <a:path w="1744503" h="1145584">
                    <a:moveTo>
                      <a:pt x="0" y="0"/>
                    </a:moveTo>
                    <a:lnTo>
                      <a:pt x="1744503" y="0"/>
                    </a:lnTo>
                    <a:lnTo>
                      <a:pt x="1744503" y="1145584"/>
                    </a:lnTo>
                    <a:lnTo>
                      <a:pt x="0" y="1145584"/>
                    </a:lnTo>
                    <a:close/>
                  </a:path>
                </a:pathLst>
              </a:custGeom>
              <a:solidFill>
                <a:srgbClr val="36EEE0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38100"/>
                <a:ext cx="1744503" cy="11836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775757" y="3787726"/>
            <a:ext cx="5762745" cy="1614987"/>
            <a:chOff x="0" y="0"/>
            <a:chExt cx="1404234" cy="28490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404233" cy="284903"/>
            </a:xfrm>
            <a:custGeom>
              <a:avLst/>
              <a:gdLst/>
              <a:ahLst/>
              <a:cxnLst/>
              <a:rect l="l" t="t" r="r" b="b"/>
              <a:pathLst>
                <a:path w="1404233" h="284903">
                  <a:moveTo>
                    <a:pt x="0" y="0"/>
                  </a:moveTo>
                  <a:lnTo>
                    <a:pt x="1404233" y="0"/>
                  </a:lnTo>
                  <a:lnTo>
                    <a:pt x="1404233" y="284903"/>
                  </a:lnTo>
                  <a:lnTo>
                    <a:pt x="0" y="284903"/>
                  </a:lnTo>
                  <a:close/>
                </a:path>
              </a:pathLst>
            </a:custGeom>
            <a:solidFill>
              <a:srgbClr val="BCECE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404234" cy="3230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9005090" y="3997934"/>
            <a:ext cx="5331699" cy="1081743"/>
            <a:chOff x="0" y="0"/>
            <a:chExt cx="1404234" cy="284903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404233" cy="284903"/>
            </a:xfrm>
            <a:custGeom>
              <a:avLst/>
              <a:gdLst/>
              <a:ahLst/>
              <a:cxnLst/>
              <a:rect l="l" t="t" r="r" b="b"/>
              <a:pathLst>
                <a:path w="1404233" h="284903">
                  <a:moveTo>
                    <a:pt x="0" y="0"/>
                  </a:moveTo>
                  <a:lnTo>
                    <a:pt x="1404233" y="0"/>
                  </a:lnTo>
                  <a:lnTo>
                    <a:pt x="1404233" y="284903"/>
                  </a:lnTo>
                  <a:lnTo>
                    <a:pt x="0" y="284903"/>
                  </a:lnTo>
                  <a:close/>
                </a:path>
              </a:pathLst>
            </a:custGeom>
            <a:solidFill>
              <a:srgbClr val="BCECE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1404234" cy="3230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354011" y="562182"/>
            <a:ext cx="2131342" cy="2224360"/>
          </a:xfrm>
          <a:custGeom>
            <a:avLst/>
            <a:gdLst/>
            <a:ahLst/>
            <a:cxnLst/>
            <a:rect l="l" t="t" r="r" b="b"/>
            <a:pathLst>
              <a:path w="2131342" h="2224360">
                <a:moveTo>
                  <a:pt x="0" y="0"/>
                </a:moveTo>
                <a:lnTo>
                  <a:pt x="2131342" y="0"/>
                </a:lnTo>
                <a:lnTo>
                  <a:pt x="2131342" y="2224360"/>
                </a:lnTo>
                <a:lnTo>
                  <a:pt x="0" y="222436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2807930" y="5731254"/>
            <a:ext cx="5226659" cy="18851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u="none" strike="noStrike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Вправляння у виразності</a:t>
            </a:r>
          </a:p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uk-UA" sz="4400" b="1" u="none" strike="noStrike" dirty="0" smtClean="0">
                <a:solidFill>
                  <a:srgbClr val="002060"/>
                </a:solidFill>
                <a:latin typeface="Georgia" panose="02040502050405020303" pitchFamily="18" charset="0"/>
              </a:rPr>
              <a:t> читання</a:t>
            </a:r>
            <a:endParaRPr lang="en-US" sz="4400" b="1" u="none" strike="noStrike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914426" y="587920"/>
            <a:ext cx="7741711" cy="1273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200"/>
              </a:lnSpc>
              <a:spcBef>
                <a:spcPct val="0"/>
              </a:spcBef>
            </a:pPr>
            <a:r>
              <a:rPr lang="uk-UA" sz="66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Робота з текстом</a:t>
            </a:r>
            <a:endParaRPr lang="en-US" sz="6600" b="1" u="none" strike="noStrike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1372471" y="4387192"/>
            <a:ext cx="6412811" cy="908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401"/>
              </a:lnSpc>
              <a:spcBef>
                <a:spcPct val="0"/>
              </a:spcBef>
            </a:pPr>
            <a:endParaRPr lang="en-US" sz="5286" u="none" strike="noStrike" dirty="0">
              <a:solidFill>
                <a:srgbClr val="5E17EB"/>
              </a:solidFill>
              <a:latin typeface="Cardo Bold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8464531" y="3961767"/>
            <a:ext cx="6412811" cy="948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401"/>
              </a:lnSpc>
              <a:spcBef>
                <a:spcPct val="0"/>
              </a:spcBef>
            </a:pPr>
            <a:r>
              <a:rPr lang="uk-UA" sz="5286" b="1" i="1" u="none" strike="noStrike" dirty="0" smtClean="0">
                <a:solidFill>
                  <a:srgbClr val="C00000"/>
                </a:solidFill>
                <a:latin typeface="Cardo Bold"/>
              </a:rPr>
              <a:t>Творча робота</a:t>
            </a:r>
            <a:endParaRPr lang="en-US" sz="5286" b="1" i="1" u="none" strike="noStrike" dirty="0">
              <a:solidFill>
                <a:srgbClr val="C00000"/>
              </a:solidFill>
              <a:latin typeface="Cardo Bold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444376" y="5996203"/>
            <a:ext cx="552907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Скласти запитання</a:t>
            </a:r>
          </a:p>
          <a:p>
            <a:r>
              <a:rPr lang="uk-UA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за змістом твору</a:t>
            </a:r>
            <a:endParaRPr lang="ru-RU" sz="40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211577" y="3873491"/>
            <a:ext cx="57411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Акровірш</a:t>
            </a:r>
            <a:endParaRPr lang="ru-RU" sz="3200" b="1" i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r>
              <a:rPr lang="ru-RU" sz="32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«</a:t>
            </a:r>
            <a:r>
              <a:rPr lang="ru-RU" sz="3200" b="1" i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Література</a:t>
            </a:r>
            <a:r>
              <a:rPr lang="ru-RU" sz="3200" b="1" i="1" dirty="0">
                <a:solidFill>
                  <a:srgbClr val="C00000"/>
                </a:solidFill>
                <a:latin typeface="Georgia" panose="02040502050405020303" pitchFamily="18" charset="0"/>
              </a:rPr>
              <a:t>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7" y="0"/>
            <a:ext cx="18288000" cy="10477500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2803505" y="562182"/>
            <a:ext cx="13046095" cy="3914611"/>
          </a:xfrm>
          <a:custGeom>
            <a:avLst/>
            <a:gdLst/>
            <a:ahLst/>
            <a:cxnLst/>
            <a:rect l="l" t="t" r="r" b="b"/>
            <a:pathLst>
              <a:path w="10945766" h="2462797">
                <a:moveTo>
                  <a:pt x="0" y="0"/>
                </a:moveTo>
                <a:lnTo>
                  <a:pt x="10945766" y="0"/>
                </a:lnTo>
                <a:lnTo>
                  <a:pt x="10945766" y="2462797"/>
                </a:lnTo>
                <a:lnTo>
                  <a:pt x="0" y="24627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372471" y="3142956"/>
            <a:ext cx="7697211" cy="6306181"/>
            <a:chOff x="0" y="0"/>
            <a:chExt cx="9034744" cy="6002719"/>
          </a:xfrm>
        </p:grpSpPr>
        <p:grpSp>
          <p:nvGrpSpPr>
            <p:cNvPr id="5" name="Group 5"/>
            <p:cNvGrpSpPr/>
            <p:nvPr/>
          </p:nvGrpSpPr>
          <p:grpSpPr>
            <a:xfrm>
              <a:off x="203200" y="203200"/>
              <a:ext cx="8831544" cy="5799519"/>
              <a:chOff x="0" y="0"/>
              <a:chExt cx="1744503" cy="114558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744503" cy="1145584"/>
              </a:xfrm>
              <a:custGeom>
                <a:avLst/>
                <a:gdLst/>
                <a:ahLst/>
                <a:cxnLst/>
                <a:rect l="l" t="t" r="r" b="b"/>
                <a:pathLst>
                  <a:path w="1744503" h="1145584">
                    <a:moveTo>
                      <a:pt x="0" y="0"/>
                    </a:moveTo>
                    <a:lnTo>
                      <a:pt x="1744503" y="0"/>
                    </a:lnTo>
                    <a:lnTo>
                      <a:pt x="1744503" y="1145584"/>
                    </a:lnTo>
                    <a:lnTo>
                      <a:pt x="0" y="1145584"/>
                    </a:lnTo>
                    <a:close/>
                  </a:path>
                </a:pathLst>
              </a:custGeom>
              <a:solidFill>
                <a:srgbClr val="4C5270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1744503" cy="11836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8831544" cy="5799519"/>
              <a:chOff x="0" y="0"/>
              <a:chExt cx="1744503" cy="114558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744503" cy="1145584"/>
              </a:xfrm>
              <a:custGeom>
                <a:avLst/>
                <a:gdLst/>
                <a:ahLst/>
                <a:cxnLst/>
                <a:rect l="l" t="t" r="r" b="b"/>
                <a:pathLst>
                  <a:path w="1744503" h="1145584">
                    <a:moveTo>
                      <a:pt x="0" y="0"/>
                    </a:moveTo>
                    <a:lnTo>
                      <a:pt x="1744503" y="0"/>
                    </a:lnTo>
                    <a:lnTo>
                      <a:pt x="1744503" y="1145584"/>
                    </a:lnTo>
                    <a:lnTo>
                      <a:pt x="0" y="1145584"/>
                    </a:lnTo>
                    <a:close/>
                  </a:path>
                </a:pathLst>
              </a:custGeom>
              <a:solidFill>
                <a:srgbClr val="36EEE0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1744503" cy="11836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24" name="Freeform 24"/>
          <p:cNvSpPr/>
          <p:nvPr/>
        </p:nvSpPr>
        <p:spPr>
          <a:xfrm>
            <a:off x="354011" y="562182"/>
            <a:ext cx="2131342" cy="2224360"/>
          </a:xfrm>
          <a:custGeom>
            <a:avLst/>
            <a:gdLst/>
            <a:ahLst/>
            <a:cxnLst/>
            <a:rect l="l" t="t" r="r" b="b"/>
            <a:pathLst>
              <a:path w="2131342" h="2224360">
                <a:moveTo>
                  <a:pt x="0" y="0"/>
                </a:moveTo>
                <a:lnTo>
                  <a:pt x="2131342" y="0"/>
                </a:lnTo>
                <a:lnTo>
                  <a:pt x="2131342" y="2224360"/>
                </a:lnTo>
                <a:lnTo>
                  <a:pt x="0" y="222436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2086434" y="3820796"/>
            <a:ext cx="3962131" cy="37702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u="none" strike="noStrike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Рядки –</a:t>
            </a:r>
          </a:p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 рядках –</a:t>
            </a:r>
          </a:p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Поезія –</a:t>
            </a:r>
          </a:p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Жити – </a:t>
            </a:r>
          </a:p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Пам’ятати –</a:t>
            </a:r>
          </a:p>
          <a:p>
            <a:pPr marL="0" lvl="0" indent="0" algn="l">
              <a:lnSpc>
                <a:spcPts val="4859"/>
              </a:lnSpc>
              <a:spcBef>
                <a:spcPct val="0"/>
              </a:spcBef>
            </a:pP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Людина –    </a:t>
            </a:r>
            <a:r>
              <a:rPr lang="uk-UA" sz="4400" b="1" u="none" strike="noStrike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471524" y="639808"/>
            <a:ext cx="10422359" cy="20313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uk-UA" sz="66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Добери пару з акровірша</a:t>
            </a:r>
            <a:endParaRPr lang="en-US" sz="6600" b="1" u="none" strike="noStrike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1372471" y="4387192"/>
            <a:ext cx="6412811" cy="908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401"/>
              </a:lnSpc>
              <a:spcBef>
                <a:spcPct val="0"/>
              </a:spcBef>
            </a:pPr>
            <a:endParaRPr lang="en-US" sz="5286" u="none" strike="noStrike" dirty="0">
              <a:solidFill>
                <a:srgbClr val="5E17EB"/>
              </a:solidFill>
              <a:latin typeface="Cardo Bold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60188" y="3759152"/>
            <a:ext cx="1951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Georgia" panose="02040502050405020303" pitchFamily="18" charset="0"/>
              </a:rPr>
              <a:t>думки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395414" y="5000101"/>
            <a:ext cx="25843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atin typeface="Georgia" panose="02040502050405020303" pitchFamily="18" charset="0"/>
              </a:rPr>
              <a:t>енергія </a:t>
            </a:r>
            <a:endParaRPr lang="ru-RU" sz="4400" b="1" dirty="0">
              <a:latin typeface="Georgia" panose="02040502050405020303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057183" y="5562796"/>
            <a:ext cx="24625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atin typeface="Georgia" panose="02040502050405020303" pitchFamily="18" charset="0"/>
              </a:rPr>
              <a:t>творити</a:t>
            </a:r>
            <a:endParaRPr lang="ru-RU" sz="4000" b="1" dirty="0">
              <a:latin typeface="Georgia" panose="02040502050405020303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720935" y="4433270"/>
            <a:ext cx="25923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latin typeface="Georgia" panose="02040502050405020303" pitchFamily="18" charset="0"/>
              </a:rPr>
              <a:t> </a:t>
            </a:r>
            <a:r>
              <a:rPr lang="uk-UA" sz="4000" b="1" dirty="0" smtClean="0">
                <a:latin typeface="Georgia" panose="02040502050405020303" pitchFamily="18" charset="0"/>
              </a:rPr>
              <a:t>у словах</a:t>
            </a:r>
            <a:endParaRPr lang="ru-RU" sz="4000" b="1" dirty="0">
              <a:latin typeface="Georgia" panose="02040502050405020303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921845" y="6292850"/>
            <a:ext cx="19736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atin typeface="Georgia" panose="02040502050405020303" pitchFamily="18" charset="0"/>
              </a:rPr>
              <a:t>радіти</a:t>
            </a:r>
            <a:endParaRPr lang="ru-RU" sz="4000" b="1" dirty="0">
              <a:latin typeface="Georgia" panose="02040502050405020303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375380" y="6913689"/>
            <a:ext cx="18261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atin typeface="Georgia" panose="02040502050405020303" pitchFamily="18" charset="0"/>
              </a:rPr>
              <a:t>єдина</a:t>
            </a:r>
            <a:endParaRPr lang="ru-RU" sz="4000" b="1" dirty="0">
              <a:latin typeface="Georgia" panose="02040502050405020303" pitchFamily="18" charset="0"/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08663" y="5496572"/>
            <a:ext cx="7279390" cy="4663844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83531" y="5295900"/>
            <a:ext cx="5371042" cy="1243692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10514974" y="5378130"/>
            <a:ext cx="443903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Що означає слово  </a:t>
            </a:r>
          </a:p>
          <a:p>
            <a:r>
              <a:rPr lang="uk-UA" sz="32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«література»?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11031312" y="6801609"/>
            <a:ext cx="664708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Georgia" panose="02040502050405020303" pitchFamily="18" charset="0"/>
              </a:rPr>
              <a:t>     </a:t>
            </a:r>
            <a:r>
              <a:rPr lang="ru-RU" sz="2800" b="1" dirty="0" err="1" smtClean="0">
                <a:latin typeface="Georgia" panose="02040502050405020303" pitchFamily="18" charset="0"/>
              </a:rPr>
              <a:t>Література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r>
              <a:rPr lang="ru-RU" sz="2800" b="1" dirty="0">
                <a:latin typeface="Georgia" panose="02040502050405020303" pitchFamily="18" charset="0"/>
              </a:rPr>
              <a:t>походить </a:t>
            </a:r>
            <a:r>
              <a:rPr lang="ru-RU" sz="2800" b="1" dirty="0" err="1" smtClean="0">
                <a:latin typeface="Georgia" panose="02040502050405020303" pitchFamily="18" charset="0"/>
              </a:rPr>
              <a:t>від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r>
              <a:rPr lang="ru-RU" sz="2800" b="1" dirty="0" err="1" smtClean="0">
                <a:latin typeface="Georgia" panose="02040502050405020303" pitchFamily="18" charset="0"/>
              </a:rPr>
              <a:t>латинського</a:t>
            </a:r>
            <a:r>
              <a:rPr lang="ru-RU" sz="2800" b="1" dirty="0" smtClean="0">
                <a:latin typeface="Georgia" panose="02040502050405020303" pitchFamily="18" charset="0"/>
              </a:rPr>
              <a:t> слова </a:t>
            </a:r>
            <a:r>
              <a:rPr lang="ru-RU" sz="2800" b="1" dirty="0">
                <a:latin typeface="Georgia" panose="02040502050405020303" pitchFamily="18" charset="0"/>
              </a:rPr>
              <a:t>буква, </a:t>
            </a:r>
            <a:r>
              <a:rPr lang="ru-RU" sz="2800" b="1" dirty="0" err="1">
                <a:latin typeface="Georgia" panose="02040502050405020303" pitchFamily="18" charset="0"/>
              </a:rPr>
              <a:t>літера</a:t>
            </a:r>
            <a:r>
              <a:rPr lang="ru-RU" sz="2800" b="1" dirty="0">
                <a:latin typeface="Georgia" panose="02040502050405020303" pitchFamily="18" charset="0"/>
              </a:rPr>
              <a:t>. 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</a:p>
          <a:p>
            <a:r>
              <a:rPr lang="ru-RU" sz="2400" b="1" i="1" dirty="0">
                <a:latin typeface="Georgia" panose="02040502050405020303" pitchFamily="18" charset="0"/>
              </a:rPr>
              <a:t> </a:t>
            </a:r>
            <a:r>
              <a:rPr lang="ru-RU" sz="2400" b="1" i="1" dirty="0" smtClean="0">
                <a:latin typeface="Georgia" panose="02040502050405020303" pitchFamily="18" charset="0"/>
              </a:rPr>
              <a:t>          </a:t>
            </a:r>
            <a:r>
              <a:rPr lang="ru-RU" sz="2400" b="1" i="1" dirty="0" err="1" smtClean="0">
                <a:latin typeface="Georgia" panose="02040502050405020303" pitchFamily="18" charset="0"/>
              </a:rPr>
              <a:t>Сукупність</a:t>
            </a:r>
            <a:r>
              <a:rPr lang="ru-RU" sz="2400" b="1" i="1" dirty="0" smtClean="0">
                <a:latin typeface="Georgia" panose="02040502050405020303" pitchFamily="18" charset="0"/>
              </a:rPr>
              <a:t>  </a:t>
            </a:r>
            <a:r>
              <a:rPr lang="ru-RU" sz="2400" b="1" i="1" dirty="0" err="1" smtClean="0">
                <a:latin typeface="Georgia" panose="02040502050405020303" pitchFamily="18" charset="0"/>
              </a:rPr>
              <a:t>писаних</a:t>
            </a:r>
            <a:r>
              <a:rPr lang="ru-RU" sz="2400" b="1" i="1" dirty="0" smtClean="0">
                <a:latin typeface="Georgia" panose="02040502050405020303" pitchFamily="18" charset="0"/>
              </a:rPr>
              <a:t>  і </a:t>
            </a:r>
            <a:r>
              <a:rPr lang="ru-RU" sz="2400" b="1" i="1" dirty="0" err="1">
                <a:latin typeface="Georgia" panose="02040502050405020303" pitchFamily="18" charset="0"/>
              </a:rPr>
              <a:t>друкованих</a:t>
            </a:r>
            <a:r>
              <a:rPr lang="ru-RU" sz="2400" b="1" i="1" dirty="0">
                <a:latin typeface="Georgia" panose="02040502050405020303" pitchFamily="18" charset="0"/>
              </a:rPr>
              <a:t> </a:t>
            </a:r>
            <a:r>
              <a:rPr lang="ru-RU" sz="2400" b="1" i="1" dirty="0" smtClean="0">
                <a:latin typeface="Georgia" panose="02040502050405020303" pitchFamily="18" charset="0"/>
              </a:rPr>
              <a:t> </a:t>
            </a:r>
            <a:r>
              <a:rPr lang="ru-RU" sz="2400" b="1" i="1" dirty="0" err="1" smtClean="0">
                <a:latin typeface="Georgia" panose="02040502050405020303" pitchFamily="18" charset="0"/>
              </a:rPr>
              <a:t>творів</a:t>
            </a:r>
            <a:r>
              <a:rPr lang="ru-RU" sz="2400" b="1" i="1" dirty="0">
                <a:latin typeface="Georgia" panose="02040502050405020303" pitchFamily="18" charset="0"/>
              </a:rPr>
              <a:t> </a:t>
            </a:r>
            <a:r>
              <a:rPr lang="ru-RU" sz="2400" b="1" i="1" dirty="0" smtClean="0">
                <a:latin typeface="Georgia" panose="02040502050405020303" pitchFamily="18" charset="0"/>
              </a:rPr>
              <a:t>  </a:t>
            </a:r>
            <a:r>
              <a:rPr lang="ru-RU" sz="2400" b="1" i="1" dirty="0" err="1">
                <a:latin typeface="Georgia" panose="02040502050405020303" pitchFamily="18" charset="0"/>
              </a:rPr>
              <a:t>певного</a:t>
            </a:r>
            <a:r>
              <a:rPr lang="ru-RU" sz="2400" b="1" i="1" dirty="0">
                <a:latin typeface="Georgia" panose="02040502050405020303" pitchFamily="18" charset="0"/>
              </a:rPr>
              <a:t> народу.</a:t>
            </a:r>
          </a:p>
        </p:txBody>
      </p:sp>
    </p:spTree>
    <p:extLst>
      <p:ext uri="{BB962C8B-B14F-4D97-AF65-F5344CB8AC3E}">
        <p14:creationId xmlns:p14="http://schemas.microsoft.com/office/powerpoint/2010/main" val="253085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FFFFFF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254309" y="133350"/>
            <a:ext cx="17788907" cy="9829800"/>
            <a:chOff x="0" y="-619962"/>
            <a:chExt cx="22600943" cy="12247036"/>
          </a:xfrm>
        </p:grpSpPr>
        <p:grpSp>
          <p:nvGrpSpPr>
            <p:cNvPr id="5" name="Group 5"/>
            <p:cNvGrpSpPr/>
            <p:nvPr/>
          </p:nvGrpSpPr>
          <p:grpSpPr>
            <a:xfrm>
              <a:off x="339667" y="-619962"/>
              <a:ext cx="22261276" cy="12247036"/>
              <a:chOff x="0" y="-184273"/>
              <a:chExt cx="4274726" cy="235174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-184273"/>
                <a:ext cx="4274726" cy="2337356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652A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-198411"/>
              <a:ext cx="22261276" cy="11485818"/>
              <a:chOff x="0" y="-38100"/>
              <a:chExt cx="4274726" cy="22055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142452" y="-38100"/>
                <a:ext cx="4078669" cy="212797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4F5F4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1" name="Freeform 11"/>
          <p:cNvSpPr/>
          <p:nvPr/>
        </p:nvSpPr>
        <p:spPr>
          <a:xfrm>
            <a:off x="228600" y="7966660"/>
            <a:ext cx="3841040" cy="2373984"/>
          </a:xfrm>
          <a:custGeom>
            <a:avLst/>
            <a:gdLst/>
            <a:ahLst/>
            <a:cxnLst/>
            <a:rect l="l" t="t" r="r" b="b"/>
            <a:pathLst>
              <a:path w="4714875" h="4114800">
                <a:moveTo>
                  <a:pt x="0" y="0"/>
                </a:moveTo>
                <a:lnTo>
                  <a:pt x="4714875" y="0"/>
                </a:lnTo>
                <a:lnTo>
                  <a:pt x="47148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942659" y="824968"/>
            <a:ext cx="2316641" cy="2923206"/>
          </a:xfrm>
          <a:custGeom>
            <a:avLst/>
            <a:gdLst/>
            <a:ahLst/>
            <a:cxnLst/>
            <a:rect l="l" t="t" r="r" b="b"/>
            <a:pathLst>
              <a:path w="2316641" h="2923206">
                <a:moveTo>
                  <a:pt x="0" y="0"/>
                </a:moveTo>
                <a:lnTo>
                  <a:pt x="2316641" y="0"/>
                </a:lnTo>
                <a:lnTo>
                  <a:pt x="2316641" y="2923206"/>
                </a:lnTo>
                <a:lnTo>
                  <a:pt x="0" y="29232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endParaRPr/>
          </a:p>
        </p:txBody>
      </p:sp>
      <p:sp>
        <p:nvSpPr>
          <p:cNvPr id="14" name="TextBox 14"/>
          <p:cNvSpPr txBox="1"/>
          <p:nvPr/>
        </p:nvSpPr>
        <p:spPr>
          <a:xfrm>
            <a:off x="1682536" y="741349"/>
            <a:ext cx="13260123" cy="1784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5799" b="1" dirty="0" smtClean="0">
                <a:solidFill>
                  <a:srgbClr val="9954F4"/>
                </a:solidFill>
                <a:latin typeface="Georgia" panose="02040502050405020303" pitchFamily="18" charset="0"/>
              </a:rPr>
              <a:t>Робота </a:t>
            </a:r>
            <a:r>
              <a:rPr lang="ru-RU" sz="5799" b="1" dirty="0">
                <a:solidFill>
                  <a:srgbClr val="9954F4"/>
                </a:solidFill>
                <a:latin typeface="Georgia" panose="02040502050405020303" pitchFamily="18" charset="0"/>
              </a:rPr>
              <a:t>над </a:t>
            </a:r>
            <a:r>
              <a:rPr lang="ru-RU" sz="5799" b="1" dirty="0" err="1">
                <a:solidFill>
                  <a:srgbClr val="9954F4"/>
                </a:solidFill>
                <a:latin typeface="Georgia" panose="02040502050405020303" pitchFamily="18" charset="0"/>
              </a:rPr>
              <a:t>статтею</a:t>
            </a:r>
            <a:r>
              <a:rPr lang="ru-RU" sz="5799" b="1" dirty="0">
                <a:solidFill>
                  <a:srgbClr val="9954F4"/>
                </a:solidFill>
                <a:latin typeface="Georgia" panose="02040502050405020303" pitchFamily="18" charset="0"/>
              </a:rPr>
              <a:t> «</a:t>
            </a:r>
            <a:r>
              <a:rPr lang="ru-RU" sz="5799" b="1" dirty="0" err="1">
                <a:solidFill>
                  <a:srgbClr val="9954F4"/>
                </a:solidFill>
                <a:latin typeface="Georgia" panose="02040502050405020303" pitchFamily="18" charset="0"/>
              </a:rPr>
              <a:t>Улюблені</a:t>
            </a:r>
            <a:r>
              <a:rPr lang="ru-RU" sz="5799" b="1" dirty="0">
                <a:solidFill>
                  <a:srgbClr val="9954F4"/>
                </a:solidFill>
                <a:latin typeface="Georgia" panose="02040502050405020303" pitchFamily="18" charset="0"/>
              </a:rPr>
              <a:t> </a:t>
            </a:r>
            <a:r>
              <a:rPr lang="ru-RU" sz="5799" b="1" dirty="0" err="1">
                <a:solidFill>
                  <a:srgbClr val="9954F4"/>
                </a:solidFill>
                <a:latin typeface="Georgia" panose="02040502050405020303" pitchFamily="18" charset="0"/>
              </a:rPr>
              <a:t>письменники</a:t>
            </a:r>
            <a:r>
              <a:rPr lang="ru-RU" sz="5799" b="1" dirty="0" smtClean="0">
                <a:solidFill>
                  <a:srgbClr val="9954F4"/>
                </a:solidFill>
                <a:latin typeface="Georgia" panose="02040502050405020303" pitchFamily="18" charset="0"/>
              </a:rPr>
              <a:t>»</a:t>
            </a:r>
            <a:endParaRPr lang="en-US" sz="5799" b="1" dirty="0">
              <a:solidFill>
                <a:srgbClr val="9954F4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64450" y="2429420"/>
            <a:ext cx="1614957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Georgia" panose="02040502050405020303" pitchFamily="18" charset="0"/>
              </a:rPr>
              <a:t>    </a:t>
            </a:r>
            <a:r>
              <a:rPr lang="ru-RU" sz="4000" b="1" i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І.Читання</a:t>
            </a:r>
            <a:r>
              <a:rPr lang="ru-RU" sz="40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вголос</a:t>
            </a:r>
            <a:r>
              <a:rPr lang="ru-RU" sz="40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статті</a:t>
            </a:r>
            <a:r>
              <a:rPr lang="ru-RU" sz="40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вчителем</a:t>
            </a:r>
            <a:r>
              <a:rPr lang="ru-RU" sz="40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.</a:t>
            </a:r>
          </a:p>
          <a:p>
            <a:r>
              <a:rPr lang="ru-RU" sz="3600" b="1" dirty="0" smtClean="0">
                <a:latin typeface="Georgia" panose="02040502050405020303" pitchFamily="18" charset="0"/>
              </a:rPr>
              <a:t>  — Про </a:t>
            </a:r>
            <a:r>
              <a:rPr lang="ru-RU" sz="3600" b="1" dirty="0" err="1" smtClean="0">
                <a:latin typeface="Georgia" panose="02040502050405020303" pitchFamily="18" charset="0"/>
              </a:rPr>
              <a:t>яких</a:t>
            </a:r>
            <a:r>
              <a:rPr lang="ru-RU" sz="3600" b="1" dirty="0" smtClean="0">
                <a:latin typeface="Georgia" panose="02040502050405020303" pitchFamily="18" charset="0"/>
              </a:rPr>
              <a:t> </a:t>
            </a:r>
            <a:r>
              <a:rPr lang="ru-RU" sz="3600" b="1" dirty="0" err="1" smtClean="0">
                <a:latin typeface="Georgia" panose="02040502050405020303" pitchFamily="18" charset="0"/>
              </a:rPr>
              <a:t>видатних</a:t>
            </a:r>
            <a:r>
              <a:rPr lang="ru-RU" sz="3600" b="1" dirty="0" smtClean="0">
                <a:latin typeface="Georgia" panose="02040502050405020303" pitchFamily="18" charset="0"/>
              </a:rPr>
              <a:t> </a:t>
            </a:r>
            <a:r>
              <a:rPr lang="ru-RU" sz="3600" b="1" dirty="0" err="1" smtClean="0">
                <a:latin typeface="Georgia" panose="02040502050405020303" pitchFamily="18" charset="0"/>
              </a:rPr>
              <a:t>письменників</a:t>
            </a:r>
            <a:r>
              <a:rPr lang="ru-RU" sz="3600" b="1" dirty="0" smtClean="0">
                <a:latin typeface="Georgia" panose="02040502050405020303" pitchFamily="18" charset="0"/>
              </a:rPr>
              <a:t> </a:t>
            </a:r>
            <a:r>
              <a:rPr lang="ru-RU" sz="3600" b="1" dirty="0" err="1" smtClean="0">
                <a:latin typeface="Georgia" panose="02040502050405020303" pitchFamily="18" charset="0"/>
              </a:rPr>
              <a:t>згадувалось</a:t>
            </a:r>
            <a:r>
              <a:rPr lang="ru-RU" sz="3600" b="1" dirty="0" smtClean="0">
                <a:latin typeface="Georgia" panose="02040502050405020303" pitchFamily="18" charset="0"/>
              </a:rPr>
              <a:t> у </a:t>
            </a:r>
            <a:r>
              <a:rPr lang="ru-RU" sz="3600" b="1" dirty="0" err="1" smtClean="0">
                <a:latin typeface="Georgia" panose="02040502050405020303" pitchFamily="18" charset="0"/>
              </a:rPr>
              <a:t>статті</a:t>
            </a:r>
            <a:r>
              <a:rPr lang="ru-RU" sz="3600" b="1" dirty="0" smtClean="0">
                <a:latin typeface="Georgia" panose="02040502050405020303" pitchFamily="18" charset="0"/>
              </a:rPr>
              <a:t>? </a:t>
            </a:r>
          </a:p>
          <a:p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smtClean="0">
                <a:latin typeface="Georgia" panose="02040502050405020303" pitchFamily="18" charset="0"/>
              </a:rPr>
              <a:t>   (Т. Шевченко. І. Франко, Л. </a:t>
            </a:r>
            <a:r>
              <a:rPr lang="ru-RU" sz="3600" i="1" dirty="0" err="1" smtClean="0">
                <a:latin typeface="Georgia" panose="02040502050405020303" pitchFamily="18" charset="0"/>
              </a:rPr>
              <a:t>Українка</a:t>
            </a:r>
            <a:r>
              <a:rPr lang="ru-RU" sz="3600" i="1" dirty="0" smtClean="0">
                <a:latin typeface="Georgia" panose="02040502050405020303" pitchFamily="18" charset="0"/>
              </a:rPr>
              <a:t>.)</a:t>
            </a:r>
          </a:p>
          <a:p>
            <a:r>
              <a:rPr lang="ru-RU" sz="3600" b="1" dirty="0" smtClean="0">
                <a:latin typeface="Georgia" panose="02040502050405020303" pitchFamily="18" charset="0"/>
              </a:rPr>
              <a:t>— </a:t>
            </a:r>
            <a:r>
              <a:rPr lang="ru-RU" sz="3600" b="1" dirty="0">
                <a:latin typeface="Georgia" panose="02040502050405020303" pitchFamily="18" charset="0"/>
              </a:rPr>
              <a:t>Про </a:t>
            </a:r>
            <a:r>
              <a:rPr lang="ru-RU" sz="3600" b="1" dirty="0" err="1">
                <a:latin typeface="Georgia" panose="02040502050405020303" pitchFamily="18" charset="0"/>
              </a:rPr>
              <a:t>яких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err="1">
                <a:latin typeface="Georgia" panose="02040502050405020303" pitchFamily="18" charset="0"/>
              </a:rPr>
              <a:t>чудових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err="1">
                <a:latin typeface="Georgia" panose="02040502050405020303" pitchFamily="18" charset="0"/>
              </a:rPr>
              <a:t>поетів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err="1">
                <a:latin typeface="Georgia" panose="02040502050405020303" pitchFamily="18" charset="0"/>
              </a:rPr>
              <a:t>ви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err="1">
                <a:latin typeface="Georgia" panose="02040502050405020303" pitchFamily="18" charset="0"/>
              </a:rPr>
              <a:t>почули</a:t>
            </a:r>
            <a:r>
              <a:rPr lang="ru-RU" sz="3600" b="1" dirty="0">
                <a:latin typeface="Georgia" panose="02040502050405020303" pitchFamily="18" charset="0"/>
              </a:rPr>
              <a:t>?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smtClean="0">
                <a:latin typeface="Georgia" panose="02040502050405020303" pitchFamily="18" charset="0"/>
              </a:rPr>
              <a:t>                (</a:t>
            </a:r>
            <a:r>
              <a:rPr lang="ru-RU" sz="3600" i="1" dirty="0">
                <a:latin typeface="Georgia" panose="02040502050405020303" pitchFamily="18" charset="0"/>
              </a:rPr>
              <a:t>П. </a:t>
            </a:r>
            <a:r>
              <a:rPr lang="ru-RU" sz="3600" i="1" dirty="0" err="1">
                <a:latin typeface="Georgia" panose="02040502050405020303" pitchFamily="18" charset="0"/>
              </a:rPr>
              <a:t>Тичина</a:t>
            </a:r>
            <a:r>
              <a:rPr lang="ru-RU" sz="3600" i="1" dirty="0">
                <a:latin typeface="Georgia" panose="02040502050405020303" pitchFamily="18" charset="0"/>
              </a:rPr>
              <a:t>, М. </a:t>
            </a:r>
            <a:r>
              <a:rPr lang="ru-RU" sz="3600" i="1" dirty="0" err="1">
                <a:latin typeface="Georgia" panose="02040502050405020303" pitchFamily="18" charset="0"/>
              </a:rPr>
              <a:t>Рильський</a:t>
            </a:r>
            <a:r>
              <a:rPr lang="ru-RU" sz="3600" i="1" dirty="0">
                <a:latin typeface="Georgia" panose="02040502050405020303" pitchFamily="18" charset="0"/>
              </a:rPr>
              <a:t>.)</a:t>
            </a:r>
          </a:p>
          <a:p>
            <a:r>
              <a:rPr lang="ru-RU" sz="3600" b="1" dirty="0" smtClean="0">
                <a:latin typeface="Georgia" panose="02040502050405020303" pitchFamily="18" charset="0"/>
              </a:rPr>
              <a:t>— </a:t>
            </a:r>
            <a:r>
              <a:rPr lang="ru-RU" sz="3600" b="1" dirty="0" err="1">
                <a:latin typeface="Georgia" panose="02040502050405020303" pitchFamily="18" charset="0"/>
              </a:rPr>
              <a:t>Назвіть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err="1">
                <a:latin typeface="Georgia" panose="02040502050405020303" pitchFamily="18" charset="0"/>
              </a:rPr>
              <a:t>імена</a:t>
            </a:r>
            <a:r>
              <a:rPr lang="ru-RU" sz="3600" b="1" dirty="0">
                <a:latin typeface="Georgia" panose="02040502050405020303" pitchFamily="18" charset="0"/>
              </a:rPr>
              <a:t> та </a:t>
            </a:r>
            <a:r>
              <a:rPr lang="ru-RU" sz="3600" b="1" dirty="0" err="1">
                <a:latin typeface="Georgia" panose="02040502050405020303" pitchFamily="18" charset="0"/>
              </a:rPr>
              <a:t>прізвища</a:t>
            </a:r>
            <a:r>
              <a:rPr lang="ru-RU" sz="3600" b="1" dirty="0">
                <a:latin typeface="Georgia" panose="02040502050405020303" pitchFamily="18" charset="0"/>
              </a:rPr>
              <a:t> наших </a:t>
            </a:r>
            <a:r>
              <a:rPr lang="ru-RU" sz="3600" b="1" dirty="0" err="1">
                <a:latin typeface="Georgia" panose="02040502050405020303" pitchFamily="18" charset="0"/>
              </a:rPr>
              <a:t>сучасників</a:t>
            </a:r>
            <a:r>
              <a:rPr lang="ru-RU" sz="3600" b="1" dirty="0" smtClean="0">
                <a:latin typeface="Georgia" panose="02040502050405020303" pitchFamily="18" charset="0"/>
              </a:rPr>
              <a:t>.</a:t>
            </a:r>
          </a:p>
          <a:p>
            <a:r>
              <a:rPr lang="ru-RU" sz="3600" b="1" dirty="0" smtClean="0">
                <a:latin typeface="Georgia" panose="02040502050405020303" pitchFamily="18" charset="0"/>
              </a:rPr>
              <a:t>                        </a:t>
            </a:r>
            <a:r>
              <a:rPr lang="ru-RU" sz="3600" i="1" dirty="0" smtClean="0">
                <a:latin typeface="Georgia" panose="02040502050405020303" pitchFamily="18" charset="0"/>
              </a:rPr>
              <a:t>(</a:t>
            </a:r>
            <a:r>
              <a:rPr lang="ru-RU" sz="3600" i="1" dirty="0">
                <a:latin typeface="Georgia" panose="02040502050405020303" pitchFamily="18" charset="0"/>
              </a:rPr>
              <a:t>Л. Костенко, Д. </a:t>
            </a:r>
            <a:r>
              <a:rPr lang="ru-RU" sz="3600" i="1" dirty="0" err="1">
                <a:latin typeface="Georgia" panose="02040502050405020303" pitchFamily="18" charset="0"/>
              </a:rPr>
              <a:t>Павличко</a:t>
            </a:r>
            <a:r>
              <a:rPr lang="ru-RU" sz="3600" i="1" dirty="0">
                <a:latin typeface="Georgia" panose="02040502050405020303" pitchFamily="18" charset="0"/>
              </a:rPr>
              <a:t>.)</a:t>
            </a:r>
          </a:p>
          <a:p>
            <a:r>
              <a:rPr lang="ru-RU" sz="4000" b="1" dirty="0" smtClean="0">
                <a:latin typeface="Georgia" panose="02040502050405020303" pitchFamily="18" charset="0"/>
              </a:rPr>
              <a:t>                            </a:t>
            </a:r>
            <a: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ІІ. </a:t>
            </a:r>
            <a:r>
              <a:rPr lang="ru-RU" sz="4000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Вибіркове</a:t>
            </a:r>
            <a: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читання</a:t>
            </a:r>
            <a:endParaRPr lang="ru-RU" sz="40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r>
              <a:rPr lang="ru-RU" sz="3600" b="1" dirty="0" smtClean="0">
                <a:latin typeface="Georgia" panose="02040502050405020303" pitchFamily="18" charset="0"/>
              </a:rPr>
              <a:t>          — </a:t>
            </a:r>
            <a:r>
              <a:rPr lang="ru-RU" sz="3600" b="1" dirty="0" err="1">
                <a:latin typeface="Georgia" panose="02040502050405020303" pitchFamily="18" charset="0"/>
              </a:rPr>
              <a:t>Знайдіть</a:t>
            </a:r>
            <a:r>
              <a:rPr lang="ru-RU" sz="3600" b="1" dirty="0">
                <a:latin typeface="Georgia" panose="02040502050405020303" pitchFamily="18" charset="0"/>
              </a:rPr>
              <a:t> у </a:t>
            </a:r>
            <a:r>
              <a:rPr lang="ru-RU" sz="3600" b="1" dirty="0" err="1">
                <a:latin typeface="Georgia" panose="02040502050405020303" pitchFamily="18" charset="0"/>
              </a:rPr>
              <a:t>статті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err="1">
                <a:latin typeface="Georgia" panose="02040502050405020303" pitchFamily="18" charset="0"/>
              </a:rPr>
              <a:t>речення</a:t>
            </a:r>
            <a:r>
              <a:rPr lang="ru-RU" sz="3600" b="1" dirty="0">
                <a:latin typeface="Georgia" panose="02040502050405020303" pitchFamily="18" charset="0"/>
              </a:rPr>
              <a:t>, в </a:t>
            </a:r>
            <a:r>
              <a:rPr lang="ru-RU" sz="3600" b="1" dirty="0" err="1">
                <a:latin typeface="Georgia" panose="02040502050405020303" pitchFamily="18" charset="0"/>
              </a:rPr>
              <a:t>яких</a:t>
            </a:r>
            <a:r>
              <a:rPr lang="ru-RU" sz="3600" b="1" dirty="0">
                <a:latin typeface="Georgia" panose="02040502050405020303" pitchFamily="18" charset="0"/>
              </a:rPr>
              <a:t> є </a:t>
            </a:r>
            <a:r>
              <a:rPr lang="ru-RU" sz="3600" b="1" dirty="0" err="1">
                <a:latin typeface="Georgia" panose="02040502050405020303" pitchFamily="18" charset="0"/>
              </a:rPr>
              <a:t>словосполучення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smtClean="0">
                <a:latin typeface="Georgia" panose="02040502050405020303" pitchFamily="18" charset="0"/>
              </a:rPr>
              <a:t> </a:t>
            </a:r>
          </a:p>
          <a:p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smtClean="0">
                <a:latin typeface="Georgia" panose="02040502050405020303" pitchFamily="18" charset="0"/>
              </a:rPr>
              <a:t>                      «</a:t>
            </a:r>
            <a:r>
              <a:rPr lang="ru-RU" sz="3600" b="1" dirty="0">
                <a:latin typeface="Georgia" panose="02040502050405020303" pitchFamily="18" charset="0"/>
              </a:rPr>
              <a:t>день </a:t>
            </a:r>
            <a:r>
              <a:rPr lang="ru-RU" sz="3600" b="1" dirty="0" err="1">
                <a:latin typeface="Georgia" panose="02040502050405020303" pitchFamily="18" charset="0"/>
              </a:rPr>
              <a:t>народження</a:t>
            </a:r>
            <a:r>
              <a:rPr lang="ru-RU" sz="3600" b="1" dirty="0" smtClean="0">
                <a:latin typeface="Georgia" panose="02040502050405020303" pitchFamily="18" charset="0"/>
              </a:rPr>
              <a:t>», </a:t>
            </a:r>
            <a:r>
              <a:rPr lang="ru-RU" sz="3600" b="1" dirty="0">
                <a:latin typeface="Georgia" panose="02040502050405020303" pitchFamily="18" charset="0"/>
              </a:rPr>
              <a:t>«</a:t>
            </a:r>
            <a:r>
              <a:rPr lang="ru-RU" sz="3600" b="1" dirty="0" err="1">
                <a:latin typeface="Georgia" panose="02040502050405020303" pitchFamily="18" charset="0"/>
              </a:rPr>
              <a:t>оповідання</a:t>
            </a:r>
            <a:r>
              <a:rPr lang="ru-RU" sz="3600" b="1" dirty="0">
                <a:latin typeface="Georgia" panose="02040502050405020303" pitchFamily="18" charset="0"/>
              </a:rPr>
              <a:t> та </a:t>
            </a:r>
            <a:r>
              <a:rPr lang="ru-RU" sz="3600" b="1" dirty="0" err="1">
                <a:latin typeface="Georgia" panose="02040502050405020303" pitchFamily="18" charset="0"/>
              </a:rPr>
              <a:t>казки</a:t>
            </a:r>
            <a:r>
              <a:rPr lang="ru-RU" sz="3600" b="1" dirty="0">
                <a:latin typeface="Georgia" panose="02040502050405020303" pitchFamily="18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19710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64156" y="386288"/>
            <a:ext cx="9326880" cy="5246370"/>
            <a:chOff x="0" y="0"/>
            <a:chExt cx="5852160" cy="3291840"/>
          </a:xfrm>
        </p:grpSpPr>
        <p:sp>
          <p:nvSpPr>
            <p:cNvPr id="3" name="Freeform 3"/>
            <p:cNvSpPr/>
            <p:nvPr/>
          </p:nvSpPr>
          <p:spPr>
            <a:xfrm>
              <a:off x="0" y="159893"/>
              <a:ext cx="1393317" cy="2970022"/>
            </a:xfrm>
            <a:custGeom>
              <a:avLst/>
              <a:gdLst/>
              <a:ahLst/>
              <a:cxnLst/>
              <a:rect l="l" t="t" r="r" b="b"/>
              <a:pathLst>
                <a:path w="1393317" h="2970022">
                  <a:moveTo>
                    <a:pt x="0" y="0"/>
                  </a:moveTo>
                  <a:lnTo>
                    <a:pt x="1393317" y="0"/>
                  </a:lnTo>
                  <a:lnTo>
                    <a:pt x="1393317" y="2970022"/>
                  </a:lnTo>
                  <a:lnTo>
                    <a:pt x="0" y="2970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6318" r="-106318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1628394" y="159893"/>
              <a:ext cx="2615565" cy="2970022"/>
            </a:xfrm>
            <a:custGeom>
              <a:avLst/>
              <a:gdLst/>
              <a:ahLst/>
              <a:cxnLst/>
              <a:rect l="l" t="t" r="r" b="b"/>
              <a:pathLst>
                <a:path w="2615565" h="2970022">
                  <a:moveTo>
                    <a:pt x="2615565" y="2970022"/>
                  </a:moveTo>
                  <a:lnTo>
                    <a:pt x="0" y="2970022"/>
                  </a:lnTo>
                  <a:lnTo>
                    <a:pt x="0" y="0"/>
                  </a:lnTo>
                  <a:lnTo>
                    <a:pt x="2615565" y="0"/>
                  </a:lnTo>
                  <a:lnTo>
                    <a:pt x="2615565" y="2970022"/>
                  </a:lnTo>
                  <a:close/>
                </a:path>
              </a:pathLst>
            </a:custGeom>
            <a:blipFill>
              <a:blip r:embed="rId3"/>
              <a:stretch>
                <a:fillRect l="-10226" r="-10226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4449572" y="159893"/>
              <a:ext cx="1402588" cy="2970022"/>
            </a:xfrm>
            <a:custGeom>
              <a:avLst/>
              <a:gdLst/>
              <a:ahLst/>
              <a:cxnLst/>
              <a:rect l="l" t="t" r="r" b="b"/>
              <a:pathLst>
                <a:path w="1402588" h="2970022">
                  <a:moveTo>
                    <a:pt x="1402588" y="2970022"/>
                  </a:moveTo>
                  <a:lnTo>
                    <a:pt x="0" y="2970022"/>
                  </a:lnTo>
                  <a:lnTo>
                    <a:pt x="0" y="0"/>
                  </a:lnTo>
                  <a:lnTo>
                    <a:pt x="1402588" y="0"/>
                  </a:lnTo>
                  <a:lnTo>
                    <a:pt x="1402588" y="2970022"/>
                  </a:lnTo>
                  <a:close/>
                </a:path>
              </a:pathLst>
            </a:custGeom>
            <a:blipFill>
              <a:blip r:embed="rId4"/>
              <a:stretch>
                <a:fillRect l="-62857" r="-62857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0" y="0"/>
              <a:ext cx="5852160" cy="3291840"/>
            </a:xfrm>
            <a:custGeom>
              <a:avLst/>
              <a:gdLst/>
              <a:ahLst/>
              <a:cxnLst/>
              <a:rect l="l" t="t" r="r" b="b"/>
              <a:pathLst>
                <a:path w="5852160" h="3291840">
                  <a:moveTo>
                    <a:pt x="5852160" y="3291840"/>
                  </a:moveTo>
                  <a:lnTo>
                    <a:pt x="0" y="3291840"/>
                  </a:lnTo>
                  <a:lnTo>
                    <a:pt x="0" y="0"/>
                  </a:lnTo>
                  <a:lnTo>
                    <a:pt x="5852160" y="0"/>
                  </a:lnTo>
                  <a:lnTo>
                    <a:pt x="5852160" y="329184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8546370" y="5040630"/>
            <a:ext cx="9326880" cy="5246370"/>
            <a:chOff x="0" y="0"/>
            <a:chExt cx="5852160" cy="3291840"/>
          </a:xfrm>
        </p:grpSpPr>
        <p:sp>
          <p:nvSpPr>
            <p:cNvPr id="8" name="Freeform 8"/>
            <p:cNvSpPr/>
            <p:nvPr/>
          </p:nvSpPr>
          <p:spPr>
            <a:xfrm>
              <a:off x="0" y="159893"/>
              <a:ext cx="1393317" cy="2970022"/>
            </a:xfrm>
            <a:custGeom>
              <a:avLst/>
              <a:gdLst/>
              <a:ahLst/>
              <a:cxnLst/>
              <a:rect l="l" t="t" r="r" b="b"/>
              <a:pathLst>
                <a:path w="1393317" h="2970022">
                  <a:moveTo>
                    <a:pt x="0" y="0"/>
                  </a:moveTo>
                  <a:lnTo>
                    <a:pt x="1393317" y="0"/>
                  </a:lnTo>
                  <a:lnTo>
                    <a:pt x="1393317" y="2970022"/>
                  </a:lnTo>
                  <a:lnTo>
                    <a:pt x="0" y="2970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63397" r="-63397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628394" y="159893"/>
              <a:ext cx="2615565" cy="2970022"/>
            </a:xfrm>
            <a:custGeom>
              <a:avLst/>
              <a:gdLst/>
              <a:ahLst/>
              <a:cxnLst/>
              <a:rect l="l" t="t" r="r" b="b"/>
              <a:pathLst>
                <a:path w="2615565" h="2970022">
                  <a:moveTo>
                    <a:pt x="2615565" y="2970022"/>
                  </a:moveTo>
                  <a:lnTo>
                    <a:pt x="0" y="2970022"/>
                  </a:lnTo>
                  <a:lnTo>
                    <a:pt x="0" y="0"/>
                  </a:lnTo>
                  <a:lnTo>
                    <a:pt x="2615565" y="0"/>
                  </a:lnTo>
                  <a:lnTo>
                    <a:pt x="2615565" y="2970022"/>
                  </a:lnTo>
                  <a:close/>
                </a:path>
              </a:pathLst>
            </a:custGeom>
            <a:blipFill>
              <a:blip r:embed="rId7"/>
              <a:stretch>
                <a:fillRect t="-11645" b="-11645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4449572" y="159893"/>
              <a:ext cx="1402588" cy="2970022"/>
            </a:xfrm>
            <a:custGeom>
              <a:avLst/>
              <a:gdLst/>
              <a:ahLst/>
              <a:cxnLst/>
              <a:rect l="l" t="t" r="r" b="b"/>
              <a:pathLst>
                <a:path w="1402588" h="2970022">
                  <a:moveTo>
                    <a:pt x="1402588" y="2970022"/>
                  </a:moveTo>
                  <a:lnTo>
                    <a:pt x="0" y="2970022"/>
                  </a:lnTo>
                  <a:lnTo>
                    <a:pt x="0" y="0"/>
                  </a:lnTo>
                  <a:lnTo>
                    <a:pt x="1402588" y="0"/>
                  </a:lnTo>
                  <a:lnTo>
                    <a:pt x="1402588" y="2970022"/>
                  </a:lnTo>
                  <a:close/>
                </a:path>
              </a:pathLst>
            </a:custGeom>
            <a:blipFill>
              <a:blip r:embed="rId8"/>
              <a:stretch>
                <a:fillRect l="-62493" r="-62493"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5852160" cy="3291840"/>
            </a:xfrm>
            <a:custGeom>
              <a:avLst/>
              <a:gdLst/>
              <a:ahLst/>
              <a:cxnLst/>
              <a:rect l="l" t="t" r="r" b="b"/>
              <a:pathLst>
                <a:path w="5852160" h="3291840">
                  <a:moveTo>
                    <a:pt x="5852160" y="3291840"/>
                  </a:moveTo>
                  <a:lnTo>
                    <a:pt x="0" y="3291840"/>
                  </a:lnTo>
                  <a:lnTo>
                    <a:pt x="0" y="0"/>
                  </a:lnTo>
                  <a:lnTo>
                    <a:pt x="5852160" y="0"/>
                  </a:lnTo>
                  <a:lnTo>
                    <a:pt x="5852160" y="329184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>
            <a:off x="931636" y="5551645"/>
            <a:ext cx="3895960" cy="4224339"/>
          </a:xfrm>
          <a:custGeom>
            <a:avLst/>
            <a:gdLst/>
            <a:ahLst/>
            <a:cxnLst/>
            <a:rect l="l" t="t" r="r" b="b"/>
            <a:pathLst>
              <a:path w="3895960" h="4224339">
                <a:moveTo>
                  <a:pt x="0" y="0"/>
                </a:moveTo>
                <a:lnTo>
                  <a:pt x="3895960" y="0"/>
                </a:lnTo>
                <a:lnTo>
                  <a:pt x="3895960" y="4224340"/>
                </a:lnTo>
                <a:lnTo>
                  <a:pt x="0" y="422434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7681" r="-768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5853135" y="5909615"/>
            <a:ext cx="2203937" cy="2201182"/>
          </a:xfrm>
          <a:custGeom>
            <a:avLst/>
            <a:gdLst/>
            <a:ahLst/>
            <a:cxnLst/>
            <a:rect l="l" t="t" r="r" b="b"/>
            <a:pathLst>
              <a:path w="2203937" h="2201182">
                <a:moveTo>
                  <a:pt x="0" y="0"/>
                </a:moveTo>
                <a:lnTo>
                  <a:pt x="2203938" y="0"/>
                </a:lnTo>
                <a:lnTo>
                  <a:pt x="2203938" y="2201182"/>
                </a:lnTo>
                <a:lnTo>
                  <a:pt x="0" y="220118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119342" y="216577"/>
            <a:ext cx="4139958" cy="3306792"/>
          </a:xfrm>
          <a:custGeom>
            <a:avLst/>
            <a:gdLst/>
            <a:ahLst/>
            <a:cxnLst/>
            <a:rect l="l" t="t" r="r" b="b"/>
            <a:pathLst>
              <a:path w="4139958" h="3306792">
                <a:moveTo>
                  <a:pt x="0" y="0"/>
                </a:moveTo>
                <a:lnTo>
                  <a:pt x="4139958" y="0"/>
                </a:lnTo>
                <a:lnTo>
                  <a:pt x="4139958" y="3306791"/>
                </a:lnTo>
                <a:lnTo>
                  <a:pt x="0" y="330679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363861" y="248438"/>
            <a:ext cx="4817678" cy="5246370"/>
            <a:chOff x="0" y="0"/>
            <a:chExt cx="5994400" cy="6527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994400" cy="6527800"/>
            </a:xfrm>
            <a:custGeom>
              <a:avLst/>
              <a:gdLst/>
              <a:ahLst/>
              <a:cxnLst/>
              <a:rect l="l" t="t" r="r" b="b"/>
              <a:pathLst>
                <a:path w="5994400" h="6527800">
                  <a:moveTo>
                    <a:pt x="0" y="0"/>
                  </a:moveTo>
                  <a:lnTo>
                    <a:pt x="5994400" y="0"/>
                  </a:lnTo>
                  <a:lnTo>
                    <a:pt x="5994400" y="6527800"/>
                  </a:lnTo>
                  <a:lnTo>
                    <a:pt x="0" y="652780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894080" y="190500"/>
              <a:ext cx="4152900" cy="6264910"/>
            </a:xfrm>
            <a:custGeom>
              <a:avLst/>
              <a:gdLst/>
              <a:ahLst/>
              <a:cxnLst/>
              <a:rect l="l" t="t" r="r" b="b"/>
              <a:pathLst>
                <a:path w="4152900" h="6264910">
                  <a:moveTo>
                    <a:pt x="0" y="0"/>
                  </a:moveTo>
                  <a:lnTo>
                    <a:pt x="4152900" y="0"/>
                  </a:lnTo>
                  <a:lnTo>
                    <a:pt x="4152900" y="6264910"/>
                  </a:lnTo>
                  <a:lnTo>
                    <a:pt x="0" y="6264910"/>
                  </a:lnTo>
                  <a:close/>
                </a:path>
              </a:pathLst>
            </a:custGeom>
            <a:blipFill>
              <a:blip r:embed="rId3"/>
              <a:stretch>
                <a:fillRect l="-30401" r="-30401"/>
              </a:stretch>
            </a:blipFill>
          </p:spPr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506" y="1370631"/>
            <a:ext cx="4464195" cy="44547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0243" y="1040560"/>
            <a:ext cx="4806850" cy="47966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78947" y="5151163"/>
            <a:ext cx="4707032" cy="46970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5467" y="5492800"/>
            <a:ext cx="4906110" cy="48957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3606" y="5267127"/>
            <a:ext cx="5116382" cy="51055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2020" y="412748"/>
            <a:ext cx="2487918" cy="198593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 rot="20953292">
            <a:off x="2441334" y="3023072"/>
            <a:ext cx="18245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Поет</a:t>
            </a:r>
            <a:r>
              <a:rPr lang="ru-RU" sz="4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 </a:t>
            </a:r>
            <a:endParaRPr lang="ru-RU" sz="4400" b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0946519">
            <a:off x="2608573" y="7527523"/>
            <a:ext cx="24769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Художник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1110174">
            <a:off x="7472831" y="6835514"/>
            <a:ext cx="271580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Пригадую</a:t>
            </a:r>
            <a:endParaRPr lang="ru-RU" sz="36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Georgia" panose="02040502050405020303" pitchFamily="18" charset="0"/>
              </a:rPr>
              <a:t>т</a:t>
            </a:r>
            <a:r>
              <a:rPr lang="ru-RU" sz="36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вори</a:t>
            </a:r>
            <a:r>
              <a:rPr lang="ru-RU" sz="3600" dirty="0" smtClean="0">
                <a:solidFill>
                  <a:srgbClr val="FF0000"/>
                </a:solidFill>
              </a:rPr>
              <a:t>…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060341">
            <a:off x="12585075" y="2878100"/>
            <a:ext cx="25971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Перекладач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1290823">
            <a:off x="12838693" y="6739868"/>
            <a:ext cx="284725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Громадський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     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діяч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90600" y="385854"/>
            <a:ext cx="36150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Досліджую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6475020" y="400383"/>
            <a:ext cx="4817678" cy="5246370"/>
            <a:chOff x="0" y="0"/>
            <a:chExt cx="5994400" cy="6527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994400" cy="6527800"/>
            </a:xfrm>
            <a:custGeom>
              <a:avLst/>
              <a:gdLst/>
              <a:ahLst/>
              <a:cxnLst/>
              <a:rect l="l" t="t" r="r" b="b"/>
              <a:pathLst>
                <a:path w="5994400" h="6527800">
                  <a:moveTo>
                    <a:pt x="0" y="0"/>
                  </a:moveTo>
                  <a:lnTo>
                    <a:pt x="5994400" y="0"/>
                  </a:lnTo>
                  <a:lnTo>
                    <a:pt x="5994400" y="6527800"/>
                  </a:lnTo>
                  <a:lnTo>
                    <a:pt x="0" y="652780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894080" y="190500"/>
              <a:ext cx="4152900" cy="6264910"/>
            </a:xfrm>
            <a:custGeom>
              <a:avLst/>
              <a:gdLst/>
              <a:ahLst/>
              <a:cxnLst/>
              <a:rect l="l" t="t" r="r" b="b"/>
              <a:pathLst>
                <a:path w="4152900" h="6264910">
                  <a:moveTo>
                    <a:pt x="0" y="0"/>
                  </a:moveTo>
                  <a:lnTo>
                    <a:pt x="4152900" y="0"/>
                  </a:lnTo>
                  <a:lnTo>
                    <a:pt x="4152900" y="6264910"/>
                  </a:lnTo>
                  <a:lnTo>
                    <a:pt x="0" y="6264910"/>
                  </a:lnTo>
                  <a:close/>
                </a:path>
              </a:pathLst>
            </a:custGeom>
            <a:blipFill>
              <a:blip r:embed="rId3"/>
              <a:stretch>
                <a:fillRect l="-60627" r="-60627"/>
              </a:stretch>
            </a:blipFill>
          </p:spPr>
        </p:sp>
      </p:grpSp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0" y="190500"/>
            <a:ext cx="2600893" cy="2076117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272" y="5588573"/>
            <a:ext cx="4950319" cy="493985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692" y="1409700"/>
            <a:ext cx="4519899" cy="451034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6731" y="5586332"/>
            <a:ext cx="4823392" cy="481319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0400" y="5265040"/>
            <a:ext cx="4512141" cy="4502602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38276" y="1409700"/>
            <a:ext cx="4606969" cy="459722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7272" y="227768"/>
            <a:ext cx="47789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Що</a:t>
            </a:r>
            <a:r>
              <a:rPr lang="ru-RU" sz="48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читав/</a:t>
            </a:r>
          </a:p>
          <a:p>
            <a:r>
              <a:rPr lang="ru-RU" sz="48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        читала? </a:t>
            </a:r>
            <a:endParaRPr lang="ru-RU" sz="4800" b="1" i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1201" y="-674510"/>
            <a:ext cx="19470402" cy="1163602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86153" cy="7999915"/>
            </a:xfrm>
            <a:custGeom>
              <a:avLst/>
              <a:gdLst/>
              <a:ahLst/>
              <a:cxnLst/>
              <a:rect l="l" t="t" r="r" b="b"/>
              <a:pathLst>
                <a:path w="13386153" h="7999915">
                  <a:moveTo>
                    <a:pt x="13386153" y="88397"/>
                  </a:moveTo>
                  <a:lnTo>
                    <a:pt x="13386153" y="0"/>
                  </a:lnTo>
                  <a:lnTo>
                    <a:pt x="73957" y="0"/>
                  </a:lnTo>
                  <a:lnTo>
                    <a:pt x="73957" y="44198"/>
                  </a:lnTo>
                  <a:lnTo>
                    <a:pt x="0" y="44198"/>
                  </a:lnTo>
                  <a:lnTo>
                    <a:pt x="0" y="7999915"/>
                  </a:lnTo>
                  <a:lnTo>
                    <a:pt x="147913" y="7999915"/>
                  </a:lnTo>
                  <a:lnTo>
                    <a:pt x="147913" y="6452970"/>
                  </a:lnTo>
                  <a:lnTo>
                    <a:pt x="2662439" y="6452970"/>
                  </a:lnTo>
                  <a:lnTo>
                    <a:pt x="2662439" y="7999915"/>
                  </a:lnTo>
                  <a:lnTo>
                    <a:pt x="2810353" y="7999915"/>
                  </a:lnTo>
                  <a:lnTo>
                    <a:pt x="2810353" y="6452970"/>
                  </a:lnTo>
                  <a:lnTo>
                    <a:pt x="5324879" y="6452970"/>
                  </a:lnTo>
                  <a:lnTo>
                    <a:pt x="5324879" y="7999915"/>
                  </a:lnTo>
                  <a:lnTo>
                    <a:pt x="5472792" y="7999915"/>
                  </a:lnTo>
                  <a:lnTo>
                    <a:pt x="5472792" y="6452970"/>
                  </a:lnTo>
                  <a:lnTo>
                    <a:pt x="7987318" y="6452970"/>
                  </a:lnTo>
                  <a:lnTo>
                    <a:pt x="7987318" y="7999915"/>
                  </a:lnTo>
                  <a:lnTo>
                    <a:pt x="8135231" y="7999915"/>
                  </a:lnTo>
                  <a:lnTo>
                    <a:pt x="8135231" y="6452970"/>
                  </a:lnTo>
                  <a:lnTo>
                    <a:pt x="10649758" y="6452970"/>
                  </a:lnTo>
                  <a:lnTo>
                    <a:pt x="10649758" y="7999915"/>
                  </a:lnTo>
                  <a:lnTo>
                    <a:pt x="10797670" y="7999915"/>
                  </a:lnTo>
                  <a:lnTo>
                    <a:pt x="10797670" y="6452970"/>
                  </a:lnTo>
                  <a:lnTo>
                    <a:pt x="13386153" y="6452970"/>
                  </a:lnTo>
                  <a:lnTo>
                    <a:pt x="13386153" y="6364573"/>
                  </a:lnTo>
                  <a:lnTo>
                    <a:pt x="10797670" y="6364573"/>
                  </a:lnTo>
                  <a:lnTo>
                    <a:pt x="10797670" y="4861826"/>
                  </a:lnTo>
                  <a:lnTo>
                    <a:pt x="13386153" y="4861826"/>
                  </a:lnTo>
                  <a:lnTo>
                    <a:pt x="13386153" y="4773430"/>
                  </a:lnTo>
                  <a:lnTo>
                    <a:pt x="10797670" y="4773430"/>
                  </a:lnTo>
                  <a:lnTo>
                    <a:pt x="10797670" y="3270683"/>
                  </a:lnTo>
                  <a:lnTo>
                    <a:pt x="13386153" y="3270683"/>
                  </a:lnTo>
                  <a:lnTo>
                    <a:pt x="13386153" y="3182286"/>
                  </a:lnTo>
                  <a:lnTo>
                    <a:pt x="10797670" y="3182286"/>
                  </a:lnTo>
                  <a:lnTo>
                    <a:pt x="10797670" y="1679540"/>
                  </a:lnTo>
                  <a:lnTo>
                    <a:pt x="13386153" y="1679540"/>
                  </a:lnTo>
                  <a:lnTo>
                    <a:pt x="13386153" y="1591143"/>
                  </a:lnTo>
                  <a:lnTo>
                    <a:pt x="10797670" y="1591143"/>
                  </a:lnTo>
                  <a:lnTo>
                    <a:pt x="10797670" y="88397"/>
                  </a:lnTo>
                  <a:lnTo>
                    <a:pt x="13386153" y="88397"/>
                  </a:lnTo>
                  <a:close/>
                  <a:moveTo>
                    <a:pt x="2810353" y="1591143"/>
                  </a:moveTo>
                  <a:lnTo>
                    <a:pt x="2810353" y="88397"/>
                  </a:lnTo>
                  <a:lnTo>
                    <a:pt x="5324879" y="88397"/>
                  </a:lnTo>
                  <a:lnTo>
                    <a:pt x="5324879" y="1591143"/>
                  </a:lnTo>
                  <a:lnTo>
                    <a:pt x="2810353" y="1591143"/>
                  </a:lnTo>
                  <a:close/>
                  <a:moveTo>
                    <a:pt x="5324879" y="1679540"/>
                  </a:moveTo>
                  <a:lnTo>
                    <a:pt x="5324879" y="3182286"/>
                  </a:lnTo>
                  <a:lnTo>
                    <a:pt x="2810353" y="3182286"/>
                  </a:lnTo>
                  <a:lnTo>
                    <a:pt x="2810353" y="1679540"/>
                  </a:lnTo>
                  <a:lnTo>
                    <a:pt x="5324879" y="1679540"/>
                  </a:lnTo>
                  <a:close/>
                  <a:moveTo>
                    <a:pt x="2662439" y="1591143"/>
                  </a:moveTo>
                  <a:lnTo>
                    <a:pt x="147913" y="1591143"/>
                  </a:lnTo>
                  <a:lnTo>
                    <a:pt x="147913" y="88397"/>
                  </a:lnTo>
                  <a:lnTo>
                    <a:pt x="2662439" y="88397"/>
                  </a:lnTo>
                  <a:lnTo>
                    <a:pt x="2662439" y="1591143"/>
                  </a:lnTo>
                  <a:close/>
                  <a:moveTo>
                    <a:pt x="2662439" y="1679540"/>
                  </a:moveTo>
                  <a:lnTo>
                    <a:pt x="2662439" y="3182286"/>
                  </a:lnTo>
                  <a:lnTo>
                    <a:pt x="147913" y="3182286"/>
                  </a:lnTo>
                  <a:lnTo>
                    <a:pt x="147913" y="1679540"/>
                  </a:lnTo>
                  <a:lnTo>
                    <a:pt x="2662439" y="1679540"/>
                  </a:lnTo>
                  <a:close/>
                  <a:moveTo>
                    <a:pt x="2662439" y="3270683"/>
                  </a:moveTo>
                  <a:lnTo>
                    <a:pt x="2662439" y="4773430"/>
                  </a:lnTo>
                  <a:lnTo>
                    <a:pt x="147913" y="4773430"/>
                  </a:lnTo>
                  <a:lnTo>
                    <a:pt x="147913" y="3270683"/>
                  </a:lnTo>
                  <a:lnTo>
                    <a:pt x="2662439" y="3270683"/>
                  </a:lnTo>
                  <a:close/>
                  <a:moveTo>
                    <a:pt x="2810353" y="3270683"/>
                  </a:moveTo>
                  <a:lnTo>
                    <a:pt x="5324879" y="3270683"/>
                  </a:lnTo>
                  <a:lnTo>
                    <a:pt x="5324879" y="4773430"/>
                  </a:lnTo>
                  <a:lnTo>
                    <a:pt x="2810353" y="4773430"/>
                  </a:lnTo>
                  <a:lnTo>
                    <a:pt x="2810353" y="3270683"/>
                  </a:lnTo>
                  <a:close/>
                  <a:moveTo>
                    <a:pt x="5472792" y="3270683"/>
                  </a:moveTo>
                  <a:lnTo>
                    <a:pt x="7987318" y="3270683"/>
                  </a:lnTo>
                  <a:lnTo>
                    <a:pt x="7987318" y="4773430"/>
                  </a:lnTo>
                  <a:lnTo>
                    <a:pt x="5472792" y="4773430"/>
                  </a:lnTo>
                  <a:lnTo>
                    <a:pt x="5472792" y="3270683"/>
                  </a:lnTo>
                  <a:close/>
                  <a:moveTo>
                    <a:pt x="5472792" y="3182286"/>
                  </a:moveTo>
                  <a:lnTo>
                    <a:pt x="5472792" y="1679540"/>
                  </a:lnTo>
                  <a:lnTo>
                    <a:pt x="7987318" y="1679540"/>
                  </a:lnTo>
                  <a:lnTo>
                    <a:pt x="7987318" y="3182286"/>
                  </a:lnTo>
                  <a:lnTo>
                    <a:pt x="5472792" y="3182286"/>
                  </a:lnTo>
                  <a:close/>
                  <a:moveTo>
                    <a:pt x="5472792" y="1591143"/>
                  </a:moveTo>
                  <a:lnTo>
                    <a:pt x="5472792" y="88397"/>
                  </a:lnTo>
                  <a:lnTo>
                    <a:pt x="7987318" y="88397"/>
                  </a:lnTo>
                  <a:lnTo>
                    <a:pt x="7987318" y="1591143"/>
                  </a:lnTo>
                  <a:lnTo>
                    <a:pt x="5472792" y="1591143"/>
                  </a:lnTo>
                  <a:close/>
                  <a:moveTo>
                    <a:pt x="147913" y="6364573"/>
                  </a:moveTo>
                  <a:lnTo>
                    <a:pt x="147913" y="4861826"/>
                  </a:lnTo>
                  <a:lnTo>
                    <a:pt x="2662439" y="4861826"/>
                  </a:lnTo>
                  <a:lnTo>
                    <a:pt x="2662439" y="6364573"/>
                  </a:lnTo>
                  <a:lnTo>
                    <a:pt x="147913" y="6364573"/>
                  </a:lnTo>
                  <a:close/>
                  <a:moveTo>
                    <a:pt x="2810353" y="6364573"/>
                  </a:moveTo>
                  <a:lnTo>
                    <a:pt x="2810353" y="4861826"/>
                  </a:lnTo>
                  <a:lnTo>
                    <a:pt x="5324879" y="4861826"/>
                  </a:lnTo>
                  <a:lnTo>
                    <a:pt x="5324879" y="6364573"/>
                  </a:lnTo>
                  <a:lnTo>
                    <a:pt x="2810353" y="6364573"/>
                  </a:lnTo>
                  <a:close/>
                  <a:moveTo>
                    <a:pt x="5472792" y="6364573"/>
                  </a:moveTo>
                  <a:lnTo>
                    <a:pt x="5472792" y="4861826"/>
                  </a:lnTo>
                  <a:lnTo>
                    <a:pt x="7987318" y="4861826"/>
                  </a:lnTo>
                  <a:lnTo>
                    <a:pt x="7987318" y="6364573"/>
                  </a:lnTo>
                  <a:lnTo>
                    <a:pt x="5472792" y="6364573"/>
                  </a:lnTo>
                  <a:close/>
                  <a:moveTo>
                    <a:pt x="10649758" y="6364573"/>
                  </a:moveTo>
                  <a:lnTo>
                    <a:pt x="8135231" y="6364573"/>
                  </a:lnTo>
                  <a:lnTo>
                    <a:pt x="8135231" y="4861826"/>
                  </a:lnTo>
                  <a:lnTo>
                    <a:pt x="10649758" y="4861826"/>
                  </a:lnTo>
                  <a:lnTo>
                    <a:pt x="10649758" y="6364573"/>
                  </a:lnTo>
                  <a:close/>
                  <a:moveTo>
                    <a:pt x="10649758" y="4773430"/>
                  </a:moveTo>
                  <a:lnTo>
                    <a:pt x="8135231" y="4773430"/>
                  </a:lnTo>
                  <a:lnTo>
                    <a:pt x="8135231" y="3270683"/>
                  </a:lnTo>
                  <a:lnTo>
                    <a:pt x="10649758" y="3270683"/>
                  </a:lnTo>
                  <a:lnTo>
                    <a:pt x="10649758" y="4773430"/>
                  </a:lnTo>
                  <a:close/>
                  <a:moveTo>
                    <a:pt x="10649758" y="3182286"/>
                  </a:moveTo>
                  <a:lnTo>
                    <a:pt x="8135231" y="3182286"/>
                  </a:lnTo>
                  <a:lnTo>
                    <a:pt x="8135231" y="1679540"/>
                  </a:lnTo>
                  <a:lnTo>
                    <a:pt x="10649758" y="1679540"/>
                  </a:lnTo>
                  <a:lnTo>
                    <a:pt x="10649758" y="3182286"/>
                  </a:lnTo>
                  <a:close/>
                  <a:moveTo>
                    <a:pt x="10649758" y="1591143"/>
                  </a:moveTo>
                  <a:lnTo>
                    <a:pt x="8135231" y="1591143"/>
                  </a:lnTo>
                  <a:lnTo>
                    <a:pt x="8135231" y="88397"/>
                  </a:lnTo>
                  <a:lnTo>
                    <a:pt x="10649758" y="88397"/>
                  </a:lnTo>
                  <a:lnTo>
                    <a:pt x="10649758" y="1591143"/>
                  </a:lnTo>
                  <a:close/>
                </a:path>
              </a:pathLst>
            </a:custGeom>
            <a:solidFill>
              <a:srgbClr val="D73186">
                <a:alpha val="23922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491484" y="731465"/>
            <a:ext cx="16916400" cy="8883246"/>
            <a:chOff x="0" y="0"/>
            <a:chExt cx="21640800" cy="11133128"/>
          </a:xfrm>
        </p:grpSpPr>
        <p:grpSp>
          <p:nvGrpSpPr>
            <p:cNvPr id="5" name="Group 5"/>
            <p:cNvGrpSpPr/>
            <p:nvPr/>
          </p:nvGrpSpPr>
          <p:grpSpPr>
            <a:xfrm>
              <a:off x="325237" y="325237"/>
              <a:ext cx="21315563" cy="10807891"/>
              <a:chOff x="0" y="0"/>
              <a:chExt cx="4274726" cy="2167467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36EEE0"/>
              </a:solidFill>
              <a:ln w="66675" cap="rnd">
                <a:solidFill>
                  <a:srgbClr val="272727"/>
                </a:solidFill>
                <a:prstDash val="solid"/>
                <a:round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21315563" cy="10807891"/>
              <a:chOff x="0" y="0"/>
              <a:chExt cx="4274726" cy="2167467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74726" cy="2167467"/>
              </a:xfrm>
              <a:custGeom>
                <a:avLst/>
                <a:gdLst/>
                <a:ahLst/>
                <a:cxnLst/>
                <a:rect l="l" t="t" r="r" b="b"/>
                <a:pathLst>
                  <a:path w="4274726" h="2167467">
                    <a:moveTo>
                      <a:pt x="24698" y="0"/>
                    </a:moveTo>
                    <a:lnTo>
                      <a:pt x="4250028" y="0"/>
                    </a:lnTo>
                    <a:cubicBezTo>
                      <a:pt x="4256578" y="0"/>
                      <a:pt x="4262860" y="2602"/>
                      <a:pt x="4267492" y="7234"/>
                    </a:cubicBezTo>
                    <a:cubicBezTo>
                      <a:pt x="4272124" y="11866"/>
                      <a:pt x="4274726" y="18148"/>
                      <a:pt x="4274726" y="24698"/>
                    </a:cubicBezTo>
                    <a:lnTo>
                      <a:pt x="4274726" y="2142769"/>
                    </a:lnTo>
                    <a:cubicBezTo>
                      <a:pt x="4274726" y="2149319"/>
                      <a:pt x="4272124" y="2155601"/>
                      <a:pt x="4267492" y="2160233"/>
                    </a:cubicBezTo>
                    <a:cubicBezTo>
                      <a:pt x="4262860" y="2164865"/>
                      <a:pt x="4256578" y="2167467"/>
                      <a:pt x="4250028" y="2167467"/>
                    </a:cubicBezTo>
                    <a:lnTo>
                      <a:pt x="24698" y="2167467"/>
                    </a:lnTo>
                    <a:cubicBezTo>
                      <a:pt x="18148" y="2167467"/>
                      <a:pt x="11866" y="2164865"/>
                      <a:pt x="7234" y="2160233"/>
                    </a:cubicBezTo>
                    <a:cubicBezTo>
                      <a:pt x="2602" y="2155601"/>
                      <a:pt x="0" y="2149319"/>
                      <a:pt x="0" y="2142769"/>
                    </a:cubicBezTo>
                    <a:lnTo>
                      <a:pt x="0" y="24698"/>
                    </a:lnTo>
                    <a:cubicBezTo>
                      <a:pt x="0" y="18148"/>
                      <a:pt x="2602" y="11866"/>
                      <a:pt x="7234" y="7234"/>
                    </a:cubicBezTo>
                    <a:cubicBezTo>
                      <a:pt x="11866" y="2602"/>
                      <a:pt x="18148" y="0"/>
                      <a:pt x="246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6675" cap="rnd">
                <a:solidFill>
                  <a:srgbClr val="1F244A"/>
                </a:solidFill>
                <a:prstDash val="solid"/>
                <a:round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4274726" cy="2205567"/>
              </a:xfrm>
              <a:prstGeom prst="rect">
                <a:avLst/>
              </a:prstGeom>
            </p:spPr>
            <p:txBody>
              <a:bodyPr lIns="50037" tIns="50037" rIns="50037" bIns="50037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1" name="TextBox 11"/>
          <p:cNvSpPr txBox="1"/>
          <p:nvPr/>
        </p:nvSpPr>
        <p:spPr>
          <a:xfrm>
            <a:off x="1524287" y="1161721"/>
            <a:ext cx="14596558" cy="1225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156"/>
              </a:lnSpc>
              <a:spcBef>
                <a:spcPct val="0"/>
              </a:spcBef>
            </a:pPr>
            <a:r>
              <a:rPr lang="uk-UA" sz="9343" b="1" i="1" spc="-242" dirty="0" smtClean="0">
                <a:solidFill>
                  <a:srgbClr val="FF0000"/>
                </a:solidFill>
                <a:latin typeface="Cormorant Garamond"/>
              </a:rPr>
              <a:t>Рефлексія</a:t>
            </a:r>
            <a:endParaRPr lang="en-US" sz="9343" b="1" i="1" u="none" strike="noStrike" spc="-242" dirty="0">
              <a:solidFill>
                <a:srgbClr val="FF0000"/>
              </a:solidFill>
              <a:latin typeface="Cormorant Garamond"/>
            </a:endParaRPr>
          </a:p>
        </p:txBody>
      </p:sp>
      <p:grpSp>
        <p:nvGrpSpPr>
          <p:cNvPr id="14" name="Group 14"/>
          <p:cNvGrpSpPr/>
          <p:nvPr/>
        </p:nvGrpSpPr>
        <p:grpSpPr>
          <a:xfrm rot="840755">
            <a:off x="14851306" y="8309908"/>
            <a:ext cx="1830602" cy="1892581"/>
            <a:chOff x="0" y="0"/>
            <a:chExt cx="4765413" cy="5307714"/>
          </a:xfrm>
        </p:grpSpPr>
        <p:sp>
          <p:nvSpPr>
            <p:cNvPr id="15" name="Freeform 15"/>
            <p:cNvSpPr/>
            <p:nvPr/>
          </p:nvSpPr>
          <p:spPr>
            <a:xfrm>
              <a:off x="274686" y="287593"/>
              <a:ext cx="4490727" cy="5020121"/>
            </a:xfrm>
            <a:custGeom>
              <a:avLst/>
              <a:gdLst/>
              <a:ahLst/>
              <a:cxnLst/>
              <a:rect l="l" t="t" r="r" b="b"/>
              <a:pathLst>
                <a:path w="4490727" h="5020121">
                  <a:moveTo>
                    <a:pt x="0" y="0"/>
                  </a:moveTo>
                  <a:lnTo>
                    <a:pt x="4490727" y="0"/>
                  </a:lnTo>
                  <a:lnTo>
                    <a:pt x="4490727" y="5020121"/>
                  </a:lnTo>
                  <a:lnTo>
                    <a:pt x="0" y="50201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0" y="0"/>
              <a:ext cx="4490727" cy="5020121"/>
            </a:xfrm>
            <a:custGeom>
              <a:avLst/>
              <a:gdLst/>
              <a:ahLst/>
              <a:cxnLst/>
              <a:rect l="l" t="t" r="r" b="b"/>
              <a:pathLst>
                <a:path w="4490727" h="5020121">
                  <a:moveTo>
                    <a:pt x="0" y="0"/>
                  </a:moveTo>
                  <a:lnTo>
                    <a:pt x="4490727" y="0"/>
                  </a:lnTo>
                  <a:lnTo>
                    <a:pt x="4490727" y="5020121"/>
                  </a:lnTo>
                  <a:lnTo>
                    <a:pt x="0" y="50201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16733344" y="6348184"/>
            <a:ext cx="1465325" cy="3650205"/>
            <a:chOff x="0" y="0"/>
            <a:chExt cx="2894293" cy="5742370"/>
          </a:xfrm>
        </p:grpSpPr>
        <p:sp>
          <p:nvSpPr>
            <p:cNvPr id="18" name="Freeform 18"/>
            <p:cNvSpPr/>
            <p:nvPr/>
          </p:nvSpPr>
          <p:spPr>
            <a:xfrm>
              <a:off x="297180" y="311144"/>
              <a:ext cx="2597113" cy="5431226"/>
            </a:xfrm>
            <a:custGeom>
              <a:avLst/>
              <a:gdLst/>
              <a:ahLst/>
              <a:cxnLst/>
              <a:rect l="l" t="t" r="r" b="b"/>
              <a:pathLst>
                <a:path w="2597113" h="5431226">
                  <a:moveTo>
                    <a:pt x="0" y="0"/>
                  </a:moveTo>
                  <a:lnTo>
                    <a:pt x="2597113" y="0"/>
                  </a:lnTo>
                  <a:lnTo>
                    <a:pt x="2597113" y="5431226"/>
                  </a:lnTo>
                  <a:lnTo>
                    <a:pt x="0" y="5431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2597113" cy="5431226"/>
            </a:xfrm>
            <a:custGeom>
              <a:avLst/>
              <a:gdLst/>
              <a:ahLst/>
              <a:cxnLst/>
              <a:rect l="l" t="t" r="r" b="b"/>
              <a:pathLst>
                <a:path w="2597113" h="5431226">
                  <a:moveTo>
                    <a:pt x="0" y="0"/>
                  </a:moveTo>
                  <a:lnTo>
                    <a:pt x="2597113" y="0"/>
                  </a:lnTo>
                  <a:lnTo>
                    <a:pt x="2597113" y="5431226"/>
                  </a:lnTo>
                  <a:lnTo>
                    <a:pt x="0" y="5431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0" name="Freeform 20"/>
          <p:cNvSpPr/>
          <p:nvPr/>
        </p:nvSpPr>
        <p:spPr>
          <a:xfrm>
            <a:off x="15482094" y="80973"/>
            <a:ext cx="2611028" cy="4114800"/>
          </a:xfrm>
          <a:custGeom>
            <a:avLst/>
            <a:gdLst/>
            <a:ahLst/>
            <a:cxnLst/>
            <a:rect l="l" t="t" r="r" b="b"/>
            <a:pathLst>
              <a:path w="2611028" h="4114800">
                <a:moveTo>
                  <a:pt x="0" y="0"/>
                </a:moveTo>
                <a:lnTo>
                  <a:pt x="2611028" y="0"/>
                </a:lnTo>
                <a:lnTo>
                  <a:pt x="2611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4156" y="7505700"/>
            <a:ext cx="2986543" cy="2607914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2646210" y="2444065"/>
            <a:ext cx="128358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dirty="0" smtClean="0">
                <a:solidFill>
                  <a:srgbClr val="00B0F0"/>
                </a:solidFill>
                <a:latin typeface="Georgia" panose="02040502050405020303" pitchFamily="18" charset="0"/>
              </a:rPr>
              <a:t>Вправа «Мікрофон»</a:t>
            </a:r>
            <a:endParaRPr lang="ru-RU" sz="4400" b="1" i="1" dirty="0">
              <a:solidFill>
                <a:srgbClr val="00B0F0"/>
              </a:solidFill>
              <a:latin typeface="Georgia" panose="02040502050405020303" pitchFamily="18" charset="0"/>
            </a:endParaRPr>
          </a:p>
          <a:p>
            <a:endParaRPr lang="ru-RU" sz="4400" b="1" dirty="0">
              <a:latin typeface="Georgia" panose="02040502050405020303" pitchFamily="18" charset="0"/>
            </a:endParaRPr>
          </a:p>
          <a:p>
            <a:r>
              <a:rPr lang="ru-RU" sz="4400" b="1" dirty="0">
                <a:latin typeface="Georgia" panose="02040502050405020303" pitchFamily="18" charset="0"/>
              </a:rPr>
              <a:t>— Про кого з </a:t>
            </a:r>
            <a:r>
              <a:rPr lang="ru-RU" sz="4400" b="1" dirty="0" err="1">
                <a:latin typeface="Georgia" panose="02040502050405020303" pitchFamily="18" charset="0"/>
              </a:rPr>
              <a:t>письменників</a:t>
            </a:r>
            <a:r>
              <a:rPr lang="ru-RU" sz="4400" b="1" dirty="0">
                <a:latin typeface="Georgia" panose="02040502050405020303" pitchFamily="18" charset="0"/>
              </a:rPr>
              <a:t> </a:t>
            </a:r>
            <a:r>
              <a:rPr lang="ru-RU" sz="4400" b="1" dirty="0" err="1">
                <a:latin typeface="Georgia" panose="02040502050405020303" pitchFamily="18" charset="0"/>
              </a:rPr>
              <a:t>ви</a:t>
            </a:r>
            <a:r>
              <a:rPr lang="ru-RU" sz="4400" b="1" dirty="0">
                <a:latin typeface="Georgia" panose="02040502050405020303" pitchFamily="18" charset="0"/>
              </a:rPr>
              <a:t> </a:t>
            </a:r>
            <a:r>
              <a:rPr lang="ru-RU" sz="4400" b="1" dirty="0" err="1">
                <a:latin typeface="Georgia" panose="02040502050405020303" pitchFamily="18" charset="0"/>
              </a:rPr>
              <a:t>хотіли</a:t>
            </a:r>
            <a:r>
              <a:rPr lang="ru-RU" sz="4400" b="1" dirty="0">
                <a:latin typeface="Georgia" panose="02040502050405020303" pitchFamily="18" charset="0"/>
              </a:rPr>
              <a:t> б </a:t>
            </a:r>
            <a:r>
              <a:rPr lang="ru-RU" sz="4400" b="1" dirty="0" err="1">
                <a:latin typeface="Georgia" panose="02040502050405020303" pitchFamily="18" charset="0"/>
              </a:rPr>
              <a:t>дізнатися</a:t>
            </a:r>
            <a:r>
              <a:rPr lang="ru-RU" sz="4400" b="1" dirty="0">
                <a:latin typeface="Georgia" panose="02040502050405020303" pitchFamily="18" charset="0"/>
              </a:rPr>
              <a:t> </a:t>
            </a:r>
            <a:r>
              <a:rPr lang="ru-RU" sz="4400" b="1" dirty="0" err="1">
                <a:latin typeface="Georgia" panose="02040502050405020303" pitchFamily="18" charset="0"/>
              </a:rPr>
              <a:t>більше</a:t>
            </a:r>
            <a:r>
              <a:rPr lang="ru-RU" sz="4400" b="1" dirty="0">
                <a:latin typeface="Georgia" panose="02040502050405020303" pitchFamily="18" charset="0"/>
              </a:rPr>
              <a:t>?</a:t>
            </a:r>
          </a:p>
          <a:p>
            <a:endParaRPr lang="ru-RU" sz="4400" b="1" dirty="0">
              <a:latin typeface="Georgia" panose="02040502050405020303" pitchFamily="18" charset="0"/>
            </a:endParaRPr>
          </a:p>
          <a:p>
            <a:r>
              <a:rPr lang="ru-RU" sz="4400" b="1" dirty="0">
                <a:latin typeface="Georgia" panose="02040502050405020303" pitchFamily="18" charset="0"/>
              </a:rPr>
              <a:t>— Твори </a:t>
            </a:r>
            <a:r>
              <a:rPr lang="ru-RU" sz="4400" b="1" dirty="0" err="1">
                <a:latin typeface="Georgia" panose="02040502050405020303" pitchFamily="18" charset="0"/>
              </a:rPr>
              <a:t>яких</a:t>
            </a:r>
            <a:r>
              <a:rPr lang="ru-RU" sz="4400" b="1" dirty="0">
                <a:latin typeface="Georgia" panose="02040502050405020303" pitchFamily="18" charset="0"/>
              </a:rPr>
              <a:t> </a:t>
            </a:r>
            <a:r>
              <a:rPr lang="ru-RU" sz="4400" b="1" dirty="0" err="1">
                <a:latin typeface="Georgia" panose="02040502050405020303" pitchFamily="18" charset="0"/>
              </a:rPr>
              <a:t>письменників</a:t>
            </a:r>
            <a:r>
              <a:rPr lang="ru-RU" sz="4400" b="1" dirty="0">
                <a:latin typeface="Georgia" panose="02040502050405020303" pitchFamily="18" charset="0"/>
              </a:rPr>
              <a:t> </a:t>
            </a:r>
            <a:r>
              <a:rPr lang="ru-RU" sz="4400" b="1" dirty="0" err="1">
                <a:latin typeface="Georgia" panose="02040502050405020303" pitchFamily="18" charset="0"/>
              </a:rPr>
              <a:t>ви</a:t>
            </a:r>
            <a:r>
              <a:rPr lang="ru-RU" sz="4400" b="1" dirty="0">
                <a:latin typeface="Georgia" panose="02040502050405020303" pitchFamily="18" charset="0"/>
              </a:rPr>
              <a:t> </a:t>
            </a:r>
            <a:r>
              <a:rPr lang="ru-RU" sz="4400" b="1" dirty="0" err="1">
                <a:latin typeface="Georgia" panose="02040502050405020303" pitchFamily="18" charset="0"/>
              </a:rPr>
              <a:t>хотіли</a:t>
            </a:r>
            <a:r>
              <a:rPr lang="ru-RU" sz="4400" b="1" dirty="0">
                <a:latin typeface="Georgia" panose="02040502050405020303" pitchFamily="18" charset="0"/>
              </a:rPr>
              <a:t> б </a:t>
            </a:r>
            <a:r>
              <a:rPr lang="ru-RU" sz="4400" b="1" dirty="0" err="1">
                <a:latin typeface="Georgia" panose="02040502050405020303" pitchFamily="18" charset="0"/>
              </a:rPr>
              <a:t>прочитати</a:t>
            </a:r>
            <a:r>
              <a:rPr lang="ru-RU" sz="4400" b="1" dirty="0">
                <a:latin typeface="Georgia" panose="02040502050405020303" pitchFamily="18" charset="0"/>
              </a:rPr>
              <a:t>? </a:t>
            </a:r>
            <a:r>
              <a:rPr lang="ru-RU" sz="4400" b="1" dirty="0" err="1">
                <a:latin typeface="Georgia" panose="02040502050405020303" pitchFamily="18" charset="0"/>
              </a:rPr>
              <a:t>Чому</a:t>
            </a:r>
            <a:r>
              <a:rPr lang="ru-RU" sz="4400" b="1" dirty="0">
                <a:latin typeface="Georgia" panose="02040502050405020303" pitchFamily="18" charset="0"/>
              </a:rPr>
              <a:t>?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523747" y="1395416"/>
            <a:ext cx="1966613" cy="204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9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966813">
            <a:off x="3750727" y="-1706540"/>
            <a:ext cx="10786546" cy="13700079"/>
          </a:xfrm>
          <a:custGeom>
            <a:avLst/>
            <a:gdLst/>
            <a:ahLst/>
            <a:cxnLst/>
            <a:rect l="l" t="t" r="r" b="b"/>
            <a:pathLst>
              <a:path w="10786546" h="13700079">
                <a:moveTo>
                  <a:pt x="0" y="0"/>
                </a:moveTo>
                <a:lnTo>
                  <a:pt x="10786546" y="0"/>
                </a:lnTo>
                <a:lnTo>
                  <a:pt x="10786546" y="13700080"/>
                </a:lnTo>
                <a:lnTo>
                  <a:pt x="0" y="137000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01644" y="529928"/>
            <a:ext cx="4121568" cy="4114800"/>
          </a:xfrm>
          <a:custGeom>
            <a:avLst/>
            <a:gdLst/>
            <a:ahLst/>
            <a:cxnLst/>
            <a:rect l="l" t="t" r="r" b="b"/>
            <a:pathLst>
              <a:path w="4121568" h="4114800">
                <a:moveTo>
                  <a:pt x="0" y="0"/>
                </a:moveTo>
                <a:lnTo>
                  <a:pt x="4121567" y="0"/>
                </a:lnTo>
                <a:lnTo>
                  <a:pt x="412156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000336" y="2005067"/>
            <a:ext cx="10656837" cy="18036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939"/>
              </a:lnSpc>
              <a:spcBef>
                <a:spcPct val="0"/>
              </a:spcBef>
            </a:pPr>
            <a:r>
              <a:rPr lang="uk-UA" sz="6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Домашнє завдання</a:t>
            </a:r>
            <a:endParaRPr lang="en-US" sz="6000" b="1" u="none" strike="noStrike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4185090" y="5171453"/>
            <a:ext cx="10287328" cy="1047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66"/>
              </a:lnSpc>
              <a:spcBef>
                <a:spcPct val="0"/>
              </a:spcBef>
            </a:pPr>
            <a:r>
              <a:rPr lang="uk-UA" sz="3027" u="none" strike="noStrike" dirty="0" smtClean="0">
                <a:solidFill>
                  <a:srgbClr val="4C5270"/>
                </a:solidFill>
                <a:latin typeface="Dekko"/>
              </a:rPr>
              <a:t> </a:t>
            </a:r>
            <a:r>
              <a:rPr lang="uk-UA" sz="4400" b="1" u="none" strike="noStrike" dirty="0" smtClean="0">
                <a:solidFill>
                  <a:srgbClr val="4C5270"/>
                </a:solidFill>
                <a:latin typeface="Georgia" panose="02040502050405020303" pitchFamily="18" charset="0"/>
              </a:rPr>
              <a:t>С.126-127, виразно читати акровірш</a:t>
            </a:r>
            <a:r>
              <a:rPr lang="uk-UA" sz="3027" u="none" strike="noStrike" dirty="0" smtClean="0">
                <a:solidFill>
                  <a:srgbClr val="4C5270"/>
                </a:solidFill>
                <a:latin typeface="Dekko"/>
              </a:rPr>
              <a:t>.</a:t>
            </a:r>
            <a:endParaRPr lang="en-US" sz="3027" u="none" strike="noStrike" dirty="0">
              <a:solidFill>
                <a:srgbClr val="4C5270"/>
              </a:solidFill>
              <a:latin typeface="Dekko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5486400" y="4307578"/>
            <a:ext cx="7315200" cy="288178"/>
            <a:chOff x="0" y="0"/>
            <a:chExt cx="9753600" cy="38423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753600" cy="212806"/>
            </a:xfrm>
            <a:custGeom>
              <a:avLst/>
              <a:gdLst/>
              <a:ahLst/>
              <a:cxnLst/>
              <a:rect l="l" t="t" r="r" b="b"/>
              <a:pathLst>
                <a:path w="9753600" h="212806">
                  <a:moveTo>
                    <a:pt x="0" y="0"/>
                  </a:moveTo>
                  <a:lnTo>
                    <a:pt x="9753600" y="0"/>
                  </a:lnTo>
                  <a:lnTo>
                    <a:pt x="9753600" y="212806"/>
                  </a:lnTo>
                  <a:lnTo>
                    <a:pt x="0" y="2128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685043" y="212806"/>
              <a:ext cx="7857304" cy="171432"/>
            </a:xfrm>
            <a:custGeom>
              <a:avLst/>
              <a:gdLst/>
              <a:ahLst/>
              <a:cxnLst/>
              <a:rect l="l" t="t" r="r" b="b"/>
              <a:pathLst>
                <a:path w="7857304" h="171432">
                  <a:moveTo>
                    <a:pt x="0" y="0"/>
                  </a:moveTo>
                  <a:lnTo>
                    <a:pt x="7857304" y="0"/>
                  </a:lnTo>
                  <a:lnTo>
                    <a:pt x="7857304" y="171432"/>
                  </a:lnTo>
                  <a:lnTo>
                    <a:pt x="0" y="17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966813">
            <a:off x="4117943" y="-3338613"/>
            <a:ext cx="10770559" cy="16049826"/>
          </a:xfrm>
          <a:custGeom>
            <a:avLst/>
            <a:gdLst/>
            <a:ahLst/>
            <a:cxnLst/>
            <a:rect l="l" t="t" r="r" b="b"/>
            <a:pathLst>
              <a:path w="10786546" h="13700079">
                <a:moveTo>
                  <a:pt x="0" y="0"/>
                </a:moveTo>
                <a:lnTo>
                  <a:pt x="10786546" y="0"/>
                </a:lnTo>
                <a:lnTo>
                  <a:pt x="10786546" y="13700080"/>
                </a:lnTo>
                <a:lnTo>
                  <a:pt x="0" y="137000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68215" y="-20171"/>
            <a:ext cx="4121568" cy="4114800"/>
          </a:xfrm>
          <a:custGeom>
            <a:avLst/>
            <a:gdLst/>
            <a:ahLst/>
            <a:cxnLst/>
            <a:rect l="l" t="t" r="r" b="b"/>
            <a:pathLst>
              <a:path w="4121568" h="4114800">
                <a:moveTo>
                  <a:pt x="0" y="0"/>
                </a:moveTo>
                <a:lnTo>
                  <a:pt x="4121567" y="0"/>
                </a:lnTo>
                <a:lnTo>
                  <a:pt x="412156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038600" y="280422"/>
            <a:ext cx="10656837" cy="18036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939"/>
              </a:lnSpc>
              <a:spcBef>
                <a:spcPct val="0"/>
              </a:spcBef>
            </a:pPr>
            <a:r>
              <a:rPr lang="uk-UA" sz="6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Джерела</a:t>
            </a:r>
            <a:endParaRPr lang="en-US" sz="6000" b="1" u="none" strike="noStrike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5709418" y="2384650"/>
            <a:ext cx="7315200" cy="288178"/>
            <a:chOff x="0" y="0"/>
            <a:chExt cx="9753600" cy="38423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753600" cy="212806"/>
            </a:xfrm>
            <a:custGeom>
              <a:avLst/>
              <a:gdLst/>
              <a:ahLst/>
              <a:cxnLst/>
              <a:rect l="l" t="t" r="r" b="b"/>
              <a:pathLst>
                <a:path w="9753600" h="212806">
                  <a:moveTo>
                    <a:pt x="0" y="0"/>
                  </a:moveTo>
                  <a:lnTo>
                    <a:pt x="9753600" y="0"/>
                  </a:lnTo>
                  <a:lnTo>
                    <a:pt x="9753600" y="212806"/>
                  </a:lnTo>
                  <a:lnTo>
                    <a:pt x="0" y="2128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685043" y="212806"/>
              <a:ext cx="7857304" cy="171432"/>
            </a:xfrm>
            <a:custGeom>
              <a:avLst/>
              <a:gdLst/>
              <a:ahLst/>
              <a:cxnLst/>
              <a:rect l="l" t="t" r="r" b="b"/>
              <a:pathLst>
                <a:path w="7857304" h="171432">
                  <a:moveTo>
                    <a:pt x="0" y="0"/>
                  </a:moveTo>
                  <a:lnTo>
                    <a:pt x="7857304" y="0"/>
                  </a:lnTo>
                  <a:lnTo>
                    <a:pt x="7857304" y="171432"/>
                  </a:lnTo>
                  <a:lnTo>
                    <a:pt x="0" y="17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85615" y="7048500"/>
            <a:ext cx="6419644" cy="210939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419600" y="3162446"/>
            <a:ext cx="11506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Georgia" panose="02040502050405020303" pitchFamily="18" charset="0"/>
              </a:rPr>
              <a:t>1</a:t>
            </a:r>
            <a:r>
              <a:rPr lang="ru-RU" sz="3200" b="1" dirty="0" smtClean="0">
                <a:latin typeface="Georgia" panose="02040502050405020303" pitchFamily="18" charset="0"/>
              </a:rPr>
              <a:t>. </a:t>
            </a:r>
            <a:r>
              <a:rPr lang="ru-RU" sz="3200" b="1" dirty="0" err="1" smtClean="0">
                <a:latin typeface="Georgia" panose="02040502050405020303" pitchFamily="18" charset="0"/>
              </a:rPr>
              <a:t>Джерела</a:t>
            </a:r>
            <a:r>
              <a:rPr lang="ru-RU" sz="3200" b="1" dirty="0" smtClean="0">
                <a:latin typeface="Georgia" panose="02040502050405020303" pitchFamily="18" charset="0"/>
              </a:rPr>
              <a:t> </a:t>
            </a:r>
            <a:r>
              <a:rPr lang="ru-RU" sz="3200" b="1" dirty="0">
                <a:latin typeface="Georgia" panose="02040502050405020303" pitchFamily="18" charset="0"/>
              </a:rPr>
              <a:t>у </a:t>
            </a:r>
            <a:r>
              <a:rPr lang="ru-RU" sz="3200" b="1" dirty="0" err="1">
                <a:latin typeface="Georgia" panose="02040502050405020303" pitchFamily="18" charset="0"/>
              </a:rPr>
              <a:t>вільному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доступі</a:t>
            </a:r>
            <a:endParaRPr lang="ru-RU" sz="3200" b="1" dirty="0">
              <a:latin typeface="Georgia" panose="02040502050405020303" pitchFamily="18" charset="0"/>
            </a:endParaRPr>
          </a:p>
          <a:p>
            <a:r>
              <a:rPr lang="ru-RU" sz="3200" b="1" dirty="0">
                <a:latin typeface="Georgia" panose="02040502050405020303" pitchFamily="18" charset="0"/>
              </a:rPr>
              <a:t>2</a:t>
            </a:r>
            <a:r>
              <a:rPr lang="ru-RU" sz="3200" b="1" dirty="0" smtClean="0">
                <a:latin typeface="Georgia" panose="02040502050405020303" pitchFamily="18" charset="0"/>
              </a:rPr>
              <a:t>. </a:t>
            </a:r>
            <a:r>
              <a:rPr lang="ru-RU" sz="3200" b="1" dirty="0" err="1" smtClean="0">
                <a:latin typeface="Georgia" panose="02040502050405020303" pitchFamily="18" charset="0"/>
              </a:rPr>
              <a:t>Літературне</a:t>
            </a:r>
            <a:r>
              <a:rPr lang="ru-RU" sz="3200" b="1" dirty="0" smtClean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читання:конспекти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уроків</a:t>
            </a:r>
            <a:r>
              <a:rPr lang="ru-RU" sz="3200" b="1" dirty="0">
                <a:latin typeface="Georgia" panose="02040502050405020303" pitchFamily="18" charset="0"/>
              </a:rPr>
              <a:t>: 4 </a:t>
            </a:r>
            <a:r>
              <a:rPr lang="ru-RU" sz="3200" b="1" dirty="0" err="1">
                <a:latin typeface="Georgia" panose="02040502050405020303" pitchFamily="18" charset="0"/>
              </a:rPr>
              <a:t>кл</a:t>
            </a:r>
            <a:r>
              <a:rPr lang="ru-RU" sz="3200" b="1" dirty="0" smtClean="0">
                <a:latin typeface="Georgia" panose="02040502050405020303" pitchFamily="18" charset="0"/>
              </a:rPr>
              <a:t>. до </a:t>
            </a:r>
            <a:r>
              <a:rPr lang="ru-RU" sz="3200" b="1" dirty="0" err="1">
                <a:latin typeface="Georgia" panose="02040502050405020303" pitchFamily="18" charset="0"/>
              </a:rPr>
              <a:t>підр</a:t>
            </a:r>
            <a:r>
              <a:rPr lang="ru-RU" sz="3200" b="1" dirty="0">
                <a:latin typeface="Georgia" panose="02040502050405020303" pitchFamily="18" charset="0"/>
              </a:rPr>
              <a:t>. «</a:t>
            </a:r>
            <a:r>
              <a:rPr lang="ru-RU" sz="3200" b="1" dirty="0" err="1">
                <a:latin typeface="Georgia" panose="02040502050405020303" pitchFamily="18" charset="0"/>
              </a:rPr>
              <a:t>Українська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мова</a:t>
            </a:r>
            <a:r>
              <a:rPr lang="ru-RU" sz="3200" b="1" dirty="0">
                <a:latin typeface="Georgia" panose="02040502050405020303" pitchFamily="18" charset="0"/>
              </a:rPr>
              <a:t> та </a:t>
            </a:r>
            <a:r>
              <a:rPr lang="ru-RU" sz="3200" b="1" dirty="0" err="1">
                <a:latin typeface="Georgia" panose="02040502050405020303" pitchFamily="18" charset="0"/>
              </a:rPr>
              <a:t>читання</a:t>
            </a:r>
            <a:r>
              <a:rPr lang="ru-RU" sz="3200" b="1" dirty="0">
                <a:latin typeface="Georgia" panose="02040502050405020303" pitchFamily="18" charset="0"/>
              </a:rPr>
              <a:t>».Ч.ІІ// авт</a:t>
            </a:r>
            <a:r>
              <a:rPr lang="ru-RU" sz="3200" b="1" dirty="0" smtClean="0">
                <a:latin typeface="Georgia" panose="02040502050405020303" pitchFamily="18" charset="0"/>
              </a:rPr>
              <a:t>. </a:t>
            </a:r>
            <a:r>
              <a:rPr lang="ru-RU" sz="3200" b="1" dirty="0" err="1" smtClean="0">
                <a:latin typeface="Georgia" panose="02040502050405020303" pitchFamily="18" charset="0"/>
              </a:rPr>
              <a:t>М.І.М.Чумарна</a:t>
            </a:r>
            <a:r>
              <a:rPr lang="ru-RU" sz="3200" b="1" dirty="0">
                <a:latin typeface="Georgia" panose="02040502050405020303" pitchFamily="18" charset="0"/>
              </a:rPr>
              <a:t>, 2021.</a:t>
            </a:r>
          </a:p>
          <a:p>
            <a:r>
              <a:rPr lang="uk-UA" sz="3200" b="1" dirty="0" smtClean="0">
                <a:latin typeface="Georgia" panose="02040502050405020303" pitchFamily="18" charset="0"/>
              </a:rPr>
              <a:t>3.</a:t>
            </a:r>
            <a:r>
              <a:rPr lang="uk-UA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smtClean="0">
                <a:latin typeface="Georgia" panose="02040502050405020303" pitchFamily="18" charset="0"/>
              </a:rPr>
              <a:t>Платформа </a:t>
            </a:r>
            <a:r>
              <a:rPr lang="ru-RU" sz="3200" b="1" dirty="0" err="1">
                <a:latin typeface="Georgia" panose="02040502050405020303" pitchFamily="18" charset="0"/>
              </a:rPr>
              <a:t>графічного</a:t>
            </a:r>
            <a:r>
              <a:rPr lang="ru-RU" sz="3200" b="1" dirty="0">
                <a:latin typeface="Georgia" panose="02040502050405020303" pitchFamily="18" charset="0"/>
              </a:rPr>
              <a:t> дизайну </a:t>
            </a:r>
            <a:r>
              <a:rPr lang="en-US" sz="3200" b="1" dirty="0" err="1">
                <a:latin typeface="Georgia" panose="02040502050405020303" pitchFamily="18" charset="0"/>
              </a:rPr>
              <a:t>Canva</a:t>
            </a:r>
            <a:endParaRPr lang="en-US" sz="32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8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417</Words>
  <Application>Microsoft Office PowerPoint</Application>
  <PresentationFormat>Произвольный</PresentationFormat>
  <Paragraphs>111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30" baseType="lpstr">
      <vt:lpstr>Dekko</vt:lpstr>
      <vt:lpstr>Cardo Bold</vt:lpstr>
      <vt:lpstr>Noto Serif Display</vt:lpstr>
      <vt:lpstr>Eastman Grotesque Bold</vt:lpstr>
      <vt:lpstr>Calibri</vt:lpstr>
      <vt:lpstr>Cormorant Garamond</vt:lpstr>
      <vt:lpstr>Arial</vt:lpstr>
      <vt:lpstr>Cormorant Garamond Bold</vt:lpstr>
      <vt:lpstr>Georgia</vt:lpstr>
      <vt:lpstr>Blackest Text Bold</vt:lpstr>
      <vt:lpstr>PT Serif Bold</vt:lpstr>
      <vt:lpstr>Roboto Mono Italics</vt:lpstr>
      <vt:lpstr>Noto Serif Display Bold</vt:lpstr>
      <vt:lpstr>Hero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 назви (Українська)</dc:title>
  <cp:lastModifiedBy>Пользователь</cp:lastModifiedBy>
  <cp:revision>18</cp:revision>
  <dcterms:created xsi:type="dcterms:W3CDTF">2006-08-16T00:00:00Z</dcterms:created>
  <dcterms:modified xsi:type="dcterms:W3CDTF">2024-03-12T14:11:53Z</dcterms:modified>
  <dc:identifier>DAF_PrfKp9A</dc:identifier>
</cp:coreProperties>
</file>