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AEA9B4-C707-403E-8008-26EFA42425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2E994577-B47D-4F01-A433-75EDDBF0CA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81B32A3-3D45-4ECD-BECA-92DF197DE2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E99EB-F095-40F7-905B-7EC067FB9214}" type="datetimeFigureOut">
              <a:rPr lang="ru-RU" smtClean="0"/>
              <a:t>13.10.2022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32ED3FE-7275-4ADB-B09A-4F0CC98C1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89313F1-AD7B-430A-9213-7AFA16C3DB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1C745-CC1E-4B47-8352-7C6C0DA8C7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971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6F2D0E-B767-4B59-9E05-0CC0D3163F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AD5E41D-10C7-4FB2-BB5D-05039DC6CE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07F9941-E166-4F6A-B720-5B2536B732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E99EB-F095-40F7-905B-7EC067FB9214}" type="datetimeFigureOut">
              <a:rPr lang="ru-RU" smtClean="0"/>
              <a:t>13.10.2022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2287BF2-A578-461C-8F03-EEE545C885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755BC3A-5968-4B87-A2AF-6662F324B3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1C745-CC1E-4B47-8352-7C6C0DA8C7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6456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2076F7-B0D7-4925-9534-FC8B49710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3BE78E0-ADB3-4E01-8C48-DA8B01534F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49A917A-9144-420E-8C5D-E7BCCE0C2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E99EB-F095-40F7-905B-7EC067FB9214}" type="datetimeFigureOut">
              <a:rPr lang="ru-RU" smtClean="0"/>
              <a:t>13.10.2022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E78747E-FE98-4257-B3A1-A92725C900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0676BF0-1F08-459C-B5F8-17EBC38C5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1C745-CC1E-4B47-8352-7C6C0DA8C7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51943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ACCA327-EB60-44E4-938D-8403792D7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16D328E-9A14-4883-A564-968CAC3252E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502E006-CD3B-48C6-96A7-F16CB7B198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DB0C74A-6542-478F-BB6A-9D7056202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E99EB-F095-40F7-905B-7EC067FB9214}" type="datetimeFigureOut">
              <a:rPr lang="ru-RU" smtClean="0"/>
              <a:t>13.10.2022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5262DEB-654D-4276-91F7-CC365DABFB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4B06DF7-A15F-4776-91A7-3C3253B01C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1C745-CC1E-4B47-8352-7C6C0DA8C7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0731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6B23449-DA5D-452F-8E7E-B1599495E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8CD9AB4-6340-41AB-B16C-AE670FB2D5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EB88292-B8F3-44D8-9117-C6C18D55AC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2A4CD03-1CB5-4D11-A93A-5B515F350B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C806E1D-AE83-43EF-B378-86620E3701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A28E355-37E6-4714-A7EE-4B43B63C16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E99EB-F095-40F7-905B-7EC067FB9214}" type="datetimeFigureOut">
              <a:rPr lang="ru-RU" smtClean="0"/>
              <a:t>13.10.2022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51D0B45-222C-4D00-9C1E-AC17A40525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A68FCC1-52F5-45A9-8C09-82A792BF7F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1C745-CC1E-4B47-8352-7C6C0DA8C7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2171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637DF78-20DF-4673-8597-90C8E1EBA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E1399DD-9899-46A8-BA2F-F7F905D535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E99EB-F095-40F7-905B-7EC067FB9214}" type="datetimeFigureOut">
              <a:rPr lang="ru-RU" smtClean="0"/>
              <a:t>13.10.2022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45946D5D-4778-4EB6-8B36-1FD58C3E0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C3C02B5-490E-4380-8872-A40DF7E7B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1C745-CC1E-4B47-8352-7C6C0DA8C7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38962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BB64A1DF-6837-46E9-8232-F27593679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E99EB-F095-40F7-905B-7EC067FB9214}" type="datetimeFigureOut">
              <a:rPr lang="ru-RU" smtClean="0"/>
              <a:t>13.10.2022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BD474FCE-483B-486A-9F0D-78A571B9B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2B57BBF-F936-4FA0-ABA2-D0734507DC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1C745-CC1E-4B47-8352-7C6C0DA8C7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511100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EAB14F-2200-4887-8E9D-AE014E6B31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FD34E51-3FC2-411C-8257-9CFAD307DB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A1FEE33-D722-4909-8E6F-AD1E6D7C84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C7BDF61-44B9-412F-9709-AA7D982125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E99EB-F095-40F7-905B-7EC067FB9214}" type="datetimeFigureOut">
              <a:rPr lang="ru-RU" smtClean="0"/>
              <a:t>13.10.2022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002BDA6-A66F-432C-8C0F-575FC931E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574A8E9-5F33-4815-B16F-C0B0373759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1C745-CC1E-4B47-8352-7C6C0DA8C7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1140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D0C6C2-B251-4DD2-9A5E-7AC6B0B57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1A4EABAD-16CD-4CCC-A347-E2A771764F3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0CB1394-5FD4-4FFA-B9E2-B8DAC7F189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DBD6110-CF77-4E49-9B73-4E32F49E23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E99EB-F095-40F7-905B-7EC067FB9214}" type="datetimeFigureOut">
              <a:rPr lang="ru-RU" smtClean="0"/>
              <a:t>13.10.2022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546E0EA-4160-4592-807C-9A5A3BCD4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03E5A52-4E08-4DFB-810A-F5AE816CD2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1C745-CC1E-4B47-8352-7C6C0DA8C7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0374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8F7B81-4B8E-4ADE-8A9A-8293C5E2F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BD35ACD-093C-4116-B9CC-2E0E7BABD0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A6784D7-C7EB-4DC1-BD9B-8A063BFAAD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E99EB-F095-40F7-905B-7EC067FB9214}" type="datetimeFigureOut">
              <a:rPr lang="ru-RU" smtClean="0"/>
              <a:t>13.10.2022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63BFF13-4DA3-421A-9A86-92FD1D8B67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5E449E5-7B6B-4B1A-8B11-12163466DE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1C745-CC1E-4B47-8352-7C6C0DA8C7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8285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464E5724-C8E6-425F-AFC5-F854B5A61E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52AD1A6-CF13-496E-82E7-ABE65EBD8F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CF7C5A5-1090-45DB-BF11-5A11F2341E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FE99EB-F095-40F7-905B-7EC067FB9214}" type="datetimeFigureOut">
              <a:rPr lang="ru-RU" smtClean="0"/>
              <a:t>13.10.2022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D060898-2AB0-41D4-95AC-8CAEA2367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D1941BC-FF0F-41B3-8AF3-D8ABAC4163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21C745-CC1E-4B47-8352-7C6C0DA8C7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4855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1000">
              <a:schemeClr val="accent1">
                <a:lumMod val="5000"/>
                <a:lumOff val="95000"/>
              </a:schemeClr>
            </a:gs>
            <a:gs pos="42000">
              <a:schemeClr val="accent1">
                <a:lumMod val="45000"/>
                <a:lumOff val="55000"/>
              </a:schemeClr>
            </a:gs>
            <a:gs pos="0">
              <a:schemeClr val="accent1">
                <a:lumMod val="45000"/>
                <a:lumOff val="55000"/>
              </a:schemeClr>
            </a:gs>
            <a:gs pos="62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2509AA-EF6F-4842-B1F7-A12218F48A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3EE09AB-B645-48C6-A77B-4A568C67F6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5E753F6-6EC7-4CEA-8194-B22211DAFFE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FE99EB-F095-40F7-905B-7EC067FB9214}" type="datetimeFigureOut">
              <a:rPr lang="ru-RU" smtClean="0"/>
              <a:t>13.10.2022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BC15420-4F24-4880-9FB6-ED37661050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CC7F59E-D047-4115-B5E9-E5C8D1B130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21C745-CC1E-4B47-8352-7C6C0DA8C71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81137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0.pn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5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0.png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28ADE5-FF91-4D06-A7EA-0F443E11D6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90675" y="2601119"/>
            <a:ext cx="9144000" cy="1655761"/>
          </a:xfrm>
        </p:spPr>
        <p:txBody>
          <a:bodyPr>
            <a:normAutofit fontScale="90000"/>
          </a:bodyPr>
          <a:lstStyle/>
          <a:p>
            <a:r>
              <a:rPr lang="en-US" sz="6600" dirty="0"/>
              <a:t>Classroom actions</a:t>
            </a:r>
            <a:br>
              <a:rPr lang="en-US" sz="6600" dirty="0"/>
            </a:br>
            <a:r>
              <a:rPr lang="uk-UA" sz="6600" dirty="0"/>
              <a:t>Робімо зарядку разом!</a:t>
            </a:r>
            <a:endParaRPr lang="ru-RU" sz="6600" dirty="0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7C6A43B-EABE-4DFA-BE54-EAA75DF541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462462"/>
            <a:ext cx="9144000" cy="1655762"/>
          </a:xfrm>
        </p:spPr>
        <p:txBody>
          <a:bodyPr>
            <a:normAutofit/>
          </a:bodyPr>
          <a:lstStyle/>
          <a:p>
            <a:r>
              <a:rPr lang="en-US" sz="4000" dirty="0"/>
              <a:t>P/B p 26</a:t>
            </a:r>
            <a:endParaRPr lang="ru-RU" sz="4000" dirty="0"/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ED2C39C2-BF64-4D65-B316-88794C9FB9A9}"/>
              </a:ext>
            </a:extLst>
          </p:cNvPr>
          <p:cNvSpPr/>
          <p:nvPr/>
        </p:nvSpPr>
        <p:spPr>
          <a:xfrm>
            <a:off x="914400" y="1152525"/>
            <a:ext cx="1609725" cy="1533525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7200" b="1" dirty="0">
                <a:solidFill>
                  <a:schemeClr val="accent2"/>
                </a:solidFill>
              </a:rPr>
              <a:t>6</a:t>
            </a:r>
            <a:endParaRPr lang="ru-RU" sz="7200" b="1" dirty="0">
              <a:solidFill>
                <a:schemeClr val="accent2"/>
              </a:solidFill>
            </a:endParaRPr>
          </a:p>
        </p:txBody>
      </p:sp>
      <p:pic>
        <p:nvPicPr>
          <p:cNvPr id="8" name="Рисунок 7" descr="Контур ухмыляющегося лица со сплошной заливкой">
            <a:extLst>
              <a:ext uri="{FF2B5EF4-FFF2-40B4-BE49-F238E27FC236}">
                <a16:creationId xmlns:a16="http://schemas.microsoft.com/office/drawing/2014/main" id="{AD72B7ED-06E4-4734-A790-718AD6349B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136982" y="685800"/>
            <a:ext cx="1609724" cy="1609724"/>
          </a:xfrm>
          <a:prstGeom prst="rect">
            <a:avLst/>
          </a:prstGeom>
        </p:spPr>
      </p:pic>
      <p:sp>
        <p:nvSpPr>
          <p:cNvPr id="9" name="Подзаголовок 2">
            <a:extLst>
              <a:ext uri="{FF2B5EF4-FFF2-40B4-BE49-F238E27FC236}">
                <a16:creationId xmlns:a16="http://schemas.microsoft.com/office/drawing/2014/main" id="{D65D6772-A87E-4548-8BA8-E9E1B24F3D3D}"/>
              </a:ext>
            </a:extLst>
          </p:cNvPr>
          <p:cNvSpPr txBox="1">
            <a:spLocks/>
          </p:cNvSpPr>
          <p:nvPr/>
        </p:nvSpPr>
        <p:spPr>
          <a:xfrm>
            <a:off x="7591424" y="104775"/>
            <a:ext cx="6843713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800" dirty="0"/>
              <a:t>Happy</a:t>
            </a:r>
            <a:endParaRPr lang="ru-RU" sz="48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3D11CA-A06D-4CE8-937E-3CECDDC4516E}"/>
              </a:ext>
            </a:extLst>
          </p:cNvPr>
          <p:cNvSpPr txBox="1"/>
          <p:nvPr/>
        </p:nvSpPr>
        <p:spPr>
          <a:xfrm rot="16200000">
            <a:off x="-2917842" y="3057685"/>
            <a:ext cx="6955750" cy="721080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r>
              <a:rPr lang="en-US" sz="4400" dirty="0"/>
              <a:t>1 2 3 4 5</a:t>
            </a:r>
          </a:p>
          <a:p>
            <a:r>
              <a:rPr lang="en-US" sz="4400" dirty="0"/>
              <a:t>6 7 8 9 10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291432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0AF8C1-9F17-44E5-AD20-A0E3B2E870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Match by </a:t>
            </a:r>
            <a:r>
              <a:rPr lang="en-US" dirty="0" err="1"/>
              <a:t>colour</a:t>
            </a:r>
            <a:r>
              <a:rPr lang="en-US" dirty="0"/>
              <a:t> and say. </a:t>
            </a:r>
            <a:r>
              <a:rPr lang="uk-UA" dirty="0"/>
              <a:t>З’єднай за кольором і скажи. </a:t>
            </a:r>
            <a:r>
              <a:rPr lang="en-US" dirty="0"/>
              <a:t>It`s a lion. It`s yellow.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D9677EC-A68A-4E37-BFC4-03C39FE92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2030" y="1711721"/>
            <a:ext cx="10515600" cy="503011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/>
              <a:t>                                                       </a:t>
            </a:r>
            <a:r>
              <a:rPr lang="en-US" sz="6000" b="1" dirty="0">
                <a:solidFill>
                  <a:srgbClr val="FF0000"/>
                </a:solidFill>
              </a:rPr>
              <a:t>hippo</a:t>
            </a:r>
          </a:p>
          <a:p>
            <a:pPr marL="0" indent="0">
              <a:buNone/>
            </a:pPr>
            <a:r>
              <a:rPr lang="en-US" sz="6000" dirty="0"/>
              <a:t>                          </a:t>
            </a:r>
          </a:p>
          <a:p>
            <a:pPr marL="0" indent="0">
              <a:buNone/>
            </a:pPr>
            <a:r>
              <a:rPr lang="en-US" sz="6000" dirty="0"/>
              <a:t>                    </a:t>
            </a:r>
            <a:r>
              <a:rPr lang="en-US" sz="6000" b="1" dirty="0">
                <a:solidFill>
                  <a:srgbClr val="FFC000"/>
                </a:solidFill>
              </a:rPr>
              <a:t>lion</a:t>
            </a:r>
            <a:r>
              <a:rPr lang="en-US" sz="6000" dirty="0"/>
              <a:t>            </a:t>
            </a:r>
          </a:p>
          <a:p>
            <a:pPr marL="0" indent="0">
              <a:buNone/>
            </a:pPr>
            <a:r>
              <a:rPr lang="en-US" sz="6000" dirty="0"/>
              <a:t>                     </a:t>
            </a:r>
          </a:p>
          <a:p>
            <a:pPr marL="0" indent="0">
              <a:buNone/>
            </a:pPr>
            <a:r>
              <a:rPr lang="en-US" sz="6000" dirty="0"/>
              <a:t>                            </a:t>
            </a:r>
            <a:r>
              <a:rPr lang="en-US" sz="6000" b="1" dirty="0">
                <a:solidFill>
                  <a:schemeClr val="accent1"/>
                </a:solidFill>
              </a:rPr>
              <a:t>elephant</a:t>
            </a:r>
          </a:p>
          <a:p>
            <a:pPr marL="0" indent="0">
              <a:buNone/>
            </a:pPr>
            <a:r>
              <a:rPr lang="en-US" sz="6000" dirty="0"/>
              <a:t>                         </a:t>
            </a:r>
          </a:p>
          <a:p>
            <a:pPr marL="0" indent="0">
              <a:buNone/>
            </a:pPr>
            <a:r>
              <a:rPr lang="en-US" sz="6000" dirty="0"/>
              <a:t>                                             </a:t>
            </a:r>
            <a:r>
              <a:rPr lang="en-US" sz="6000" b="1" dirty="0">
                <a:solidFill>
                  <a:srgbClr val="00B050"/>
                </a:solidFill>
              </a:rPr>
              <a:t>parrot</a:t>
            </a:r>
          </a:p>
          <a:p>
            <a:pPr marL="0" indent="0">
              <a:buNone/>
            </a:pPr>
            <a:endParaRPr lang="en-US" sz="6000" dirty="0"/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28BACED4-1727-4563-8409-68818EAC0401}"/>
              </a:ext>
            </a:extLst>
          </p:cNvPr>
          <p:cNvSpPr/>
          <p:nvPr/>
        </p:nvSpPr>
        <p:spPr>
          <a:xfrm>
            <a:off x="838200" y="5543550"/>
            <a:ext cx="1400175" cy="13144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640BC832-1C6E-4592-A84C-ED07C98CC72C}"/>
              </a:ext>
            </a:extLst>
          </p:cNvPr>
          <p:cNvSpPr/>
          <p:nvPr/>
        </p:nvSpPr>
        <p:spPr>
          <a:xfrm>
            <a:off x="838200" y="1565157"/>
            <a:ext cx="1400175" cy="1314450"/>
          </a:xfrm>
          <a:prstGeom prst="ellipse">
            <a:avLst/>
          </a:prstGeom>
          <a:solidFill>
            <a:schemeClr val="accent4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Овал 6">
            <a:extLst>
              <a:ext uri="{FF2B5EF4-FFF2-40B4-BE49-F238E27FC236}">
                <a16:creationId xmlns:a16="http://schemas.microsoft.com/office/drawing/2014/main" id="{C4241193-0EF3-44D9-930A-7B9DC84F31E3}"/>
              </a:ext>
            </a:extLst>
          </p:cNvPr>
          <p:cNvSpPr/>
          <p:nvPr/>
        </p:nvSpPr>
        <p:spPr>
          <a:xfrm>
            <a:off x="838200" y="4215091"/>
            <a:ext cx="1400175" cy="131445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>
            <a:extLst>
              <a:ext uri="{FF2B5EF4-FFF2-40B4-BE49-F238E27FC236}">
                <a16:creationId xmlns:a16="http://schemas.microsoft.com/office/drawing/2014/main" id="{296595D0-1430-45DF-A689-1AC1E58B86C4}"/>
              </a:ext>
            </a:extLst>
          </p:cNvPr>
          <p:cNvSpPr/>
          <p:nvPr/>
        </p:nvSpPr>
        <p:spPr>
          <a:xfrm>
            <a:off x="838200" y="2900641"/>
            <a:ext cx="1400175" cy="1314450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Слон со сплошной заливкой">
            <a:extLst>
              <a:ext uri="{FF2B5EF4-FFF2-40B4-BE49-F238E27FC236}">
                <a16:creationId xmlns:a16="http://schemas.microsoft.com/office/drawing/2014/main" id="{2D165669-EEC8-4F9F-B74B-B60993D5BE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3895" y="5673053"/>
            <a:ext cx="1068784" cy="1068784"/>
          </a:xfrm>
          <a:prstGeom prst="rect">
            <a:avLst/>
          </a:prstGeom>
        </p:spPr>
      </p:pic>
      <p:pic>
        <p:nvPicPr>
          <p:cNvPr id="12" name="Рисунок 11" descr="Лев со сплошной заливкой">
            <a:extLst>
              <a:ext uri="{FF2B5EF4-FFF2-40B4-BE49-F238E27FC236}">
                <a16:creationId xmlns:a16="http://schemas.microsoft.com/office/drawing/2014/main" id="{DF4C59BF-1111-4088-8350-1FEB7ADF03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53095" y="1643350"/>
            <a:ext cx="1119584" cy="1119584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D003E484-6E5D-4757-846E-D8E3664EDF7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895" y="4331254"/>
            <a:ext cx="1120094" cy="1120094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BD5DC0F5-DB6F-4D6C-9B03-D6BD9FCA4F5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9017" y="3132968"/>
            <a:ext cx="853920" cy="853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8153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998590-8EBB-4F48-AC8A-07F63E369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game. </a:t>
            </a:r>
            <a:r>
              <a:rPr lang="uk-UA" dirty="0"/>
              <a:t>Гра.</a:t>
            </a:r>
            <a:r>
              <a:rPr lang="en-US" dirty="0"/>
              <a:t> </a:t>
            </a:r>
            <a:r>
              <a:rPr lang="uk-UA" dirty="0"/>
              <a:t>«</a:t>
            </a:r>
            <a:r>
              <a:rPr lang="en-US" dirty="0"/>
              <a:t>What is it? It`s a…</a:t>
            </a:r>
            <a:r>
              <a:rPr lang="uk-UA" dirty="0"/>
              <a:t>» </a:t>
            </a:r>
            <a:r>
              <a:rPr lang="en-US" dirty="0"/>
              <a:t>Ask and answer. </a:t>
            </a:r>
            <a:r>
              <a:rPr lang="uk-UA" dirty="0"/>
              <a:t>Запитай та дай відповідь.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586E3CF-15E6-4C65-915A-FA48783098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Облачко с текстом: овальное 3">
            <a:extLst>
              <a:ext uri="{FF2B5EF4-FFF2-40B4-BE49-F238E27FC236}">
                <a16:creationId xmlns:a16="http://schemas.microsoft.com/office/drawing/2014/main" id="{5FEEEA31-3CC3-4B68-9E54-47F12A49BBE2}"/>
              </a:ext>
            </a:extLst>
          </p:cNvPr>
          <p:cNvSpPr/>
          <p:nvPr/>
        </p:nvSpPr>
        <p:spPr>
          <a:xfrm>
            <a:off x="1809750" y="1825626"/>
            <a:ext cx="2743200" cy="762000"/>
          </a:xfrm>
          <a:prstGeom prst="wedgeEllipseCallout">
            <a:avLst>
              <a:gd name="adj1" fmla="val -85416"/>
              <a:gd name="adj2" fmla="val 3420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/>
              <a:t>What is it?</a:t>
            </a:r>
            <a:endParaRPr lang="ru-RU" sz="2800" dirty="0"/>
          </a:p>
        </p:txBody>
      </p:sp>
      <p:sp>
        <p:nvSpPr>
          <p:cNvPr id="5" name="Облачко с текстом: овальное 4">
            <a:extLst>
              <a:ext uri="{FF2B5EF4-FFF2-40B4-BE49-F238E27FC236}">
                <a16:creationId xmlns:a16="http://schemas.microsoft.com/office/drawing/2014/main" id="{1FA5C2FD-836C-4FC8-97B8-ED93D2183430}"/>
              </a:ext>
            </a:extLst>
          </p:cNvPr>
          <p:cNvSpPr/>
          <p:nvPr/>
        </p:nvSpPr>
        <p:spPr>
          <a:xfrm>
            <a:off x="4762500" y="1825626"/>
            <a:ext cx="1752600" cy="762000"/>
          </a:xfrm>
          <a:prstGeom prst="wedgeEllipseCallout">
            <a:avLst>
              <a:gd name="adj1" fmla="val 89584"/>
              <a:gd name="adj2" fmla="val -10572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/>
              <a:t>It`s a…</a:t>
            </a:r>
            <a:endParaRPr lang="ru-RU" sz="2800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44B4AC7-C5F0-4A8A-A9FA-9C2125811B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408" y="3222566"/>
            <a:ext cx="1952967" cy="1952967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F8A6FFCB-71E8-45B9-9BD2-5406116599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61719" b="47851"/>
          <a:stretch/>
        </p:blipFill>
        <p:spPr>
          <a:xfrm>
            <a:off x="3527277" y="3159129"/>
            <a:ext cx="1631424" cy="2222496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0A0CF14-B47E-471C-93C5-916268637AF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937" t="-1658" b="-3304"/>
          <a:stretch/>
        </p:blipFill>
        <p:spPr>
          <a:xfrm>
            <a:off x="5946626" y="3159129"/>
            <a:ext cx="1242800" cy="2324099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4BB95D38-B7BD-4FD3-B0DD-C0A2573F2762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76" t="35512"/>
          <a:stretch/>
        </p:blipFill>
        <p:spPr>
          <a:xfrm>
            <a:off x="7847778" y="3222566"/>
            <a:ext cx="2066885" cy="2638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1767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266B570-B737-4885-89DA-233ECD2A3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Play with Happy.</a:t>
            </a:r>
            <a:r>
              <a:rPr lang="uk-UA" dirty="0"/>
              <a:t> Роби зарядку з </a:t>
            </a:r>
            <a:r>
              <a:rPr lang="uk-UA" dirty="0" err="1"/>
              <a:t>Хеппі</a:t>
            </a:r>
            <a:r>
              <a:rPr lang="uk-UA" dirty="0"/>
              <a:t>.</a:t>
            </a:r>
            <a:r>
              <a:rPr lang="en-US" dirty="0"/>
              <a:t> </a:t>
            </a:r>
            <a:endParaRPr lang="ru-RU" dirty="0"/>
          </a:p>
        </p:txBody>
      </p:sp>
      <p:pic>
        <p:nvPicPr>
          <p:cNvPr id="1026" name="Picture 2" descr="Man Standing Up ">
            <a:extLst>
              <a:ext uri="{FF2B5EF4-FFF2-40B4-BE49-F238E27FC236}">
                <a16:creationId xmlns:a16="http://schemas.microsoft.com/office/drawing/2014/main" id="{ADB11E69-EF62-4B9A-93EA-E6DD9F27C3A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991" y="3078161"/>
            <a:ext cx="1981913" cy="1981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Контур ухмыляющегося лица со сплошной заливкой">
            <a:extLst>
              <a:ext uri="{FF2B5EF4-FFF2-40B4-BE49-F238E27FC236}">
                <a16:creationId xmlns:a16="http://schemas.microsoft.com/office/drawing/2014/main" id="{7FED9607-758C-4AB8-A6C8-D48EFB564E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246863" y="2982118"/>
            <a:ext cx="599241" cy="599241"/>
          </a:xfrm>
          <a:prstGeom prst="rect">
            <a:avLst/>
          </a:prstGeom>
        </p:spPr>
      </p:pic>
      <p:pic>
        <p:nvPicPr>
          <p:cNvPr id="1028" name="Picture 4" descr="Sitting Down">
            <a:extLst>
              <a:ext uri="{FF2B5EF4-FFF2-40B4-BE49-F238E27FC236}">
                <a16:creationId xmlns:a16="http://schemas.microsoft.com/office/drawing/2014/main" id="{6305D1C8-E9F3-4305-8D03-FB2365AEB5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583" y="3128724"/>
            <a:ext cx="2197915" cy="2197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 descr="Контур ухмыляющегося лица со сплошной заливкой">
            <a:extLst>
              <a:ext uri="{FF2B5EF4-FFF2-40B4-BE49-F238E27FC236}">
                <a16:creationId xmlns:a16="http://schemas.microsoft.com/office/drawing/2014/main" id="{E8F9C573-58B1-4E4C-B63D-D6A9543BC2D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96285" y="3032681"/>
            <a:ext cx="524212" cy="524212"/>
          </a:xfrm>
          <a:prstGeom prst="rect">
            <a:avLst/>
          </a:prstGeom>
        </p:spPr>
      </p:pic>
      <p:pic>
        <p:nvPicPr>
          <p:cNvPr id="1030" name="Picture 6" descr="Clap">
            <a:extLst>
              <a:ext uri="{FF2B5EF4-FFF2-40B4-BE49-F238E27FC236}">
                <a16:creationId xmlns:a16="http://schemas.microsoft.com/office/drawing/2014/main" id="{E8C7B966-F0E4-4EF5-BFA3-2D217C4996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3412" y="3478235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Man Standing Up ">
            <a:extLst>
              <a:ext uri="{FF2B5EF4-FFF2-40B4-BE49-F238E27FC236}">
                <a16:creationId xmlns:a16="http://schemas.microsoft.com/office/drawing/2014/main" id="{D486BE4C-A88E-4AB2-93D4-041A41C947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3802" y="3078161"/>
            <a:ext cx="1981913" cy="1981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 descr="Контур ухмыляющегося лица со сплошной заливкой">
            <a:extLst>
              <a:ext uri="{FF2B5EF4-FFF2-40B4-BE49-F238E27FC236}">
                <a16:creationId xmlns:a16="http://schemas.microsoft.com/office/drawing/2014/main" id="{792824D7-DE94-4469-8E68-381144A662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010674" y="2982118"/>
            <a:ext cx="599241" cy="599241"/>
          </a:xfrm>
          <a:prstGeom prst="rect">
            <a:avLst/>
          </a:prstGeom>
        </p:spPr>
      </p:pic>
      <p:pic>
        <p:nvPicPr>
          <p:cNvPr id="1032" name="Picture 8" descr="Curved arrow">
            <a:extLst>
              <a:ext uri="{FF2B5EF4-FFF2-40B4-BE49-F238E27FC236}">
                <a16:creationId xmlns:a16="http://schemas.microsoft.com/office/drawing/2014/main" id="{CF4FAB2E-A517-4513-8251-3752DB03BB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8465" y="3677402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Curved arrow">
            <a:extLst>
              <a:ext uri="{FF2B5EF4-FFF2-40B4-BE49-F238E27FC236}">
                <a16:creationId xmlns:a16="http://schemas.microsoft.com/office/drawing/2014/main" id="{CDBD14E9-F9A1-4E0C-B6F6-42F5052601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8854120" y="3855018"/>
            <a:ext cx="1219200" cy="121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0074FB5-4EE8-4AC2-A9C9-5608158650FE}"/>
              </a:ext>
            </a:extLst>
          </p:cNvPr>
          <p:cNvSpPr txBox="1"/>
          <p:nvPr/>
        </p:nvSpPr>
        <p:spPr>
          <a:xfrm>
            <a:off x="0" y="5717468"/>
            <a:ext cx="121157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/>
              <a:t>sit down      stand up    clap      turn around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21872730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CBBE7F-299E-4A3D-9D42-01F340855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Listen and point. Then say. </a:t>
            </a:r>
            <a:r>
              <a:rPr lang="uk-UA" dirty="0"/>
              <a:t>Послухай та покажи. Потім скажи. </a:t>
            </a:r>
            <a:r>
              <a:rPr lang="en-US" dirty="0"/>
              <a:t>P/B p. 26, Ex. 1</a:t>
            </a:r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F10EA30-4FB3-4E52-B4A7-E856B20FB06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2959" t="24842" r="6772"/>
          <a:stretch/>
        </p:blipFill>
        <p:spPr>
          <a:xfrm>
            <a:off x="0" y="2333626"/>
            <a:ext cx="12192000" cy="3781424"/>
          </a:xfrm>
          <a:prstGeom prst="rect">
            <a:avLst/>
          </a:prstGeom>
        </p:spPr>
      </p:pic>
      <p:pic>
        <p:nvPicPr>
          <p:cNvPr id="8" name="cd1_track_35">
            <a:hlinkClick r:id="" action="ppaction://media"/>
            <a:extLst>
              <a:ext uri="{FF2B5EF4-FFF2-40B4-BE49-F238E27FC236}">
                <a16:creationId xmlns:a16="http://schemas.microsoft.com/office/drawing/2014/main" id="{31043D63-8263-4BD5-9AB3-3AF42ACEAF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54000" y="1808957"/>
            <a:ext cx="736600" cy="406400"/>
          </a:xfrm>
          <a:prstGeom prst="rect">
            <a:avLst/>
          </a:prstGeom>
        </p:spPr>
      </p:pic>
      <p:sp>
        <p:nvSpPr>
          <p:cNvPr id="9" name="Овал 8">
            <a:extLst>
              <a:ext uri="{FF2B5EF4-FFF2-40B4-BE49-F238E27FC236}">
                <a16:creationId xmlns:a16="http://schemas.microsoft.com/office/drawing/2014/main" id="{6AD41874-D6B1-4026-B949-07E7BD1FC42A}"/>
              </a:ext>
            </a:extLst>
          </p:cNvPr>
          <p:cNvSpPr/>
          <p:nvPr/>
        </p:nvSpPr>
        <p:spPr>
          <a:xfrm>
            <a:off x="244475" y="456406"/>
            <a:ext cx="523875" cy="571500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/>
              <a:t>1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43287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883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C43287A-DF4B-4F55-A412-FE093B9431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 game</a:t>
            </a:r>
            <a:r>
              <a:rPr lang="uk-UA" dirty="0"/>
              <a:t>.</a:t>
            </a:r>
            <a:r>
              <a:rPr lang="en-US" dirty="0"/>
              <a:t>/</a:t>
            </a:r>
            <a:r>
              <a:rPr lang="uk-UA" dirty="0"/>
              <a:t>Гра. «</a:t>
            </a:r>
            <a:r>
              <a:rPr lang="en-US" dirty="0"/>
              <a:t>Clap – yes, stomp – no</a:t>
            </a:r>
            <a:r>
              <a:rPr lang="uk-UA" dirty="0"/>
              <a:t>»</a:t>
            </a: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EEE640F-03EA-42FA-907A-B0652F75377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959" t="24842" r="6772"/>
          <a:stretch/>
        </p:blipFill>
        <p:spPr>
          <a:xfrm>
            <a:off x="0" y="2333626"/>
            <a:ext cx="12192000" cy="3781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756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вал 6">
            <a:extLst>
              <a:ext uri="{FF2B5EF4-FFF2-40B4-BE49-F238E27FC236}">
                <a16:creationId xmlns:a16="http://schemas.microsoft.com/office/drawing/2014/main" id="{56A25811-6ACF-4691-A918-B8A8DC6AB233}"/>
              </a:ext>
            </a:extLst>
          </p:cNvPr>
          <p:cNvSpPr/>
          <p:nvPr/>
        </p:nvSpPr>
        <p:spPr>
          <a:xfrm>
            <a:off x="330200" y="131486"/>
            <a:ext cx="523875" cy="571500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dirty="0"/>
              <a:t>2</a:t>
            </a:r>
            <a:endParaRPr lang="ru-RU" sz="3200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4B13423-E804-45E9-B257-FDF0E9B670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5124" y="1609724"/>
            <a:ext cx="6610351" cy="520807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CA17C9-D9EF-4F93-BD4C-31663BB5F3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2499" y="40205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dirty="0"/>
              <a:t>Look and listen. </a:t>
            </a:r>
            <a:r>
              <a:rPr lang="uk-UA" dirty="0"/>
              <a:t>Подивись та послухай. </a:t>
            </a:r>
            <a:br>
              <a:rPr lang="en-US" dirty="0"/>
            </a:br>
            <a:r>
              <a:rPr lang="en-US" dirty="0"/>
              <a:t>At the jungle gym…/</a:t>
            </a:r>
            <a:r>
              <a:rPr lang="uk-UA" dirty="0"/>
              <a:t>Спортивний зал в джунглях…</a:t>
            </a:r>
            <a:endParaRPr lang="ru-RU" dirty="0"/>
          </a:p>
        </p:txBody>
      </p:sp>
      <p:pic>
        <p:nvPicPr>
          <p:cNvPr id="10" name="cd1_track_36">
            <a:hlinkClick r:id="" action="ppaction://media"/>
            <a:extLst>
              <a:ext uri="{FF2B5EF4-FFF2-40B4-BE49-F238E27FC236}">
                <a16:creationId xmlns:a16="http://schemas.microsoft.com/office/drawing/2014/main" id="{60560675-D97C-4783-A14F-4CD6BDCF67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85737" y="862012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484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387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0DCA34-F016-4E07-B3D6-5D26BC8D2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Values</a:t>
            </a:r>
            <a:r>
              <a:rPr lang="uk-UA" dirty="0"/>
              <a:t>: здоров’я та безпека. </a:t>
            </a:r>
            <a:br>
              <a:rPr lang="en-US" dirty="0"/>
            </a:br>
            <a:r>
              <a:rPr lang="en-US" dirty="0"/>
              <a:t>Keep fit. </a:t>
            </a:r>
            <a:r>
              <a:rPr lang="uk-UA" dirty="0"/>
              <a:t>Займайся спортом.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CD00103-F02A-4740-84A4-41125B7AC8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uk-UA" dirty="0"/>
              <a:t>Роби зарядку вранці</a:t>
            </a:r>
          </a:p>
          <a:p>
            <a:pPr marL="0" indent="0">
              <a:buNone/>
            </a:pPr>
            <a:r>
              <a:rPr lang="en-US" dirty="0"/>
              <a:t>Why?/</a:t>
            </a:r>
            <a:r>
              <a:rPr lang="uk-UA" dirty="0"/>
              <a:t>Чому</a:t>
            </a:r>
            <a:r>
              <a:rPr lang="en-US" dirty="0"/>
              <a:t>?</a:t>
            </a:r>
            <a:endParaRPr lang="uk-UA" dirty="0"/>
          </a:p>
          <a:p>
            <a:r>
              <a:rPr lang="uk-UA" dirty="0"/>
              <a:t>будь активним;</a:t>
            </a:r>
          </a:p>
          <a:p>
            <a:r>
              <a:rPr lang="ru-RU" dirty="0"/>
              <a:t>будь </a:t>
            </a:r>
            <a:r>
              <a:rPr lang="ru-RU" dirty="0" err="1"/>
              <a:t>сильним</a:t>
            </a:r>
            <a:r>
              <a:rPr lang="ru-RU" dirty="0"/>
              <a:t> та </a:t>
            </a:r>
            <a:r>
              <a:rPr lang="ru-RU" dirty="0" err="1"/>
              <a:t>здоровим</a:t>
            </a:r>
            <a:r>
              <a:rPr lang="en-US" dirty="0"/>
              <a:t>.</a:t>
            </a:r>
            <a:endParaRPr lang="ru-RU" dirty="0"/>
          </a:p>
        </p:txBody>
      </p:sp>
      <p:pic>
        <p:nvPicPr>
          <p:cNvPr id="4" name="Picture 2" descr="Man Standing Up ">
            <a:extLst>
              <a:ext uri="{FF2B5EF4-FFF2-40B4-BE49-F238E27FC236}">
                <a16:creationId xmlns:a16="http://schemas.microsoft.com/office/drawing/2014/main" id="{EB91A8F6-E402-4002-8DC4-C1B2776288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9027" y="2981325"/>
            <a:ext cx="1754899" cy="1754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Контур ухмыляющегося лица со сплошной заливкой">
            <a:extLst>
              <a:ext uri="{FF2B5EF4-FFF2-40B4-BE49-F238E27FC236}">
                <a16:creationId xmlns:a16="http://schemas.microsoft.com/office/drawing/2014/main" id="{C40C4CF6-B2EC-4CB8-8F9E-FDC90BE02C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28894" y="2898398"/>
            <a:ext cx="530602" cy="530602"/>
          </a:xfrm>
          <a:prstGeom prst="rect">
            <a:avLst/>
          </a:prstGeom>
        </p:spPr>
      </p:pic>
      <p:pic>
        <p:nvPicPr>
          <p:cNvPr id="6" name="Picture 8" descr="Curved arrow">
            <a:extLst>
              <a:ext uri="{FF2B5EF4-FFF2-40B4-BE49-F238E27FC236}">
                <a16:creationId xmlns:a16="http://schemas.microsoft.com/office/drawing/2014/main" id="{76A24581-A2B3-46C5-ABF1-26BD5761FE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3690" y="3493202"/>
            <a:ext cx="1079549" cy="1079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8" descr="Curved arrow">
            <a:extLst>
              <a:ext uri="{FF2B5EF4-FFF2-40B4-BE49-F238E27FC236}">
                <a16:creationId xmlns:a16="http://schemas.microsoft.com/office/drawing/2014/main" id="{A196ADBA-12D5-4891-A8F4-A8B33F6E60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8749345" y="3670818"/>
            <a:ext cx="1079549" cy="1079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CB0EAD3D-F4E5-412A-ABE3-2FB8C36E51C2}"/>
              </a:ext>
            </a:extLst>
          </p:cNvPr>
          <p:cNvSpPr txBox="1"/>
          <p:nvPr/>
        </p:nvSpPr>
        <p:spPr>
          <a:xfrm>
            <a:off x="8616907" y="4750368"/>
            <a:ext cx="293913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/>
              <a:t>turn around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31578467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E5897B-17BE-40CC-8434-A4EE0654B8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Listen again and say. </a:t>
            </a:r>
            <a:r>
              <a:rPr lang="uk-UA" dirty="0"/>
              <a:t>Послухай ще раз та скажи.</a:t>
            </a:r>
            <a:endParaRPr lang="ru-RU" dirty="0"/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id="{A501C9AB-F050-4315-B260-0A878784DE7B}"/>
              </a:ext>
            </a:extLst>
          </p:cNvPr>
          <p:cNvSpPr/>
          <p:nvPr/>
        </p:nvSpPr>
        <p:spPr>
          <a:xfrm>
            <a:off x="244475" y="456406"/>
            <a:ext cx="523875" cy="571500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dirty="0"/>
              <a:t>3</a:t>
            </a:r>
            <a:endParaRPr lang="ru-RU" sz="3200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1D656AD-CCA4-4FD6-9DE0-9D901D744F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5124" y="1609724"/>
            <a:ext cx="6610351" cy="5208071"/>
          </a:xfrm>
          <a:prstGeom prst="rect">
            <a:avLst/>
          </a:prstGeom>
        </p:spPr>
      </p:pic>
      <p:pic>
        <p:nvPicPr>
          <p:cNvPr id="6" name="cd1_track_36">
            <a:hlinkClick r:id="" action="ppaction://media"/>
            <a:extLst>
              <a:ext uri="{FF2B5EF4-FFF2-40B4-BE49-F238E27FC236}">
                <a16:creationId xmlns:a16="http://schemas.microsoft.com/office/drawing/2014/main" id="{E19BA2A2-7FD7-48EC-8AC7-A39129954DB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03212" y="1609724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869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38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210</Words>
  <Application>Microsoft Office PowerPoint</Application>
  <PresentationFormat>Широкоэкранный</PresentationFormat>
  <Paragraphs>34</Paragraphs>
  <Slides>9</Slides>
  <Notes>0</Notes>
  <HiddenSlides>0</HiddenSlides>
  <MMClips>3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Тема Office</vt:lpstr>
      <vt:lpstr>Classroom actions Робімо зарядку разом!</vt:lpstr>
      <vt:lpstr>Match by colour and say. З’єднай за кольором і скажи. It`s a lion. It`s yellow.</vt:lpstr>
      <vt:lpstr>A game. Гра. «What is it? It`s a…» Ask and answer. Запитай та дай відповідь.</vt:lpstr>
      <vt:lpstr>Play with Happy. Роби зарядку з Хеппі. </vt:lpstr>
      <vt:lpstr>Listen and point. Then say. Послухай та покажи. Потім скажи. P/B p. 26, Ex. 1</vt:lpstr>
      <vt:lpstr>A game./Гра. «Clap – yes, stomp – no»</vt:lpstr>
      <vt:lpstr>Look and listen. Подивись та послухай.  At the jungle gym…/Спортивний зал в джунглях…</vt:lpstr>
      <vt:lpstr>Values: здоров’я та безпека.  Keep fit. Займайся спортом.</vt:lpstr>
      <vt:lpstr>Listen again and say. Послухай ще раз та скажи.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Classroom actions Робімо зарядку разом!</dc:title>
  <dc:creator>Татьяна</dc:creator>
  <cp:lastModifiedBy>Татьяна</cp:lastModifiedBy>
  <cp:revision>1</cp:revision>
  <dcterms:created xsi:type="dcterms:W3CDTF">2022-10-13T16:11:00Z</dcterms:created>
  <dcterms:modified xsi:type="dcterms:W3CDTF">2022-10-13T16:11:37Z</dcterms:modified>
</cp:coreProperties>
</file>