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70" r:id="rId3"/>
    <p:sldId id="1320" r:id="rId4"/>
    <p:sldId id="1309" r:id="rId5"/>
    <p:sldId id="1418" r:id="rId6"/>
    <p:sldId id="1454" r:id="rId7"/>
    <p:sldId id="1455" r:id="rId8"/>
    <p:sldId id="1456" r:id="rId9"/>
    <p:sldId id="1457" r:id="rId10"/>
    <p:sldId id="1411" r:id="rId11"/>
    <p:sldId id="1444" r:id="rId12"/>
    <p:sldId id="1322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3468"/>
    <a:srgbClr val="3A0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3C45-FAC8-4716-91A6-6AD0C5EE906F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57D53-D717-47A8-8C7B-E5F20CF2195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0133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E57D53-D717-47A8-8C7B-E5F20CF2195E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4905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00640-4120-40F0-9DB9-818A74347B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DF4969-018B-4CEE-8842-E42DE51637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F932A32-9593-463B-8CBD-ADB04E084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66978D0-57DC-4676-B724-EE7A8017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EAB1D6F-05C6-4BE4-BD7F-85E870AA1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616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02CBF0-AA83-4512-A2C2-D9C6DE20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1BFCF8A-C17B-4087-AFAD-6ACDD35A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D4692CD-BA85-4191-A36F-868A8C11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D0045C2-E8E8-46ED-AB98-7A843870F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35D2EE8-83EE-4F1E-8436-82E9BD78B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2106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33AE5-965D-4F36-B523-34E04EBBB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BBA76A-7C82-4245-BBA0-4EA657B56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898A72-01D3-4CE5-8A25-2FB264D9B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85DAD17-0191-4F2D-8294-3C35498AF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144726F-181A-40B8-8D64-A01DB5208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6006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2C83B-82AC-4DA8-B9BF-7EFC337F4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3805010-65E1-4C2D-95C8-F6086AF5FD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7D39841-AFEB-40D3-B187-9911C947A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5CC64BF-8709-43F4-8C6B-65BED9C41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CF1D8DA-9F68-4E2B-B148-10BC1B47B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BA51D57-8CC9-4884-87D5-267C7C497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2082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2F1952-C195-42CD-A9E4-6D13A9719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BAE713C-F1D8-427B-92D5-F59C02C68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E8CF3CC-A5A8-4D48-BFD5-61455B6FD9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139E6DB-D6B6-4A37-AF44-6391A17CB7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4FB5E3AE-FCAF-4F2B-9972-62EEBF6721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71E11C8-C2D4-431E-ABB4-FA73A353C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7A740793-6C4F-4A80-8EAD-DAA84AE21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3680B1A-E05D-4632-B48E-E198FCD91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5081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64F8D9-5FDC-4EC5-928B-B97297FB3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45C52E0-9EF4-4409-8CB3-875872DB5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F80A843-E191-4862-8699-91D88AB85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9FF8B4D1-8C0F-4F5F-90D1-F2ED584E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6350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A9D6C1D-7571-4D78-BD0D-37C42AEDD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4709BBF-C656-40B8-8485-00FE6D3A8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1ACE0AAB-E91E-44ED-9D81-235337121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691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2E5104-0A20-46D3-A23C-B40E63DC2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347CB15-7A70-4EC1-A225-21D092A67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CAD1CAD-1B9C-4FBB-B036-8134A87138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87EE60C-E0D4-4FDE-B36D-9B3F11C7C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BCE3916-AAA1-4EAF-BECB-89192E79A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4A28E39-8998-4E12-BC41-D1CA52A5A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187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135AF1-D3D0-4D90-9187-0B997B21B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1463677-F00F-4141-B156-409BC1771F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F8D150D-6B1D-47AE-A435-76F28D994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AA95C86-4C8B-4103-8DB8-23A0285EC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9FC77B1-B667-4985-ABD4-AADFDB0F9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8B2106D-B47A-4C19-8FBF-6DB3C67A9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226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2194AE-87CA-4AD0-9255-405D38C2D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CFE433C-7048-4079-9C55-22E76B7ED6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5734795-F502-461F-84FF-2981DAC74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D91E5B4-5A49-4154-B784-016DD9C3C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E34FCB6-F4DF-47C4-9565-3928B279D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7222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A532DF64-ACD1-4FC8-98B2-FEF3DC9645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9B5470B-4938-4EEF-B998-2E34CAAF8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5EEBDE6-48C6-4DEA-B1AE-2A5E7283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8AB5155-1938-4D6F-B22B-5F7B0396A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880F48-A0E8-4AB2-A4A4-F6EB32231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1489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C813C07F-B9F2-489D-AB90-107A0DC56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9440E9B-7CA9-4E13-9AB4-E7942A7C5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0B6CBFA-413A-4B81-B355-73EE19EEC1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840A0-AE07-4E04-BB3B-F1AFAD693179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FEBE08D-2435-473C-BAA5-657CF24E6B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7FE7650-53F5-40DE-BB4A-AE91DF6E2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27AC8-F218-4491-9165-FD1642A094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5311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26940" y="3065218"/>
            <a:ext cx="9146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2F3242"/>
                </a:solidFill>
              </a:rPr>
              <a:t>Давальний відмінок іменників</a:t>
            </a:r>
            <a:endParaRPr lang="ru-RU" sz="4400" b="1" dirty="0">
              <a:solidFill>
                <a:srgbClr val="2F324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106" y="178195"/>
            <a:ext cx="240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6906DC-4208-4B9B-8385-C054654D7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06" y="814396"/>
            <a:ext cx="3802422" cy="527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4E477AE-D5A1-412D-8880-3A741D159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872" y="4025186"/>
            <a:ext cx="1781175" cy="2571750"/>
          </a:xfrm>
          <a:prstGeom prst="rect">
            <a:avLst/>
          </a:prstGeom>
        </p:spPr>
      </p:pic>
      <p:sp>
        <p:nvSpPr>
          <p:cNvPr id="15" name="Прямоугольник 4">
            <a:extLst>
              <a:ext uri="{FF2B5EF4-FFF2-40B4-BE49-F238E27FC236}">
                <a16:creationId xmlns:a16="http://schemas.microsoft.com/office/drawing/2014/main" id="{74A67915-23DA-4AA6-A5AF-13B8415F235D}"/>
              </a:ext>
            </a:extLst>
          </p:cNvPr>
          <p:cNvSpPr/>
          <p:nvPr/>
        </p:nvSpPr>
        <p:spPr>
          <a:xfrm>
            <a:off x="1889260" y="244588"/>
            <a:ext cx="8732066" cy="485775"/>
          </a:xfrm>
          <a:prstGeom prst="rect">
            <a:avLst/>
          </a:prstGeom>
          <a:solidFill>
            <a:srgbClr val="A2346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класу. Вправа «Формула успіху» з цеглинками </a:t>
            </a:r>
            <a:r>
              <a:rPr lang="uk-UA" sz="2000" b="1" dirty="0" err="1">
                <a:solidFill>
                  <a:schemeClr val="bg1"/>
                </a:solidFill>
              </a:rPr>
              <a:t>Лего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: скругленные углы 1">
            <a:extLst>
              <a:ext uri="{FF2B5EF4-FFF2-40B4-BE49-F238E27FC236}">
                <a16:creationId xmlns:a16="http://schemas.microsoft.com/office/drawing/2014/main" id="{925D3E16-D9B0-48AA-A869-F81249954318}"/>
              </a:ext>
            </a:extLst>
          </p:cNvPr>
          <p:cNvSpPr/>
          <p:nvPr/>
        </p:nvSpPr>
        <p:spPr>
          <a:xfrm>
            <a:off x="5044689" y="1535605"/>
            <a:ext cx="6541342" cy="132521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МИСЛЕННЯ</a:t>
            </a:r>
          </a:p>
        </p:txBody>
      </p:sp>
      <p:sp>
        <p:nvSpPr>
          <p:cNvPr id="17" name="Прямоугольник: скругленные углы 5">
            <a:extLst>
              <a:ext uri="{FF2B5EF4-FFF2-40B4-BE49-F238E27FC236}">
                <a16:creationId xmlns:a16="http://schemas.microsoft.com/office/drawing/2014/main" id="{0EACA377-D3F5-49ED-B386-1F1FDB58BAFC}"/>
              </a:ext>
            </a:extLst>
          </p:cNvPr>
          <p:cNvSpPr/>
          <p:nvPr/>
        </p:nvSpPr>
        <p:spPr>
          <a:xfrm>
            <a:off x="5049077" y="3234786"/>
            <a:ext cx="6541342" cy="132521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ПРАЦЯ</a:t>
            </a:r>
          </a:p>
        </p:txBody>
      </p:sp>
      <p:sp>
        <p:nvSpPr>
          <p:cNvPr id="18" name="Прямоугольник: скругленные углы 9">
            <a:extLst>
              <a:ext uri="{FF2B5EF4-FFF2-40B4-BE49-F238E27FC236}">
                <a16:creationId xmlns:a16="http://schemas.microsoft.com/office/drawing/2014/main" id="{C2424F7A-5F98-4DA6-B8C9-ABD86ED34E5F}"/>
              </a:ext>
            </a:extLst>
          </p:cNvPr>
          <p:cNvSpPr/>
          <p:nvPr/>
        </p:nvSpPr>
        <p:spPr>
          <a:xfrm>
            <a:off x="5049077" y="4933967"/>
            <a:ext cx="6541341" cy="1325217"/>
          </a:xfrm>
          <a:prstGeom prst="roundRect">
            <a:avLst/>
          </a:prstGeom>
          <a:solidFill>
            <a:srgbClr val="EB5C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АКТИВНІСТЬ</a:t>
            </a:r>
          </a:p>
        </p:txBody>
      </p:sp>
      <p:sp>
        <p:nvSpPr>
          <p:cNvPr id="19" name="Прямоугольник 6">
            <a:extLst>
              <a:ext uri="{FF2B5EF4-FFF2-40B4-BE49-F238E27FC236}">
                <a16:creationId xmlns:a16="http://schemas.microsoft.com/office/drawing/2014/main" id="{73738E5A-2DA3-40E7-BBDC-E1DF825EBFFE}"/>
              </a:ext>
            </a:extLst>
          </p:cNvPr>
          <p:cNvSpPr/>
          <p:nvPr/>
        </p:nvSpPr>
        <p:spPr>
          <a:xfrm>
            <a:off x="172278" y="1427670"/>
            <a:ext cx="3858182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dirty="0">
                <a:ln w="0"/>
                <a:solidFill>
                  <a:srgbClr val="2F324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Створіть  формулу гарного уроку.</a:t>
            </a:r>
          </a:p>
          <a:p>
            <a:r>
              <a:rPr lang="uk-UA" sz="4400" dirty="0">
                <a:ln w="0"/>
                <a:solidFill>
                  <a:srgbClr val="2F324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Яке слово буде на першому місці?</a:t>
            </a:r>
          </a:p>
        </p:txBody>
      </p:sp>
    </p:spTree>
    <p:extLst>
      <p:ext uri="{BB962C8B-B14F-4D97-AF65-F5344CB8AC3E}">
        <p14:creationId xmlns:p14="http://schemas.microsoft.com/office/powerpoint/2010/main" val="66545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DFEDF27-EA4C-4134-91AC-4870A53FDB19}"/>
              </a:ext>
            </a:extLst>
          </p:cNvPr>
          <p:cNvSpPr/>
          <p:nvPr/>
        </p:nvSpPr>
        <p:spPr>
          <a:xfrm>
            <a:off x="3330724" y="452953"/>
            <a:ext cx="8732066" cy="437028"/>
          </a:xfrm>
          <a:prstGeom prst="rect">
            <a:avLst/>
          </a:prstGeom>
          <a:solidFill>
            <a:srgbClr val="3A07F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Повідомлення теми уроку</a:t>
            </a:r>
          </a:p>
        </p:txBody>
      </p:sp>
      <p:pic>
        <p:nvPicPr>
          <p:cNvPr id="6" name="Picture 2" descr="Похожее изображение">
            <a:extLst>
              <a:ext uri="{FF2B5EF4-FFF2-40B4-BE49-F238E27FC236}">
                <a16:creationId xmlns:a16="http://schemas.microsoft.com/office/drawing/2014/main" id="{E741C063-238D-4208-8AF9-8FBE67BF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43" y="1224894"/>
            <a:ext cx="3216898" cy="463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16">
            <a:extLst>
              <a:ext uri="{FF2B5EF4-FFF2-40B4-BE49-F238E27FC236}">
                <a16:creationId xmlns:a16="http://schemas.microsoft.com/office/drawing/2014/main" id="{6A42337C-5F8B-46BA-A555-DD00B86B2A44}"/>
              </a:ext>
            </a:extLst>
          </p:cNvPr>
          <p:cNvSpPr/>
          <p:nvPr/>
        </p:nvSpPr>
        <p:spPr>
          <a:xfrm flipH="1">
            <a:off x="3547760" y="1893431"/>
            <a:ext cx="7368923" cy="396702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9D91BA-62F8-4FF6-83FE-897D588CC6A2}"/>
              </a:ext>
            </a:extLst>
          </p:cNvPr>
          <p:cNvSpPr txBox="1"/>
          <p:nvPr/>
        </p:nvSpPr>
        <p:spPr>
          <a:xfrm>
            <a:off x="3480552" y="3020293"/>
            <a:ext cx="75033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 на уроці ми </a:t>
            </a:r>
          </a:p>
          <a:p>
            <a:pPr algn="ctr"/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будемо вивчати </a:t>
            </a:r>
          </a:p>
          <a:p>
            <a:pPr algn="ctr"/>
            <a:r>
              <a:rPr lang="uk-UA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давальний відмінок. </a:t>
            </a:r>
          </a:p>
        </p:txBody>
      </p:sp>
    </p:spTree>
    <p:extLst>
      <p:ext uri="{BB962C8B-B14F-4D97-AF65-F5344CB8AC3E}">
        <p14:creationId xmlns:p14="http://schemas.microsoft.com/office/powerpoint/2010/main" val="1165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C9EF2DC9-024A-4F1D-8572-84FEC0AF9B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35" b="52758"/>
          <a:stretch/>
        </p:blipFill>
        <p:spPr>
          <a:xfrm>
            <a:off x="1428857" y="1562685"/>
            <a:ext cx="10484846" cy="5002394"/>
          </a:xfrm>
          <a:prstGeom prst="rect">
            <a:avLst/>
          </a:prstGeom>
        </p:spPr>
      </p:pic>
      <p:sp>
        <p:nvSpPr>
          <p:cNvPr id="65" name="Прямоугольник 4">
            <a:extLst>
              <a:ext uri="{FF2B5EF4-FFF2-40B4-BE49-F238E27FC236}">
                <a16:creationId xmlns:a16="http://schemas.microsoft.com/office/drawing/2014/main" id="{D3CE99FA-EF5E-4D90-A19B-E07B2F56C4D7}"/>
              </a:ext>
            </a:extLst>
          </p:cNvPr>
          <p:cNvSpPr/>
          <p:nvPr/>
        </p:nvSpPr>
        <p:spPr>
          <a:xfrm>
            <a:off x="2617854" y="447597"/>
            <a:ext cx="8732066" cy="40400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Хвилинка каліграфії</a:t>
            </a:r>
          </a:p>
        </p:txBody>
      </p: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24ED33DF-FF3D-42F5-8ED3-C869F5F496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7132972" y="-627795"/>
            <a:ext cx="463352" cy="578061"/>
          </a:xfrm>
          <a:prstGeom prst="rect">
            <a:avLst/>
          </a:prstGeom>
        </p:spPr>
      </p:pic>
      <p:pic>
        <p:nvPicPr>
          <p:cNvPr id="127" name="Рисунок 126">
            <a:extLst>
              <a:ext uri="{FF2B5EF4-FFF2-40B4-BE49-F238E27FC236}">
                <a16:creationId xmlns:a16="http://schemas.microsoft.com/office/drawing/2014/main" id="{388AD8FC-CBB5-468F-A737-E362D672B5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7696912" y="-632399"/>
            <a:ext cx="463352" cy="578061"/>
          </a:xfrm>
          <a:prstGeom prst="rect">
            <a:avLst/>
          </a:prstGeom>
        </p:spPr>
      </p:pic>
      <p:pic>
        <p:nvPicPr>
          <p:cNvPr id="128" name="Рисунок 127">
            <a:extLst>
              <a:ext uri="{FF2B5EF4-FFF2-40B4-BE49-F238E27FC236}">
                <a16:creationId xmlns:a16="http://schemas.microsoft.com/office/drawing/2014/main" id="{9711B515-253A-4498-94E7-FB0CDBE447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8263871" y="-651395"/>
            <a:ext cx="463352" cy="578061"/>
          </a:xfrm>
          <a:prstGeom prst="rect">
            <a:avLst/>
          </a:prstGeom>
        </p:spPr>
      </p:pic>
      <p:pic>
        <p:nvPicPr>
          <p:cNvPr id="129" name="Рисунок 128">
            <a:extLst>
              <a:ext uri="{FF2B5EF4-FFF2-40B4-BE49-F238E27FC236}">
                <a16:creationId xmlns:a16="http://schemas.microsoft.com/office/drawing/2014/main" id="{4A8E0469-D5BC-423D-98BF-D77816ABF2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8777172" y="-618924"/>
            <a:ext cx="463352" cy="578061"/>
          </a:xfrm>
          <a:prstGeom prst="rect">
            <a:avLst/>
          </a:prstGeom>
        </p:spPr>
      </p:pic>
      <p:pic>
        <p:nvPicPr>
          <p:cNvPr id="130" name="Рисунок 129">
            <a:extLst>
              <a:ext uri="{FF2B5EF4-FFF2-40B4-BE49-F238E27FC236}">
                <a16:creationId xmlns:a16="http://schemas.microsoft.com/office/drawing/2014/main" id="{5E92394B-2336-408D-A81A-DCA838473F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9292331" y="-590599"/>
            <a:ext cx="463352" cy="578061"/>
          </a:xfrm>
          <a:prstGeom prst="rect">
            <a:avLst/>
          </a:prstGeom>
        </p:spPr>
      </p:pic>
      <p:pic>
        <p:nvPicPr>
          <p:cNvPr id="131" name="Рисунок 130">
            <a:extLst>
              <a:ext uri="{FF2B5EF4-FFF2-40B4-BE49-F238E27FC236}">
                <a16:creationId xmlns:a16="http://schemas.microsoft.com/office/drawing/2014/main" id="{7E04CACE-B874-4305-84CB-E248784BAC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10520636" y="-611386"/>
            <a:ext cx="463352" cy="578061"/>
          </a:xfrm>
          <a:prstGeom prst="rect">
            <a:avLst/>
          </a:prstGeom>
        </p:spPr>
      </p:pic>
      <p:pic>
        <p:nvPicPr>
          <p:cNvPr id="132" name="Рисунок 131">
            <a:extLst>
              <a:ext uri="{FF2B5EF4-FFF2-40B4-BE49-F238E27FC236}">
                <a16:creationId xmlns:a16="http://schemas.microsoft.com/office/drawing/2014/main" id="{AB528450-22E3-4CED-A1DB-C0AA26ACF2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9931973" y="-598730"/>
            <a:ext cx="428530" cy="544392"/>
          </a:xfrm>
          <a:prstGeom prst="rect">
            <a:avLst/>
          </a:prstGeom>
        </p:spPr>
      </p:pic>
      <p:pic>
        <p:nvPicPr>
          <p:cNvPr id="133" name="Рисунок 132">
            <a:extLst>
              <a:ext uri="{FF2B5EF4-FFF2-40B4-BE49-F238E27FC236}">
                <a16:creationId xmlns:a16="http://schemas.microsoft.com/office/drawing/2014/main" id="{D43A7B62-E5FD-4CCC-857E-68D2C2E842E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11118244" y="-632399"/>
            <a:ext cx="463352" cy="578061"/>
          </a:xfrm>
          <a:prstGeom prst="rect">
            <a:avLst/>
          </a:prstGeom>
        </p:spPr>
      </p:pic>
      <p:pic>
        <p:nvPicPr>
          <p:cNvPr id="134" name="Рисунок 133">
            <a:extLst>
              <a:ext uri="{FF2B5EF4-FFF2-40B4-BE49-F238E27FC236}">
                <a16:creationId xmlns:a16="http://schemas.microsoft.com/office/drawing/2014/main" id="{196B4539-F320-4101-B3DC-B8AE9B950E8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11600896" y="-651395"/>
            <a:ext cx="463352" cy="578061"/>
          </a:xfrm>
          <a:prstGeom prst="rect">
            <a:avLst/>
          </a:prstGeom>
        </p:spPr>
      </p:pic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7DBD4137-DE6A-4C01-AD69-E47AB9344E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6636656" y="-627813"/>
            <a:ext cx="463352" cy="578061"/>
          </a:xfrm>
          <a:prstGeom prst="rect">
            <a:avLst/>
          </a:prstGeom>
        </p:spPr>
      </p:pic>
      <p:grpSp>
        <p:nvGrpSpPr>
          <p:cNvPr id="168" name="Группа 56">
            <a:extLst>
              <a:ext uri="{FF2B5EF4-FFF2-40B4-BE49-F238E27FC236}">
                <a16:creationId xmlns:a16="http://schemas.microsoft.com/office/drawing/2014/main" id="{556C0813-A049-48FB-8F76-1F0D01ADF4E0}"/>
              </a:ext>
            </a:extLst>
          </p:cNvPr>
          <p:cNvGrpSpPr/>
          <p:nvPr/>
        </p:nvGrpSpPr>
        <p:grpSpPr>
          <a:xfrm>
            <a:off x="147515" y="1259682"/>
            <a:ext cx="2317210" cy="2522794"/>
            <a:chOff x="153263" y="1685367"/>
            <a:chExt cx="3799317" cy="4030496"/>
          </a:xfrm>
        </p:grpSpPr>
        <p:pic>
          <p:nvPicPr>
            <p:cNvPr id="169" name="Рисунок 168">
              <a:extLst>
                <a:ext uri="{FF2B5EF4-FFF2-40B4-BE49-F238E27FC236}">
                  <a16:creationId xmlns:a16="http://schemas.microsoft.com/office/drawing/2014/main" id="{37025B17-AD3B-4941-B595-6C1D1105E2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74" r="10987" b="11826"/>
            <a:stretch/>
          </p:blipFill>
          <p:spPr>
            <a:xfrm flipH="1">
              <a:off x="1037555" y="1685367"/>
              <a:ext cx="2915025" cy="2770430"/>
            </a:xfrm>
            <a:prstGeom prst="rect">
              <a:avLst/>
            </a:prstGeom>
          </p:spPr>
        </p:pic>
        <p:pic>
          <p:nvPicPr>
            <p:cNvPr id="170" name="Рисунок 169">
              <a:extLst>
                <a:ext uri="{FF2B5EF4-FFF2-40B4-BE49-F238E27FC236}">
                  <a16:creationId xmlns:a16="http://schemas.microsoft.com/office/drawing/2014/main" id="{549D0F8F-AE8C-4ADE-9059-6E54823401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87176" l="11000" r="90300">
                          <a14:foregroundMark x1="52800" y1="55294" x2="52800" y2="5529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77" r="10334" b="12778"/>
            <a:stretch/>
          </p:blipFill>
          <p:spPr>
            <a:xfrm flipH="1">
              <a:off x="153263" y="2961295"/>
              <a:ext cx="2912474" cy="2754568"/>
            </a:xfrm>
            <a:prstGeom prst="rect">
              <a:avLst/>
            </a:prstGeom>
          </p:spPr>
        </p:pic>
      </p:grpSp>
      <p:pic>
        <p:nvPicPr>
          <p:cNvPr id="173" name="Рисунок 172">
            <a:extLst>
              <a:ext uri="{FF2B5EF4-FFF2-40B4-BE49-F238E27FC236}">
                <a16:creationId xmlns:a16="http://schemas.microsoft.com/office/drawing/2014/main" id="{9EAFC3C9-9EB0-4098-BE51-E9E8ECE1BC1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3" t="13747" r="49139" b="68761"/>
          <a:stretch/>
        </p:blipFill>
        <p:spPr>
          <a:xfrm>
            <a:off x="-34131" y="-999766"/>
            <a:ext cx="1624265" cy="926432"/>
          </a:xfrm>
          <a:prstGeom prst="rect">
            <a:avLst/>
          </a:prstGeom>
        </p:spPr>
      </p:pic>
      <p:pic>
        <p:nvPicPr>
          <p:cNvPr id="174" name="Рисунок 173">
            <a:extLst>
              <a:ext uri="{FF2B5EF4-FFF2-40B4-BE49-F238E27FC236}">
                <a16:creationId xmlns:a16="http://schemas.microsoft.com/office/drawing/2014/main" id="{95672852-1E0B-41C7-8D8B-8ED2BBD8C0A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3" t="31315" r="51709" b="52382"/>
          <a:stretch/>
        </p:blipFill>
        <p:spPr>
          <a:xfrm>
            <a:off x="1690722" y="-959757"/>
            <a:ext cx="1624265" cy="863504"/>
          </a:xfrm>
          <a:prstGeom prst="rect">
            <a:avLst/>
          </a:prstGeom>
        </p:spPr>
      </p:pic>
      <p:pic>
        <p:nvPicPr>
          <p:cNvPr id="175" name="Рисунок 174">
            <a:extLst>
              <a:ext uri="{FF2B5EF4-FFF2-40B4-BE49-F238E27FC236}">
                <a16:creationId xmlns:a16="http://schemas.microsoft.com/office/drawing/2014/main" id="{B2BA979C-9CED-4AEC-8E34-D83385FB54F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3" t="47368" r="49139" b="36025"/>
          <a:stretch/>
        </p:blipFill>
        <p:spPr>
          <a:xfrm>
            <a:off x="3259895" y="-959757"/>
            <a:ext cx="1624265" cy="879546"/>
          </a:xfrm>
          <a:prstGeom prst="rect">
            <a:avLst/>
          </a:prstGeom>
        </p:spPr>
      </p:pic>
      <p:pic>
        <p:nvPicPr>
          <p:cNvPr id="176" name="Рисунок 175">
            <a:extLst>
              <a:ext uri="{FF2B5EF4-FFF2-40B4-BE49-F238E27FC236}">
                <a16:creationId xmlns:a16="http://schemas.microsoft.com/office/drawing/2014/main" id="{A879E85D-0D09-4EB2-90C6-FAC96176A362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8" t="63421" r="37398" b="20306"/>
          <a:stretch/>
        </p:blipFill>
        <p:spPr>
          <a:xfrm>
            <a:off x="4866187" y="-1006224"/>
            <a:ext cx="2015876" cy="86184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9F1A7CDB-C3EC-4FB0-A91D-2C506C714BC7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" t="22239" r="48663" b="58589"/>
          <a:stretch/>
        </p:blipFill>
        <p:spPr>
          <a:xfrm>
            <a:off x="4865664" y="1976949"/>
            <a:ext cx="3810850" cy="90894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E0C3584-BF2B-44D6-B191-ED9AF596798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740" y="162154"/>
            <a:ext cx="7089422" cy="39878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2CB2FA6-C793-4B04-ABBC-8167B7016442}"/>
              </a:ext>
            </a:extLst>
          </p:cNvPr>
          <p:cNvSpPr txBox="1"/>
          <p:nvPr/>
        </p:nvSpPr>
        <p:spPr>
          <a:xfrm>
            <a:off x="2103421" y="5223155"/>
            <a:ext cx="9135719" cy="1323439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ctr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uk-UA" sz="4000" dirty="0"/>
              <a:t>Склади два речення зі словом </a:t>
            </a:r>
            <a:r>
              <a:rPr lang="uk-UA" sz="4000" i="1" dirty="0"/>
              <a:t>горизонт.</a:t>
            </a: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E1AE2ED-1FD2-401A-918A-D0B09EAC6680}"/>
              </a:ext>
            </a:extLst>
          </p:cNvPr>
          <p:cNvSpPr/>
          <p:nvPr/>
        </p:nvSpPr>
        <p:spPr>
          <a:xfrm>
            <a:off x="2248929" y="3364703"/>
            <a:ext cx="76830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NewRomanPSMT"/>
              </a:rPr>
              <a:t>На </a:t>
            </a:r>
            <a:r>
              <a:rPr lang="ru-RU" sz="2400" dirty="0" err="1">
                <a:latin typeface="TimesNewRomanPSMT"/>
              </a:rPr>
              <a:t>горизонті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виднівся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хвойний</a:t>
            </a:r>
            <a:r>
              <a:rPr lang="ru-RU" sz="2400" dirty="0">
                <a:latin typeface="TimesNewRomanPSMT"/>
              </a:rPr>
              <a:t> </a:t>
            </a:r>
            <a:r>
              <a:rPr lang="ru-RU" sz="2400" dirty="0" err="1">
                <a:latin typeface="TimesNewRomanPSMT"/>
              </a:rPr>
              <a:t>ліс</a:t>
            </a:r>
            <a:r>
              <a:rPr lang="ru-RU" sz="2400" dirty="0">
                <a:latin typeface="TimesNewRomanPSMT"/>
              </a:rPr>
              <a:t>.</a:t>
            </a:r>
          </a:p>
          <a:p>
            <a:r>
              <a:rPr lang="ru-RU" sz="2400" dirty="0" err="1">
                <a:latin typeface="TimesNewRomanPSMT"/>
              </a:rPr>
              <a:t>Асфальтована</a:t>
            </a:r>
            <a:r>
              <a:rPr lang="ru-RU" sz="2400" dirty="0">
                <a:latin typeface="TimesNewRomanPSMT"/>
              </a:rPr>
              <a:t> дорога </a:t>
            </a:r>
            <a:r>
              <a:rPr lang="ru-RU" sz="2400" dirty="0" err="1">
                <a:latin typeface="TimesNewRomanPSMT"/>
              </a:rPr>
              <a:t>тяглась</a:t>
            </a:r>
            <a:r>
              <a:rPr lang="ru-RU" sz="2400" dirty="0">
                <a:latin typeface="TimesNewRomanPSMT"/>
              </a:rPr>
              <a:t> аж до горизонту.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F2CC89-845E-4729-B965-5793030C145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495" y="1409621"/>
            <a:ext cx="3517677" cy="113465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8854AF-3753-4076-8F8C-CB22B4A1BBD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981" y="1671861"/>
            <a:ext cx="2479131" cy="85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3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2">
            <a:extLst>
              <a:ext uri="{FF2B5EF4-FFF2-40B4-BE49-F238E27FC236}">
                <a16:creationId xmlns:a16="http://schemas.microsoft.com/office/drawing/2014/main" id="{9EAA3A49-E36A-49C0-B61D-64375BC7055D}"/>
              </a:ext>
            </a:extLst>
          </p:cNvPr>
          <p:cNvSpPr/>
          <p:nvPr/>
        </p:nvSpPr>
        <p:spPr>
          <a:xfrm>
            <a:off x="2517500" y="262382"/>
            <a:ext cx="8512536" cy="64652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Розкажи</a:t>
            </a:r>
            <a:r>
              <a:rPr lang="ru-RU" sz="2000" b="1" dirty="0">
                <a:solidFill>
                  <a:schemeClr val="bg1"/>
                </a:solidFill>
              </a:rPr>
              <a:t> про </a:t>
            </a:r>
            <a:r>
              <a:rPr lang="ru-RU" sz="2000" b="1" dirty="0" err="1">
                <a:solidFill>
                  <a:schemeClr val="bg1"/>
                </a:solidFill>
              </a:rPr>
              <a:t>давальний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відмінок</a:t>
            </a:r>
            <a:r>
              <a:rPr lang="ru-RU" sz="2000" b="1" dirty="0">
                <a:solidFill>
                  <a:schemeClr val="bg1"/>
                </a:solidFill>
              </a:rPr>
              <a:t>. </a:t>
            </a:r>
            <a:r>
              <a:rPr lang="ru-RU" sz="2000" b="1" dirty="0" err="1">
                <a:solidFill>
                  <a:schemeClr val="bg1"/>
                </a:solidFill>
              </a:rPr>
              <a:t>Склади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речення</a:t>
            </a:r>
            <a:r>
              <a:rPr lang="ru-RU" sz="2000" b="1" dirty="0">
                <a:solidFill>
                  <a:schemeClr val="bg1"/>
                </a:solidFill>
              </a:rPr>
              <a:t> за </a:t>
            </a:r>
            <a:r>
              <a:rPr lang="ru-RU" sz="2000" b="1" dirty="0" err="1">
                <a:solidFill>
                  <a:schemeClr val="bg1"/>
                </a:solidFill>
              </a:rPr>
              <a:t>малюнками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11494BC-91B6-4366-BA7C-7E53A0ACF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896" y="1319386"/>
            <a:ext cx="9961494" cy="2109614"/>
          </a:xfrm>
          <a:prstGeom prst="rect">
            <a:avLst/>
          </a:prstGeom>
          <a:ln w="57150">
            <a:solidFill>
              <a:schemeClr val="accent4"/>
            </a:solidFill>
            <a:prstDash val="sysDash"/>
          </a:ln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74FFADB-8C83-43D6-90EF-F8806FCF4527}"/>
              </a:ext>
            </a:extLst>
          </p:cNvPr>
          <p:cNvSpPr/>
          <p:nvPr/>
        </p:nvSpPr>
        <p:spPr>
          <a:xfrm>
            <a:off x="1594899" y="3603437"/>
            <a:ext cx="10371487" cy="1077218"/>
          </a:xfrm>
          <a:prstGeom prst="rect">
            <a:avLst/>
          </a:prstGeom>
          <a:solidFill>
            <a:schemeClr val="accent4"/>
          </a:solidFill>
          <a:ln w="571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Діти назвали цей відмінок щедрим.</a:t>
            </a:r>
          </a:p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Як ти думаєш, чому?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1D23DF64-9CF7-41B5-9579-CADA88339B7F}"/>
              </a:ext>
            </a:extLst>
          </p:cNvPr>
          <p:cNvSpPr/>
          <p:nvPr/>
        </p:nvSpPr>
        <p:spPr>
          <a:xfrm>
            <a:off x="3374338" y="4783766"/>
            <a:ext cx="7664723" cy="1843582"/>
          </a:xfrm>
          <a:prstGeom prst="rect">
            <a:avLst/>
          </a:prstGeom>
          <a:ln w="57150">
            <a:solidFill>
              <a:schemeClr val="accent4"/>
            </a:solidFill>
            <a:prstDash val="sysDash"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000" dirty="0"/>
              <a:t>Ми дали їжаку черв’яка. </a:t>
            </a:r>
          </a:p>
          <a:p>
            <a:pPr algn="ctr">
              <a:lnSpc>
                <a:spcPct val="150000"/>
              </a:lnSpc>
            </a:pPr>
            <a:r>
              <a:rPr lang="uk-UA" sz="4000" dirty="0"/>
              <a:t>Дякуємо сонцю за тепло.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C6FD71-1B09-4738-B709-1F938758192B}"/>
              </a:ext>
            </a:extLst>
          </p:cNvPr>
          <p:cNvSpPr txBox="1"/>
          <p:nvPr/>
        </p:nvSpPr>
        <p:spPr>
          <a:xfrm>
            <a:off x="6773768" y="4783766"/>
            <a:ext cx="86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/>
              <a:t>Д.в</a:t>
            </a:r>
            <a:r>
              <a:rPr lang="uk-UA" sz="2800" dirty="0"/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133303-971F-4B5B-BB66-3485F4AD60FE}"/>
              </a:ext>
            </a:extLst>
          </p:cNvPr>
          <p:cNvSpPr txBox="1"/>
          <p:nvPr/>
        </p:nvSpPr>
        <p:spPr>
          <a:xfrm>
            <a:off x="6773768" y="5697401"/>
            <a:ext cx="86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/>
              <a:t>Д.в</a:t>
            </a:r>
            <a:r>
              <a:rPr lang="uk-UA" sz="2800" dirty="0"/>
              <a:t>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9AFC464-2742-4F6D-A90E-FEAAB894F2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67" y="4359206"/>
            <a:ext cx="2362017" cy="236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98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2">
            <a:extLst>
              <a:ext uri="{FF2B5EF4-FFF2-40B4-BE49-F238E27FC236}">
                <a16:creationId xmlns:a16="http://schemas.microsoft.com/office/drawing/2014/main" id="{9EAA3A49-E36A-49C0-B61D-64375BC7055D}"/>
              </a:ext>
            </a:extLst>
          </p:cNvPr>
          <p:cNvSpPr/>
          <p:nvPr/>
        </p:nvSpPr>
        <p:spPr>
          <a:xfrm>
            <a:off x="2524375" y="243940"/>
            <a:ext cx="8512536" cy="64652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Розкажи</a:t>
            </a:r>
            <a:r>
              <a:rPr lang="ru-RU" sz="2000" b="1" dirty="0">
                <a:solidFill>
                  <a:schemeClr val="bg1"/>
                </a:solidFill>
              </a:rPr>
              <a:t> про </a:t>
            </a:r>
            <a:r>
              <a:rPr lang="ru-RU" sz="2000" b="1" dirty="0" err="1">
                <a:solidFill>
                  <a:schemeClr val="bg1"/>
                </a:solidFill>
              </a:rPr>
              <a:t>давальний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відмінок</a:t>
            </a:r>
            <a:r>
              <a:rPr lang="ru-RU" sz="2000" b="1" dirty="0">
                <a:solidFill>
                  <a:schemeClr val="bg1"/>
                </a:solidFill>
              </a:rPr>
              <a:t>. </a:t>
            </a:r>
            <a:r>
              <a:rPr lang="ru-RU" sz="2000" b="1" dirty="0" err="1">
                <a:solidFill>
                  <a:schemeClr val="bg1"/>
                </a:solidFill>
              </a:rPr>
              <a:t>Склади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речення</a:t>
            </a:r>
            <a:r>
              <a:rPr lang="ru-RU" sz="2000" b="1" dirty="0">
                <a:solidFill>
                  <a:schemeClr val="bg1"/>
                </a:solidFill>
              </a:rPr>
              <a:t> за </a:t>
            </a:r>
            <a:r>
              <a:rPr lang="ru-RU" sz="2000" b="1" dirty="0" err="1">
                <a:solidFill>
                  <a:schemeClr val="bg1"/>
                </a:solidFill>
              </a:rPr>
              <a:t>малюнками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11494BC-91B6-4366-BA7C-7E53A0ACF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896" y="1319386"/>
            <a:ext cx="9961494" cy="2109614"/>
          </a:xfrm>
          <a:prstGeom prst="rect">
            <a:avLst/>
          </a:prstGeom>
          <a:ln w="57150">
            <a:solidFill>
              <a:schemeClr val="accent4"/>
            </a:solidFill>
            <a:prstDash val="sysDash"/>
          </a:ln>
        </p:spPr>
      </p:pic>
      <p:graphicFrame>
        <p:nvGraphicFramePr>
          <p:cNvPr id="5" name="Таблиця 4">
            <a:extLst>
              <a:ext uri="{FF2B5EF4-FFF2-40B4-BE49-F238E27FC236}">
                <a16:creationId xmlns:a16="http://schemas.microsoft.com/office/drawing/2014/main" id="{4C0A0E49-BDBF-4357-9F20-6814ED855A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32000" y="3900198"/>
          <a:ext cx="9431130" cy="2390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3710">
                  <a:extLst>
                    <a:ext uri="{9D8B030D-6E8A-4147-A177-3AD203B41FA5}">
                      <a16:colId xmlns:a16="http://schemas.microsoft.com/office/drawing/2014/main" val="660528379"/>
                    </a:ext>
                  </a:extLst>
                </a:gridCol>
                <a:gridCol w="3143710">
                  <a:extLst>
                    <a:ext uri="{9D8B030D-6E8A-4147-A177-3AD203B41FA5}">
                      <a16:colId xmlns:a16="http://schemas.microsoft.com/office/drawing/2014/main" val="1707695163"/>
                    </a:ext>
                  </a:extLst>
                </a:gridCol>
                <a:gridCol w="3143710">
                  <a:extLst>
                    <a:ext uri="{9D8B030D-6E8A-4147-A177-3AD203B41FA5}">
                      <a16:colId xmlns:a16="http://schemas.microsoft.com/office/drawing/2014/main" val="2570323119"/>
                    </a:ext>
                  </a:extLst>
                </a:gridCol>
              </a:tblGrid>
              <a:tr h="78382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Чоловічий рід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Жіночий рід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Середній рід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05512"/>
                  </a:ext>
                </a:extLst>
              </a:tr>
              <a:tr h="78382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-у, -ю, -і, -</a:t>
                      </a:r>
                      <a:r>
                        <a:rPr lang="ru-RU" sz="2400" b="1" dirty="0" err="1"/>
                        <a:t>ові</a:t>
                      </a:r>
                      <a:r>
                        <a:rPr lang="ru-RU" sz="2400" b="1" dirty="0"/>
                        <a:t>, -</a:t>
                      </a:r>
                      <a:r>
                        <a:rPr lang="ru-RU" sz="2400" b="1" dirty="0" err="1"/>
                        <a:t>еві</a:t>
                      </a:r>
                      <a:r>
                        <a:rPr lang="ru-RU" sz="2400" b="1" dirty="0"/>
                        <a:t>, -</a:t>
                      </a:r>
                      <a:r>
                        <a:rPr lang="ru-RU" sz="2400" b="1" dirty="0" err="1"/>
                        <a:t>єві</a:t>
                      </a:r>
                      <a:endParaRPr lang="uk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-і, -ї ([і])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/>
                        <a:t>-у, -ю ([у]), -і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967101"/>
                  </a:ext>
                </a:extLst>
              </a:tr>
              <a:tr h="78382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Батьку , герою , </a:t>
                      </a:r>
                      <a:r>
                        <a:rPr lang="ru-RU" sz="2400" b="1" dirty="0" err="1"/>
                        <a:t>Іллі</a:t>
                      </a:r>
                      <a:r>
                        <a:rPr lang="ru-RU" sz="2400" b="1" dirty="0"/>
                        <a:t>,</a:t>
                      </a:r>
                    </a:p>
                    <a:p>
                      <a:pPr algn="ctr"/>
                      <a:r>
                        <a:rPr lang="ru-RU" sz="2400" b="1" dirty="0" err="1"/>
                        <a:t>батькові</a:t>
                      </a:r>
                      <a:r>
                        <a:rPr lang="ru-RU" sz="2400" b="1" dirty="0"/>
                        <a:t> , </a:t>
                      </a:r>
                      <a:r>
                        <a:rPr lang="ru-RU" sz="2400" b="1" dirty="0" err="1"/>
                        <a:t>героєві</a:t>
                      </a:r>
                      <a:endParaRPr lang="uk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err="1"/>
                        <a:t>Миші</a:t>
                      </a:r>
                      <a:r>
                        <a:rPr lang="ru-RU" sz="2400" b="1" dirty="0"/>
                        <a:t> , </a:t>
                      </a:r>
                      <a:r>
                        <a:rPr lang="ru-RU" sz="2400" b="1" dirty="0" err="1"/>
                        <a:t>мрії</a:t>
                      </a:r>
                      <a:r>
                        <a:rPr lang="ru-RU" sz="2400" b="1" dirty="0"/>
                        <a:t> , </a:t>
                      </a:r>
                      <a:r>
                        <a:rPr lang="ru-RU" sz="2400" b="1" dirty="0" err="1"/>
                        <a:t>любові</a:t>
                      </a:r>
                      <a:endParaRPr lang="uk-U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Селу , морю ,</a:t>
                      </a:r>
                    </a:p>
                    <a:p>
                      <a:pPr algn="ctr"/>
                      <a:r>
                        <a:rPr lang="ru-RU" sz="2400" b="1" dirty="0" err="1"/>
                        <a:t>дівчаті</a:t>
                      </a:r>
                      <a:r>
                        <a:rPr lang="ru-RU" sz="2400" b="1" dirty="0"/>
                        <a:t> , </a:t>
                      </a:r>
                      <a:r>
                        <a:rPr lang="ru-RU" sz="2400" b="1" dirty="0" err="1"/>
                        <a:t>кошеняті</a:t>
                      </a:r>
                      <a:endParaRPr lang="uk-U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0065514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6E7E493-3A60-4246-BB5E-5639140502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41" y="4020608"/>
            <a:ext cx="2390600" cy="23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113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2">
            <a:extLst>
              <a:ext uri="{FF2B5EF4-FFF2-40B4-BE49-F238E27FC236}">
                <a16:creationId xmlns:a16="http://schemas.microsoft.com/office/drawing/2014/main" id="{9EAA3A49-E36A-49C0-B61D-64375BC7055D}"/>
              </a:ext>
            </a:extLst>
          </p:cNvPr>
          <p:cNvSpPr/>
          <p:nvPr/>
        </p:nvSpPr>
        <p:spPr>
          <a:xfrm>
            <a:off x="2614951" y="414676"/>
            <a:ext cx="8512536" cy="64652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Спиши, </a:t>
            </a:r>
            <a:r>
              <a:rPr lang="ru-RU" sz="2000" b="1" dirty="0" err="1">
                <a:solidFill>
                  <a:schemeClr val="bg1"/>
                </a:solidFill>
              </a:rPr>
              <a:t>доповнюючи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речення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однорідними</a:t>
            </a:r>
            <a:r>
              <a:rPr lang="ru-RU" sz="2000" b="1" dirty="0">
                <a:solidFill>
                  <a:schemeClr val="bg1"/>
                </a:solidFill>
              </a:rPr>
              <a:t> членами. </a:t>
            </a:r>
            <a:r>
              <a:rPr lang="ru-RU" sz="2000" b="1" dirty="0" err="1">
                <a:solidFill>
                  <a:schemeClr val="bg1"/>
                </a:solidFill>
              </a:rPr>
              <a:t>Визнач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відмінок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іменників</a:t>
            </a:r>
            <a:r>
              <a:rPr lang="ru-RU" sz="2000" b="1" dirty="0">
                <a:solidFill>
                  <a:schemeClr val="bg1"/>
                </a:solidFill>
              </a:rPr>
              <a:t>. </a:t>
            </a:r>
            <a:r>
              <a:rPr lang="ru-RU" sz="2000" b="1" dirty="0" err="1">
                <a:solidFill>
                  <a:schemeClr val="bg1"/>
                </a:solidFill>
              </a:rPr>
              <a:t>Познач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їхнє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закінчення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4AF3FDD3-D128-49C2-B124-57BA4907930D}"/>
              </a:ext>
            </a:extLst>
          </p:cNvPr>
          <p:cNvSpPr/>
          <p:nvPr/>
        </p:nvSpPr>
        <p:spPr>
          <a:xfrm>
            <a:off x="1594900" y="1693832"/>
            <a:ext cx="10358560" cy="1569660"/>
          </a:xfrm>
          <a:prstGeom prst="rect">
            <a:avLst/>
          </a:prstGeom>
          <a:ln w="38100">
            <a:solidFill>
              <a:schemeClr val="accent2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Я дарую </a:t>
            </a:r>
            <a:r>
              <a:rPr lang="ru-RU" sz="3200" dirty="0" err="1"/>
              <a:t>квіти</a:t>
            </a:r>
            <a:r>
              <a:rPr lang="ru-RU" sz="3200" dirty="0"/>
              <a:t> (кому?) </a:t>
            </a:r>
            <a:r>
              <a:rPr lang="ru-RU" sz="3200" dirty="0" err="1"/>
              <a:t>мамі</a:t>
            </a:r>
            <a:r>
              <a:rPr lang="ru-RU" sz="3200" dirty="0"/>
              <a:t>, </a:t>
            </a:r>
            <a:r>
              <a:rPr lang="ru-RU" sz="3200" dirty="0" err="1"/>
              <a:t>татові</a:t>
            </a:r>
            <a:r>
              <a:rPr lang="ru-RU" sz="3200" dirty="0"/>
              <a:t>, </a:t>
            </a:r>
            <a:r>
              <a:rPr lang="ru-RU" sz="3200" dirty="0" err="1"/>
              <a:t>бабусі</a:t>
            </a:r>
            <a:r>
              <a:rPr lang="ru-RU" sz="3200" dirty="0"/>
              <a:t>, </a:t>
            </a:r>
            <a:r>
              <a:rPr lang="ru-RU" sz="3200" dirty="0" err="1"/>
              <a:t>дідусю</a:t>
            </a:r>
            <a:r>
              <a:rPr lang="ru-RU" sz="3200" dirty="0"/>
              <a:t>.                         Я </a:t>
            </a:r>
            <a:r>
              <a:rPr lang="ru-RU" sz="3200" dirty="0" err="1"/>
              <a:t>віддаю</a:t>
            </a:r>
            <a:r>
              <a:rPr lang="ru-RU" sz="3200" dirty="0"/>
              <a:t> (кому?) ... книжки. Я </a:t>
            </a:r>
            <a:r>
              <a:rPr lang="ru-RU" sz="3200" dirty="0" err="1"/>
              <a:t>розкажу</a:t>
            </a:r>
            <a:r>
              <a:rPr lang="ru-RU" sz="3200" dirty="0"/>
              <a:t> (кому?) ... про </a:t>
            </a:r>
            <a:r>
              <a:rPr lang="ru-RU" sz="3200" dirty="0" err="1"/>
              <a:t>пригоди</a:t>
            </a:r>
            <a:r>
              <a:rPr lang="ru-RU" sz="3200" dirty="0"/>
              <a:t> в парку. Я </a:t>
            </a:r>
            <a:r>
              <a:rPr lang="ru-RU" sz="3200" dirty="0" err="1"/>
              <a:t>пропоную</a:t>
            </a:r>
            <a:r>
              <a:rPr lang="ru-RU" sz="3200" dirty="0"/>
              <a:t> </a:t>
            </a:r>
            <a:r>
              <a:rPr lang="ru-RU" sz="3200" dirty="0" err="1"/>
              <a:t>тістечко</a:t>
            </a:r>
            <a:r>
              <a:rPr lang="ru-RU" sz="3200" dirty="0"/>
              <a:t> (кому?) ...</a:t>
            </a:r>
            <a:endParaRPr lang="uk-UA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711D88-E68F-430D-B7B7-DA5821D9BD56}"/>
              </a:ext>
            </a:extLst>
          </p:cNvPr>
          <p:cNvSpPr txBox="1"/>
          <p:nvPr/>
        </p:nvSpPr>
        <p:spPr>
          <a:xfrm>
            <a:off x="2425147" y="3984254"/>
            <a:ext cx="8401878" cy="1754326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5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ctr">
              <a:defRPr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uk-UA" dirty="0"/>
              <a:t>Я віддаю сестрі книжки. </a:t>
            </a:r>
          </a:p>
          <a:p>
            <a:r>
              <a:rPr lang="uk-UA" dirty="0"/>
              <a:t>Я розкажу братику про пригоди в парку.</a:t>
            </a:r>
          </a:p>
          <a:p>
            <a:r>
              <a:rPr lang="uk-UA" dirty="0"/>
              <a:t>Я пропоную тістечко подрузі.</a:t>
            </a:r>
          </a:p>
        </p:txBody>
      </p:sp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43245FEB-67DA-4AFB-8271-D3987284062F}"/>
              </a:ext>
            </a:extLst>
          </p:cNvPr>
          <p:cNvGrpSpPr/>
          <p:nvPr/>
        </p:nvGrpSpPr>
        <p:grpSpPr>
          <a:xfrm>
            <a:off x="7118736" y="4167042"/>
            <a:ext cx="236221" cy="367883"/>
            <a:chOff x="3962400" y="3240157"/>
            <a:chExt cx="298174" cy="311426"/>
          </a:xfrm>
        </p:grpSpPr>
        <p:cxnSp>
          <p:nvCxnSpPr>
            <p:cNvPr id="15" name="Пряма сполучна лінія 14">
              <a:extLst>
                <a:ext uri="{FF2B5EF4-FFF2-40B4-BE49-F238E27FC236}">
                  <a16:creationId xmlns:a16="http://schemas.microsoft.com/office/drawing/2014/main" id="{5CEB5276-63EE-40E6-A21C-EE4564F14C7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 сполучна лінія 15">
              <a:extLst>
                <a:ext uri="{FF2B5EF4-FFF2-40B4-BE49-F238E27FC236}">
                  <a16:creationId xmlns:a16="http://schemas.microsoft.com/office/drawing/2014/main" id="{6BD8828D-39BF-4299-9632-E0C7F548B4D6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 сполучна лінія 16">
              <a:extLst>
                <a:ext uri="{FF2B5EF4-FFF2-40B4-BE49-F238E27FC236}">
                  <a16:creationId xmlns:a16="http://schemas.microsoft.com/office/drawing/2014/main" id="{D9E51424-F901-4DD8-8BD5-A550ECC783F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>
              <a:extLst>
                <a:ext uri="{FF2B5EF4-FFF2-40B4-BE49-F238E27FC236}">
                  <a16:creationId xmlns:a16="http://schemas.microsoft.com/office/drawing/2014/main" id="{110CEC03-76F2-4F54-A512-155A2A254A82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Групувати 18">
            <a:extLst>
              <a:ext uri="{FF2B5EF4-FFF2-40B4-BE49-F238E27FC236}">
                <a16:creationId xmlns:a16="http://schemas.microsoft.com/office/drawing/2014/main" id="{55E42C7D-DB2D-4392-AFF1-B218CBCD5D44}"/>
              </a:ext>
            </a:extLst>
          </p:cNvPr>
          <p:cNvGrpSpPr/>
          <p:nvPr/>
        </p:nvGrpSpPr>
        <p:grpSpPr>
          <a:xfrm>
            <a:off x="6108093" y="4677475"/>
            <a:ext cx="236221" cy="367883"/>
            <a:chOff x="3962400" y="3240157"/>
            <a:chExt cx="298174" cy="311426"/>
          </a:xfrm>
        </p:grpSpPr>
        <p:cxnSp>
          <p:nvCxnSpPr>
            <p:cNvPr id="20" name="Пряма сполучна лінія 19">
              <a:extLst>
                <a:ext uri="{FF2B5EF4-FFF2-40B4-BE49-F238E27FC236}">
                  <a16:creationId xmlns:a16="http://schemas.microsoft.com/office/drawing/2014/main" id="{61E0BC03-641A-4EFA-B38F-6DE1FA85989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 сполучна лінія 20">
              <a:extLst>
                <a:ext uri="{FF2B5EF4-FFF2-40B4-BE49-F238E27FC236}">
                  <a16:creationId xmlns:a16="http://schemas.microsoft.com/office/drawing/2014/main" id="{715AC0DD-7D2B-4579-ADE7-4DD0DAABC2D8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>
              <a:extLst>
                <a:ext uri="{FF2B5EF4-FFF2-40B4-BE49-F238E27FC236}">
                  <a16:creationId xmlns:a16="http://schemas.microsoft.com/office/drawing/2014/main" id="{07C0B257-DAD3-4BB0-9771-2FDD0878387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 сполучна лінія 22">
              <a:extLst>
                <a:ext uri="{FF2B5EF4-FFF2-40B4-BE49-F238E27FC236}">
                  <a16:creationId xmlns:a16="http://schemas.microsoft.com/office/drawing/2014/main" id="{6A4FB749-E43B-42D8-8813-2FA926A341B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Групувати 23">
            <a:extLst>
              <a:ext uri="{FF2B5EF4-FFF2-40B4-BE49-F238E27FC236}">
                <a16:creationId xmlns:a16="http://schemas.microsoft.com/office/drawing/2014/main" id="{0D73E948-5905-4B7B-97D2-31719C3054DF}"/>
              </a:ext>
            </a:extLst>
          </p:cNvPr>
          <p:cNvGrpSpPr/>
          <p:nvPr/>
        </p:nvGrpSpPr>
        <p:grpSpPr>
          <a:xfrm>
            <a:off x="9243391" y="5210172"/>
            <a:ext cx="236221" cy="367883"/>
            <a:chOff x="3962400" y="3240157"/>
            <a:chExt cx="298174" cy="311426"/>
          </a:xfrm>
        </p:grpSpPr>
        <p:cxnSp>
          <p:nvCxnSpPr>
            <p:cNvPr id="25" name="Пряма сполучна лінія 24">
              <a:extLst>
                <a:ext uri="{FF2B5EF4-FFF2-40B4-BE49-F238E27FC236}">
                  <a16:creationId xmlns:a16="http://schemas.microsoft.com/office/drawing/2014/main" id="{FB571C18-0913-4012-A0D8-42228597BC5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 сполучна лінія 25">
              <a:extLst>
                <a:ext uri="{FF2B5EF4-FFF2-40B4-BE49-F238E27FC236}">
                  <a16:creationId xmlns:a16="http://schemas.microsoft.com/office/drawing/2014/main" id="{4AC0E84A-0DC2-4405-B616-5FD7335697E2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 сполучна лінія 26">
              <a:extLst>
                <a:ext uri="{FF2B5EF4-FFF2-40B4-BE49-F238E27FC236}">
                  <a16:creationId xmlns:a16="http://schemas.microsoft.com/office/drawing/2014/main" id="{4E129B80-8C91-45B6-8D48-3B94F3537126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 сполучна лінія 27">
              <a:extLst>
                <a:ext uri="{FF2B5EF4-FFF2-40B4-BE49-F238E27FC236}">
                  <a16:creationId xmlns:a16="http://schemas.microsoft.com/office/drawing/2014/main" id="{035A557E-370F-4C6C-B8F2-17CC2E0D784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556FC506-5DB3-49F4-A7CD-B0266DDB03E0}"/>
              </a:ext>
            </a:extLst>
          </p:cNvPr>
          <p:cNvSpPr txBox="1"/>
          <p:nvPr/>
        </p:nvSpPr>
        <p:spPr>
          <a:xfrm>
            <a:off x="6370985" y="3827764"/>
            <a:ext cx="86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/>
              <a:t>Д.в</a:t>
            </a:r>
            <a:r>
              <a:rPr lang="uk-UA" sz="2800" dirty="0"/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526AB9-B8F7-401D-8082-C4EBD93A5681}"/>
              </a:ext>
            </a:extLst>
          </p:cNvPr>
          <p:cNvSpPr txBox="1"/>
          <p:nvPr/>
        </p:nvSpPr>
        <p:spPr>
          <a:xfrm>
            <a:off x="5163631" y="4362724"/>
            <a:ext cx="86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/>
              <a:t>Д.в</a:t>
            </a:r>
            <a:r>
              <a:rPr lang="uk-UA" sz="2800" dirty="0"/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737D84A-FA9B-4000-BF15-D7A5294E8AC4}"/>
              </a:ext>
            </a:extLst>
          </p:cNvPr>
          <p:cNvSpPr txBox="1"/>
          <p:nvPr/>
        </p:nvSpPr>
        <p:spPr>
          <a:xfrm>
            <a:off x="8334408" y="4915595"/>
            <a:ext cx="86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/>
              <a:t>Д.в</a:t>
            </a:r>
            <a:r>
              <a:rPr lang="uk-UA" sz="2800" dirty="0"/>
              <a:t>.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C059928E-2873-451B-B27A-780B1BA2C7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29" y="3633849"/>
            <a:ext cx="2876005" cy="287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0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2">
            <a:extLst>
              <a:ext uri="{FF2B5EF4-FFF2-40B4-BE49-F238E27FC236}">
                <a16:creationId xmlns:a16="http://schemas.microsoft.com/office/drawing/2014/main" id="{9EAA3A49-E36A-49C0-B61D-64375BC7055D}"/>
              </a:ext>
            </a:extLst>
          </p:cNvPr>
          <p:cNvSpPr/>
          <p:nvPr/>
        </p:nvSpPr>
        <p:spPr>
          <a:xfrm>
            <a:off x="3453851" y="426902"/>
            <a:ext cx="8512536" cy="646524"/>
          </a:xfrm>
          <a:prstGeom prst="rect">
            <a:avLst/>
          </a:prstGeom>
          <a:solidFill>
            <a:srgbClr val="A234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Запиши </a:t>
            </a:r>
            <a:r>
              <a:rPr lang="ru-RU" sz="2000" b="1" dirty="0" err="1">
                <a:solidFill>
                  <a:schemeClr val="bg1"/>
                </a:solidFill>
              </a:rPr>
              <a:t>іменники</a:t>
            </a:r>
            <a:r>
              <a:rPr lang="ru-RU" sz="2000" b="1" dirty="0">
                <a:solidFill>
                  <a:schemeClr val="bg1"/>
                </a:solidFill>
              </a:rPr>
              <a:t> друг, </a:t>
            </a:r>
            <a:r>
              <a:rPr lang="ru-RU" sz="2000" b="1" dirty="0" err="1">
                <a:solidFill>
                  <a:schemeClr val="bg1"/>
                </a:solidFill>
              </a:rPr>
              <a:t>товариш</a:t>
            </a:r>
            <a:r>
              <a:rPr lang="ru-RU" sz="2000" b="1" dirty="0">
                <a:solidFill>
                  <a:schemeClr val="bg1"/>
                </a:solidFill>
              </a:rPr>
              <a:t>, герой у </a:t>
            </a:r>
            <a:r>
              <a:rPr lang="ru-RU" sz="2000" b="1" dirty="0" err="1">
                <a:solidFill>
                  <a:schemeClr val="bg1"/>
                </a:solidFill>
              </a:rPr>
              <a:t>давальному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відмінку</a:t>
            </a:r>
            <a:r>
              <a:rPr lang="ru-RU" sz="20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уживаючи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закінчення</a:t>
            </a:r>
            <a:r>
              <a:rPr lang="ru-RU" sz="2000" b="1" dirty="0">
                <a:solidFill>
                  <a:schemeClr val="bg1"/>
                </a:solidFill>
              </a:rPr>
              <a:t> -</a:t>
            </a:r>
            <a:r>
              <a:rPr lang="ru-RU" sz="2000" b="1" dirty="0" err="1">
                <a:solidFill>
                  <a:schemeClr val="bg1"/>
                </a:solidFill>
              </a:rPr>
              <a:t>ові</a:t>
            </a:r>
            <a:r>
              <a:rPr lang="ru-RU" sz="2000" b="1" dirty="0">
                <a:solidFill>
                  <a:schemeClr val="bg1"/>
                </a:solidFill>
              </a:rPr>
              <a:t>, -</a:t>
            </a:r>
            <a:r>
              <a:rPr lang="ru-RU" sz="2000" b="1" dirty="0" err="1">
                <a:solidFill>
                  <a:schemeClr val="bg1"/>
                </a:solidFill>
              </a:rPr>
              <a:t>еві</a:t>
            </a:r>
            <a:r>
              <a:rPr lang="ru-RU" sz="2000" b="1" dirty="0">
                <a:solidFill>
                  <a:schemeClr val="bg1"/>
                </a:solidFill>
              </a:rPr>
              <a:t>, -</a:t>
            </a:r>
            <a:r>
              <a:rPr lang="ru-RU" sz="2000" b="1" dirty="0" err="1">
                <a:solidFill>
                  <a:schemeClr val="bg1"/>
                </a:solidFill>
              </a:rPr>
              <a:t>єві</a:t>
            </a:r>
            <a:r>
              <a:rPr lang="ru-RU" sz="2000" b="1" dirty="0">
                <a:solidFill>
                  <a:schemeClr val="bg1"/>
                </a:solidFill>
              </a:rPr>
              <a:t>, -у, -ю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95A269F-4415-4C23-8770-CF004C7BAF23}"/>
              </a:ext>
            </a:extLst>
          </p:cNvPr>
          <p:cNvSpPr txBox="1"/>
          <p:nvPr/>
        </p:nvSpPr>
        <p:spPr>
          <a:xfrm>
            <a:off x="3453851" y="1278436"/>
            <a:ext cx="8401878" cy="499245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algn="ctr">
              <a:defRPr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uk-UA" dirty="0"/>
              <a:t>Другу</a:t>
            </a:r>
          </a:p>
          <a:p>
            <a:pPr>
              <a:lnSpc>
                <a:spcPct val="150000"/>
              </a:lnSpc>
            </a:pPr>
            <a:r>
              <a:rPr lang="uk-UA" dirty="0"/>
              <a:t>Другові </a:t>
            </a:r>
          </a:p>
          <a:p>
            <a:pPr>
              <a:lnSpc>
                <a:spcPct val="150000"/>
              </a:lnSpc>
            </a:pPr>
            <a:r>
              <a:rPr lang="uk-UA" dirty="0"/>
              <a:t>Товаришу</a:t>
            </a:r>
          </a:p>
          <a:p>
            <a:pPr>
              <a:lnSpc>
                <a:spcPct val="150000"/>
              </a:lnSpc>
            </a:pPr>
            <a:r>
              <a:rPr lang="uk-UA" dirty="0"/>
              <a:t>Товаришеві</a:t>
            </a:r>
          </a:p>
          <a:p>
            <a:pPr>
              <a:lnSpc>
                <a:spcPct val="150000"/>
              </a:lnSpc>
            </a:pPr>
            <a:r>
              <a:rPr lang="uk-UA" dirty="0"/>
              <a:t>Героєві</a:t>
            </a:r>
          </a:p>
          <a:p>
            <a:pPr>
              <a:lnSpc>
                <a:spcPct val="150000"/>
              </a:lnSpc>
            </a:pPr>
            <a:r>
              <a:rPr lang="uk-UA" dirty="0"/>
              <a:t>Герою </a:t>
            </a:r>
          </a:p>
        </p:txBody>
      </p: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id="{F10D9E1C-7A5E-4B01-839D-F21C6F223587}"/>
              </a:ext>
            </a:extLst>
          </p:cNvPr>
          <p:cNvGrpSpPr/>
          <p:nvPr/>
        </p:nvGrpSpPr>
        <p:grpSpPr>
          <a:xfrm>
            <a:off x="8033136" y="1635877"/>
            <a:ext cx="236221" cy="367883"/>
            <a:chOff x="3962400" y="3240157"/>
            <a:chExt cx="298174" cy="311426"/>
          </a:xfrm>
        </p:grpSpPr>
        <p:cxnSp>
          <p:nvCxnSpPr>
            <p:cNvPr id="34" name="Пряма сполучна лінія 33">
              <a:extLst>
                <a:ext uri="{FF2B5EF4-FFF2-40B4-BE49-F238E27FC236}">
                  <a16:creationId xmlns:a16="http://schemas.microsoft.com/office/drawing/2014/main" id="{020DD73B-1034-437F-A3FD-9CEC1C584226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 сполучна лінія 34">
              <a:extLst>
                <a:ext uri="{FF2B5EF4-FFF2-40B4-BE49-F238E27FC236}">
                  <a16:creationId xmlns:a16="http://schemas.microsoft.com/office/drawing/2014/main" id="{0354E4E6-3758-42E2-82DB-EED17B09D5F1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 сполучна лінія 35">
              <a:extLst>
                <a:ext uri="{FF2B5EF4-FFF2-40B4-BE49-F238E27FC236}">
                  <a16:creationId xmlns:a16="http://schemas.microsoft.com/office/drawing/2014/main" id="{E53BDAF1-951F-4C31-BC42-C29C7BE3140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 сполучна лінія 36">
              <a:extLst>
                <a:ext uri="{FF2B5EF4-FFF2-40B4-BE49-F238E27FC236}">
                  <a16:creationId xmlns:a16="http://schemas.microsoft.com/office/drawing/2014/main" id="{65CC4A83-26C4-4E46-A79B-4F730DDE366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Групувати 37">
            <a:extLst>
              <a:ext uri="{FF2B5EF4-FFF2-40B4-BE49-F238E27FC236}">
                <a16:creationId xmlns:a16="http://schemas.microsoft.com/office/drawing/2014/main" id="{3DE79965-D223-41E4-B589-C8C7337F0DC7}"/>
              </a:ext>
            </a:extLst>
          </p:cNvPr>
          <p:cNvGrpSpPr/>
          <p:nvPr/>
        </p:nvGrpSpPr>
        <p:grpSpPr>
          <a:xfrm>
            <a:off x="8384312" y="3244901"/>
            <a:ext cx="275980" cy="510364"/>
            <a:chOff x="3962400" y="3240157"/>
            <a:chExt cx="298174" cy="311426"/>
          </a:xfrm>
        </p:grpSpPr>
        <p:cxnSp>
          <p:nvCxnSpPr>
            <p:cNvPr id="39" name="Пряма сполучна лінія 38">
              <a:extLst>
                <a:ext uri="{FF2B5EF4-FFF2-40B4-BE49-F238E27FC236}">
                  <a16:creationId xmlns:a16="http://schemas.microsoft.com/office/drawing/2014/main" id="{DBD0F919-7472-403D-A491-460EF590814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 сполучна лінія 39">
              <a:extLst>
                <a:ext uri="{FF2B5EF4-FFF2-40B4-BE49-F238E27FC236}">
                  <a16:creationId xmlns:a16="http://schemas.microsoft.com/office/drawing/2014/main" id="{0172F48D-AF70-428F-BC62-9873428585B6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 сполучна лінія 40">
              <a:extLst>
                <a:ext uri="{FF2B5EF4-FFF2-40B4-BE49-F238E27FC236}">
                  <a16:creationId xmlns:a16="http://schemas.microsoft.com/office/drawing/2014/main" id="{C894E158-718F-4077-8B9E-7C50542A761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 сполучна лінія 41">
              <a:extLst>
                <a:ext uri="{FF2B5EF4-FFF2-40B4-BE49-F238E27FC236}">
                  <a16:creationId xmlns:a16="http://schemas.microsoft.com/office/drawing/2014/main" id="{2E02D60F-0FAC-4F28-84D7-3059B1662B07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Групувати 42">
            <a:extLst>
              <a:ext uri="{FF2B5EF4-FFF2-40B4-BE49-F238E27FC236}">
                <a16:creationId xmlns:a16="http://schemas.microsoft.com/office/drawing/2014/main" id="{8203EC47-4216-4AA0-A475-14FC4958F21E}"/>
              </a:ext>
            </a:extLst>
          </p:cNvPr>
          <p:cNvGrpSpPr/>
          <p:nvPr/>
        </p:nvGrpSpPr>
        <p:grpSpPr>
          <a:xfrm>
            <a:off x="7864335" y="2409426"/>
            <a:ext cx="657967" cy="510364"/>
            <a:chOff x="3962400" y="3240157"/>
            <a:chExt cx="298174" cy="311426"/>
          </a:xfrm>
        </p:grpSpPr>
        <p:cxnSp>
          <p:nvCxnSpPr>
            <p:cNvPr id="44" name="Пряма сполучна лінія 43">
              <a:extLst>
                <a:ext uri="{FF2B5EF4-FFF2-40B4-BE49-F238E27FC236}">
                  <a16:creationId xmlns:a16="http://schemas.microsoft.com/office/drawing/2014/main" id="{D26CE5F8-0327-4A2E-A716-3294DFC22360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 сполучна лінія 44">
              <a:extLst>
                <a:ext uri="{FF2B5EF4-FFF2-40B4-BE49-F238E27FC236}">
                  <a16:creationId xmlns:a16="http://schemas.microsoft.com/office/drawing/2014/main" id="{A12CFB86-EBD0-4FCA-9AF7-C7154C68FEB6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 сполучна лінія 45">
              <a:extLst>
                <a:ext uri="{FF2B5EF4-FFF2-40B4-BE49-F238E27FC236}">
                  <a16:creationId xmlns:a16="http://schemas.microsoft.com/office/drawing/2014/main" id="{FC81840B-2790-4113-B198-934D5C02BE6E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 сполучна лінія 46">
              <a:extLst>
                <a:ext uri="{FF2B5EF4-FFF2-40B4-BE49-F238E27FC236}">
                  <a16:creationId xmlns:a16="http://schemas.microsoft.com/office/drawing/2014/main" id="{5F01D952-F4D4-4C07-A00F-C350B101D567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Групувати 47">
            <a:extLst>
              <a:ext uri="{FF2B5EF4-FFF2-40B4-BE49-F238E27FC236}">
                <a16:creationId xmlns:a16="http://schemas.microsoft.com/office/drawing/2014/main" id="{3A78B6AC-6229-4A3B-A850-36B9C894385E}"/>
              </a:ext>
            </a:extLst>
          </p:cNvPr>
          <p:cNvGrpSpPr/>
          <p:nvPr/>
        </p:nvGrpSpPr>
        <p:grpSpPr>
          <a:xfrm>
            <a:off x="8269357" y="4004931"/>
            <a:ext cx="666915" cy="510364"/>
            <a:chOff x="3962400" y="3240157"/>
            <a:chExt cx="298174" cy="311426"/>
          </a:xfrm>
        </p:grpSpPr>
        <p:cxnSp>
          <p:nvCxnSpPr>
            <p:cNvPr id="49" name="Пряма сполучна лінія 48">
              <a:extLst>
                <a:ext uri="{FF2B5EF4-FFF2-40B4-BE49-F238E27FC236}">
                  <a16:creationId xmlns:a16="http://schemas.microsoft.com/office/drawing/2014/main" id="{8B62B006-B2B5-45F6-9889-E0EB537058F6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 сполучна лінія 49">
              <a:extLst>
                <a:ext uri="{FF2B5EF4-FFF2-40B4-BE49-F238E27FC236}">
                  <a16:creationId xmlns:a16="http://schemas.microsoft.com/office/drawing/2014/main" id="{8684BC3D-7919-44D5-AFB8-73264250857E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 сполучна лінія 50">
              <a:extLst>
                <a:ext uri="{FF2B5EF4-FFF2-40B4-BE49-F238E27FC236}">
                  <a16:creationId xmlns:a16="http://schemas.microsoft.com/office/drawing/2014/main" id="{DFBC1E70-B535-4A03-BA1A-FC0CCDF2C4D6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 сполучна лінія 51">
              <a:extLst>
                <a:ext uri="{FF2B5EF4-FFF2-40B4-BE49-F238E27FC236}">
                  <a16:creationId xmlns:a16="http://schemas.microsoft.com/office/drawing/2014/main" id="{EA160726-3DC1-4D24-80E3-39677F08DFE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Групувати 52">
            <a:extLst>
              <a:ext uri="{FF2B5EF4-FFF2-40B4-BE49-F238E27FC236}">
                <a16:creationId xmlns:a16="http://schemas.microsoft.com/office/drawing/2014/main" id="{EAC0D6D2-FDAE-4B15-8808-6358F9C783C4}"/>
              </a:ext>
            </a:extLst>
          </p:cNvPr>
          <p:cNvGrpSpPr/>
          <p:nvPr/>
        </p:nvGrpSpPr>
        <p:grpSpPr>
          <a:xfrm>
            <a:off x="7855387" y="4886255"/>
            <a:ext cx="666915" cy="510364"/>
            <a:chOff x="3962400" y="3240157"/>
            <a:chExt cx="298174" cy="311426"/>
          </a:xfrm>
        </p:grpSpPr>
        <p:cxnSp>
          <p:nvCxnSpPr>
            <p:cNvPr id="54" name="Пряма сполучна лінія 53">
              <a:extLst>
                <a:ext uri="{FF2B5EF4-FFF2-40B4-BE49-F238E27FC236}">
                  <a16:creationId xmlns:a16="http://schemas.microsoft.com/office/drawing/2014/main" id="{8DC3111D-1437-4DFD-AA5D-71B02AE9C39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 сполучна лінія 54">
              <a:extLst>
                <a:ext uri="{FF2B5EF4-FFF2-40B4-BE49-F238E27FC236}">
                  <a16:creationId xmlns:a16="http://schemas.microsoft.com/office/drawing/2014/main" id="{4CD7CCC1-E30C-4FE1-AFA1-528BF88C9328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 сполучна лінія 55">
              <a:extLst>
                <a:ext uri="{FF2B5EF4-FFF2-40B4-BE49-F238E27FC236}">
                  <a16:creationId xmlns:a16="http://schemas.microsoft.com/office/drawing/2014/main" id="{2BFEAF0E-B028-4B5A-9A5B-32827B6CC835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 сполучна лінія 56">
              <a:extLst>
                <a:ext uri="{FF2B5EF4-FFF2-40B4-BE49-F238E27FC236}">
                  <a16:creationId xmlns:a16="http://schemas.microsoft.com/office/drawing/2014/main" id="{93C2CCD2-88DB-4C66-A141-2764C541401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Групувати 57">
            <a:extLst>
              <a:ext uri="{FF2B5EF4-FFF2-40B4-BE49-F238E27FC236}">
                <a16:creationId xmlns:a16="http://schemas.microsoft.com/office/drawing/2014/main" id="{48768D35-E32F-4724-BCB5-1A5F73685736}"/>
              </a:ext>
            </a:extLst>
          </p:cNvPr>
          <p:cNvGrpSpPr/>
          <p:nvPr/>
        </p:nvGrpSpPr>
        <p:grpSpPr>
          <a:xfrm>
            <a:off x="7935900" y="5667902"/>
            <a:ext cx="333458" cy="510364"/>
            <a:chOff x="3962400" y="3240157"/>
            <a:chExt cx="298174" cy="311426"/>
          </a:xfrm>
        </p:grpSpPr>
        <p:cxnSp>
          <p:nvCxnSpPr>
            <p:cNvPr id="59" name="Пряма сполучна лінія 58">
              <a:extLst>
                <a:ext uri="{FF2B5EF4-FFF2-40B4-BE49-F238E27FC236}">
                  <a16:creationId xmlns:a16="http://schemas.microsoft.com/office/drawing/2014/main" id="{B39589E0-780D-44A7-A2D1-CB0C9C54C36E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 сполучна лінія 59">
              <a:extLst>
                <a:ext uri="{FF2B5EF4-FFF2-40B4-BE49-F238E27FC236}">
                  <a16:creationId xmlns:a16="http://schemas.microsoft.com/office/drawing/2014/main" id="{B3AD3A2E-F96F-4273-A411-5DED3150270D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 сполучна лінія 60">
              <a:extLst>
                <a:ext uri="{FF2B5EF4-FFF2-40B4-BE49-F238E27FC236}">
                  <a16:creationId xmlns:a16="http://schemas.microsoft.com/office/drawing/2014/main" id="{073A3733-D610-48A2-BE7E-BD44757B30DA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 сполучна лінія 61">
              <a:extLst>
                <a:ext uri="{FF2B5EF4-FFF2-40B4-BE49-F238E27FC236}">
                  <a16:creationId xmlns:a16="http://schemas.microsoft.com/office/drawing/2014/main" id="{A4E86514-5485-4B51-B7BA-B40F5B7B61F0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0376AEFF-A40B-4839-A317-C419EF7FF7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" y="1532584"/>
            <a:ext cx="4135315" cy="413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7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2">
            <a:extLst>
              <a:ext uri="{FF2B5EF4-FFF2-40B4-BE49-F238E27FC236}">
                <a16:creationId xmlns:a16="http://schemas.microsoft.com/office/drawing/2014/main" id="{9EAA3A49-E36A-49C0-B61D-64375BC7055D}"/>
              </a:ext>
            </a:extLst>
          </p:cNvPr>
          <p:cNvSpPr/>
          <p:nvPr/>
        </p:nvSpPr>
        <p:spPr>
          <a:xfrm>
            <a:off x="2724152" y="418220"/>
            <a:ext cx="8512536" cy="646524"/>
          </a:xfrm>
          <a:prstGeom prst="rect">
            <a:avLst/>
          </a:prstGeom>
          <a:solidFill>
            <a:srgbClr val="A234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Порівняй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сполучення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іменників</a:t>
            </a:r>
            <a:r>
              <a:rPr lang="ru-RU" sz="2000" b="1" dirty="0">
                <a:solidFill>
                  <a:schemeClr val="bg1"/>
                </a:solidFill>
              </a:rPr>
              <a:t>. Яке </a:t>
            </a:r>
            <a:r>
              <a:rPr lang="ru-RU" sz="2000" b="1" dirty="0" err="1">
                <a:solidFill>
                  <a:schemeClr val="bg1"/>
                </a:solidFill>
              </a:rPr>
              <a:t>краще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сприймається</a:t>
            </a:r>
            <a:r>
              <a:rPr lang="ru-RU" sz="2000" b="1" dirty="0">
                <a:solidFill>
                  <a:schemeClr val="bg1"/>
                </a:solidFill>
              </a:rPr>
              <a:t> на слух? Спиши </a:t>
            </a:r>
            <a:r>
              <a:rPr lang="ru-RU" sz="2000" b="1" dirty="0" err="1">
                <a:solidFill>
                  <a:schemeClr val="bg1"/>
                </a:solidFill>
              </a:rPr>
              <a:t>Познач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закінчення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іменників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0A77DE3-3F1C-4A31-A148-9D0365E14F00}"/>
              </a:ext>
            </a:extLst>
          </p:cNvPr>
          <p:cNvSpPr/>
          <p:nvPr/>
        </p:nvSpPr>
        <p:spPr>
          <a:xfrm>
            <a:off x="1607828" y="1441969"/>
            <a:ext cx="10358559" cy="1200329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5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Учню Андрію, учневі Андрієві, учневі Андрію.</a:t>
            </a:r>
          </a:p>
          <a:p>
            <a:pPr algn="ctr"/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Дядьку Ігорю, дядькові Ігореві, дядькові Ігорю.</a:t>
            </a:r>
          </a:p>
        </p:txBody>
      </p:sp>
      <p:sp>
        <p:nvSpPr>
          <p:cNvPr id="63" name="Прямокутник 62">
            <a:extLst>
              <a:ext uri="{FF2B5EF4-FFF2-40B4-BE49-F238E27FC236}">
                <a16:creationId xmlns:a16="http://schemas.microsoft.com/office/drawing/2014/main" id="{DF4804F9-3512-4F08-9DF6-4ACDCE5FC5BF}"/>
              </a:ext>
            </a:extLst>
          </p:cNvPr>
          <p:cNvSpPr/>
          <p:nvPr/>
        </p:nvSpPr>
        <p:spPr>
          <a:xfrm>
            <a:off x="1594900" y="3103963"/>
            <a:ext cx="10358560" cy="2153218"/>
          </a:xfrm>
          <a:prstGeom prst="rect">
            <a:avLst/>
          </a:prstGeom>
          <a:ln w="38100">
            <a:solidFill>
              <a:schemeClr val="accent2"/>
            </a:solidFill>
            <a:prstDash val="dash"/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dirty="0" err="1"/>
              <a:t>Учневі</a:t>
            </a:r>
            <a:r>
              <a:rPr lang="ru-RU" sz="3600" dirty="0"/>
              <a:t> </a:t>
            </a:r>
            <a:r>
              <a:rPr lang="ru-RU" sz="3600" dirty="0" err="1"/>
              <a:t>Андрієві</a:t>
            </a:r>
            <a:r>
              <a:rPr lang="ru-RU" sz="3600" dirty="0"/>
              <a:t>, </a:t>
            </a:r>
            <a:r>
              <a:rPr lang="ru-RU" sz="3600" dirty="0" err="1"/>
              <a:t>учню</a:t>
            </a:r>
            <a:r>
              <a:rPr lang="ru-RU" sz="3600" dirty="0"/>
              <a:t> </a:t>
            </a:r>
            <a:r>
              <a:rPr lang="ru-RU" sz="3600" dirty="0" err="1"/>
              <a:t>Андрію</a:t>
            </a:r>
            <a:r>
              <a:rPr lang="ru-RU" sz="3600" dirty="0"/>
              <a:t>, </a:t>
            </a:r>
            <a:r>
              <a:rPr lang="ru-RU" sz="3600" dirty="0" err="1"/>
              <a:t>учневі</a:t>
            </a:r>
            <a:r>
              <a:rPr lang="ru-RU" sz="3600" dirty="0"/>
              <a:t> </a:t>
            </a:r>
            <a:r>
              <a:rPr lang="ru-RU" sz="3600" dirty="0" err="1"/>
              <a:t>Андрію</a:t>
            </a:r>
            <a:r>
              <a:rPr lang="ru-RU" sz="3600" dirty="0"/>
              <a:t>.</a:t>
            </a:r>
          </a:p>
          <a:p>
            <a:pPr algn="ctr">
              <a:lnSpc>
                <a:spcPct val="200000"/>
              </a:lnSpc>
            </a:pPr>
            <a:r>
              <a:rPr lang="ru-RU" sz="3600" dirty="0"/>
              <a:t>Дядьку </a:t>
            </a:r>
            <a:r>
              <a:rPr lang="ru-RU" sz="3600" dirty="0" err="1"/>
              <a:t>Ігорю</a:t>
            </a:r>
            <a:r>
              <a:rPr lang="ru-RU" sz="3600" dirty="0"/>
              <a:t>, </a:t>
            </a:r>
            <a:r>
              <a:rPr lang="ru-RU" sz="3600" dirty="0" err="1"/>
              <a:t>дядькові</a:t>
            </a:r>
            <a:r>
              <a:rPr lang="ru-RU" sz="3600" dirty="0"/>
              <a:t> </a:t>
            </a:r>
            <a:r>
              <a:rPr lang="ru-RU" sz="3600" dirty="0" err="1"/>
              <a:t>Ігореві</a:t>
            </a:r>
            <a:r>
              <a:rPr lang="ru-RU" sz="3600" dirty="0"/>
              <a:t>, </a:t>
            </a:r>
            <a:r>
              <a:rPr lang="ru-RU" sz="3600" dirty="0" err="1"/>
              <a:t>дядькові</a:t>
            </a:r>
            <a:r>
              <a:rPr lang="ru-RU" sz="3600" dirty="0"/>
              <a:t> </a:t>
            </a:r>
            <a:r>
              <a:rPr lang="ru-RU" sz="3600" dirty="0" err="1"/>
              <a:t>Ігорю</a:t>
            </a:r>
            <a:r>
              <a:rPr lang="ru-RU" sz="3600" dirty="0"/>
              <a:t>.</a:t>
            </a:r>
            <a:endParaRPr lang="uk-UA" sz="3600" dirty="0"/>
          </a:p>
        </p:txBody>
      </p:sp>
      <p:grpSp>
        <p:nvGrpSpPr>
          <p:cNvPr id="69" name="Групувати 68">
            <a:extLst>
              <a:ext uri="{FF2B5EF4-FFF2-40B4-BE49-F238E27FC236}">
                <a16:creationId xmlns:a16="http://schemas.microsoft.com/office/drawing/2014/main" id="{1959BEA9-73DC-4102-A115-8C3FAE33450F}"/>
              </a:ext>
            </a:extLst>
          </p:cNvPr>
          <p:cNvGrpSpPr/>
          <p:nvPr/>
        </p:nvGrpSpPr>
        <p:grpSpPr>
          <a:xfrm>
            <a:off x="3061263" y="3636200"/>
            <a:ext cx="628810" cy="367883"/>
            <a:chOff x="3962400" y="3240157"/>
            <a:chExt cx="298174" cy="311426"/>
          </a:xfrm>
        </p:grpSpPr>
        <p:cxnSp>
          <p:nvCxnSpPr>
            <p:cNvPr id="70" name="Пряма сполучна лінія 69">
              <a:extLst>
                <a:ext uri="{FF2B5EF4-FFF2-40B4-BE49-F238E27FC236}">
                  <a16:creationId xmlns:a16="http://schemas.microsoft.com/office/drawing/2014/main" id="{A89F0FAD-11A7-40C6-9935-CFD3B93DFE64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Пряма сполучна лінія 70">
              <a:extLst>
                <a:ext uri="{FF2B5EF4-FFF2-40B4-BE49-F238E27FC236}">
                  <a16:creationId xmlns:a16="http://schemas.microsoft.com/office/drawing/2014/main" id="{79AA6AF0-A1D8-42A4-8693-AB3899BDFA80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Пряма сполучна лінія 71">
              <a:extLst>
                <a:ext uri="{FF2B5EF4-FFF2-40B4-BE49-F238E27FC236}">
                  <a16:creationId xmlns:a16="http://schemas.microsoft.com/office/drawing/2014/main" id="{884028D9-82F1-4178-8DD4-FD75F6B69358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3" name="Пряма сполучна лінія 72">
              <a:extLst>
                <a:ext uri="{FF2B5EF4-FFF2-40B4-BE49-F238E27FC236}">
                  <a16:creationId xmlns:a16="http://schemas.microsoft.com/office/drawing/2014/main" id="{CBDD5769-9D01-4AD7-B589-75AD66AF9027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Групувати 73">
            <a:extLst>
              <a:ext uri="{FF2B5EF4-FFF2-40B4-BE49-F238E27FC236}">
                <a16:creationId xmlns:a16="http://schemas.microsoft.com/office/drawing/2014/main" id="{CB64E950-8E44-4D0F-8F96-D54A21D68338}"/>
              </a:ext>
            </a:extLst>
          </p:cNvPr>
          <p:cNvGrpSpPr/>
          <p:nvPr/>
        </p:nvGrpSpPr>
        <p:grpSpPr>
          <a:xfrm>
            <a:off x="4825451" y="3656699"/>
            <a:ext cx="487351" cy="367883"/>
            <a:chOff x="3962400" y="3240157"/>
            <a:chExt cx="298174" cy="311426"/>
          </a:xfrm>
        </p:grpSpPr>
        <p:cxnSp>
          <p:nvCxnSpPr>
            <p:cNvPr id="75" name="Пряма сполучна лінія 74">
              <a:extLst>
                <a:ext uri="{FF2B5EF4-FFF2-40B4-BE49-F238E27FC236}">
                  <a16:creationId xmlns:a16="http://schemas.microsoft.com/office/drawing/2014/main" id="{ECAFB2CD-9CB7-479D-961B-3AF4EA2438EA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Пряма сполучна лінія 75">
              <a:extLst>
                <a:ext uri="{FF2B5EF4-FFF2-40B4-BE49-F238E27FC236}">
                  <a16:creationId xmlns:a16="http://schemas.microsoft.com/office/drawing/2014/main" id="{641E8979-F18B-4243-A134-29850C71D432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7" name="Пряма сполучна лінія 76">
              <a:extLst>
                <a:ext uri="{FF2B5EF4-FFF2-40B4-BE49-F238E27FC236}">
                  <a16:creationId xmlns:a16="http://schemas.microsoft.com/office/drawing/2014/main" id="{CB7844C3-E947-462D-A23C-891804024A6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Пряма сполучна лінія 77">
              <a:extLst>
                <a:ext uri="{FF2B5EF4-FFF2-40B4-BE49-F238E27FC236}">
                  <a16:creationId xmlns:a16="http://schemas.microsoft.com/office/drawing/2014/main" id="{666CA359-DAFF-4C7B-A8CC-7AA69F6253A1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9" name="Групувати 78">
            <a:extLst>
              <a:ext uri="{FF2B5EF4-FFF2-40B4-BE49-F238E27FC236}">
                <a16:creationId xmlns:a16="http://schemas.microsoft.com/office/drawing/2014/main" id="{D6E60F67-7B83-49D0-98AE-E97A3017D13E}"/>
              </a:ext>
            </a:extLst>
          </p:cNvPr>
          <p:cNvGrpSpPr/>
          <p:nvPr/>
        </p:nvGrpSpPr>
        <p:grpSpPr>
          <a:xfrm>
            <a:off x="6232011" y="3680181"/>
            <a:ext cx="367566" cy="367883"/>
            <a:chOff x="3962400" y="3240157"/>
            <a:chExt cx="298174" cy="311426"/>
          </a:xfrm>
        </p:grpSpPr>
        <p:cxnSp>
          <p:nvCxnSpPr>
            <p:cNvPr id="80" name="Пряма сполучна лінія 79">
              <a:extLst>
                <a:ext uri="{FF2B5EF4-FFF2-40B4-BE49-F238E27FC236}">
                  <a16:creationId xmlns:a16="http://schemas.microsoft.com/office/drawing/2014/main" id="{3E030E0E-8D69-4008-8653-67D88113C1F5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Пряма сполучна лінія 80">
              <a:extLst>
                <a:ext uri="{FF2B5EF4-FFF2-40B4-BE49-F238E27FC236}">
                  <a16:creationId xmlns:a16="http://schemas.microsoft.com/office/drawing/2014/main" id="{513E03E8-F67E-43F5-8EDF-4B6EE5CB7865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Пряма сполучна лінія 81">
              <a:extLst>
                <a:ext uri="{FF2B5EF4-FFF2-40B4-BE49-F238E27FC236}">
                  <a16:creationId xmlns:a16="http://schemas.microsoft.com/office/drawing/2014/main" id="{0545D3ED-CF09-4646-ADB6-1D6B8F54FCD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Пряма сполучна лінія 82">
              <a:extLst>
                <a:ext uri="{FF2B5EF4-FFF2-40B4-BE49-F238E27FC236}">
                  <a16:creationId xmlns:a16="http://schemas.microsoft.com/office/drawing/2014/main" id="{D40E0EBE-12E1-4F05-8F29-CD2746F53A22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4" name="Групувати 83">
            <a:extLst>
              <a:ext uri="{FF2B5EF4-FFF2-40B4-BE49-F238E27FC236}">
                <a16:creationId xmlns:a16="http://schemas.microsoft.com/office/drawing/2014/main" id="{BF57A00C-8B8A-4FBC-BDE1-2188453B1858}"/>
              </a:ext>
            </a:extLst>
          </p:cNvPr>
          <p:cNvGrpSpPr/>
          <p:nvPr/>
        </p:nvGrpSpPr>
        <p:grpSpPr>
          <a:xfrm>
            <a:off x="9013076" y="3636201"/>
            <a:ext cx="647759" cy="423604"/>
            <a:chOff x="3962400" y="3240157"/>
            <a:chExt cx="298174" cy="311426"/>
          </a:xfrm>
        </p:grpSpPr>
        <p:cxnSp>
          <p:nvCxnSpPr>
            <p:cNvPr id="85" name="Пряма сполучна лінія 84">
              <a:extLst>
                <a:ext uri="{FF2B5EF4-FFF2-40B4-BE49-F238E27FC236}">
                  <a16:creationId xmlns:a16="http://schemas.microsoft.com/office/drawing/2014/main" id="{91D3ECD8-B38A-477B-9E2B-DB56837FAE7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6" name="Пряма сполучна лінія 85">
              <a:extLst>
                <a:ext uri="{FF2B5EF4-FFF2-40B4-BE49-F238E27FC236}">
                  <a16:creationId xmlns:a16="http://schemas.microsoft.com/office/drawing/2014/main" id="{5ECAF2D4-1EF8-4B0B-AC6E-955E23061EB8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Пряма сполучна лінія 86">
              <a:extLst>
                <a:ext uri="{FF2B5EF4-FFF2-40B4-BE49-F238E27FC236}">
                  <a16:creationId xmlns:a16="http://schemas.microsoft.com/office/drawing/2014/main" id="{04895C11-7158-407F-AF2E-E5E566742131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Пряма сполучна лінія 87">
              <a:extLst>
                <a:ext uri="{FF2B5EF4-FFF2-40B4-BE49-F238E27FC236}">
                  <a16:creationId xmlns:a16="http://schemas.microsoft.com/office/drawing/2014/main" id="{1A351C4F-F8A4-4EBB-96EC-60835DE61D47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9" name="Групувати 88">
            <a:extLst>
              <a:ext uri="{FF2B5EF4-FFF2-40B4-BE49-F238E27FC236}">
                <a16:creationId xmlns:a16="http://schemas.microsoft.com/office/drawing/2014/main" id="{CB73420A-5938-47B9-8A4A-22D78540C7DF}"/>
              </a:ext>
            </a:extLst>
          </p:cNvPr>
          <p:cNvGrpSpPr/>
          <p:nvPr/>
        </p:nvGrpSpPr>
        <p:grpSpPr>
          <a:xfrm>
            <a:off x="7726289" y="3664926"/>
            <a:ext cx="367566" cy="367883"/>
            <a:chOff x="3962400" y="3240157"/>
            <a:chExt cx="298174" cy="311426"/>
          </a:xfrm>
        </p:grpSpPr>
        <p:cxnSp>
          <p:nvCxnSpPr>
            <p:cNvPr id="90" name="Пряма сполучна лінія 89">
              <a:extLst>
                <a:ext uri="{FF2B5EF4-FFF2-40B4-BE49-F238E27FC236}">
                  <a16:creationId xmlns:a16="http://schemas.microsoft.com/office/drawing/2014/main" id="{57B19AF9-D294-4748-8B72-C5E193707A9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1" name="Пряма сполучна лінія 90">
              <a:extLst>
                <a:ext uri="{FF2B5EF4-FFF2-40B4-BE49-F238E27FC236}">
                  <a16:creationId xmlns:a16="http://schemas.microsoft.com/office/drawing/2014/main" id="{06B3321D-D0C0-4526-B41B-A277476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2" name="Пряма сполучна лінія 91">
              <a:extLst>
                <a:ext uri="{FF2B5EF4-FFF2-40B4-BE49-F238E27FC236}">
                  <a16:creationId xmlns:a16="http://schemas.microsoft.com/office/drawing/2014/main" id="{8D913CBE-1D43-4FA6-BFBF-58B86F2C7E01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Пряма сполучна лінія 92">
              <a:extLst>
                <a:ext uri="{FF2B5EF4-FFF2-40B4-BE49-F238E27FC236}">
                  <a16:creationId xmlns:a16="http://schemas.microsoft.com/office/drawing/2014/main" id="{A21AF48B-E7E0-4EB3-91D6-BC20D76C5BCE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4" name="Групувати 93">
            <a:extLst>
              <a:ext uri="{FF2B5EF4-FFF2-40B4-BE49-F238E27FC236}">
                <a16:creationId xmlns:a16="http://schemas.microsoft.com/office/drawing/2014/main" id="{079D16DB-C2B8-4CB1-AFE2-8A7A06B22A02}"/>
              </a:ext>
            </a:extLst>
          </p:cNvPr>
          <p:cNvGrpSpPr/>
          <p:nvPr/>
        </p:nvGrpSpPr>
        <p:grpSpPr>
          <a:xfrm>
            <a:off x="10749349" y="3688408"/>
            <a:ext cx="487339" cy="367883"/>
            <a:chOff x="3962400" y="3240157"/>
            <a:chExt cx="298174" cy="311426"/>
          </a:xfrm>
        </p:grpSpPr>
        <p:cxnSp>
          <p:nvCxnSpPr>
            <p:cNvPr id="95" name="Пряма сполучна лінія 94">
              <a:extLst>
                <a:ext uri="{FF2B5EF4-FFF2-40B4-BE49-F238E27FC236}">
                  <a16:creationId xmlns:a16="http://schemas.microsoft.com/office/drawing/2014/main" id="{53E33513-A598-46AD-BB37-825E04AD45D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Пряма сполучна лінія 95">
              <a:extLst>
                <a:ext uri="{FF2B5EF4-FFF2-40B4-BE49-F238E27FC236}">
                  <a16:creationId xmlns:a16="http://schemas.microsoft.com/office/drawing/2014/main" id="{BBD8F2FC-2DC5-491C-963E-B2D86F3D6B69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Пряма сполучна лінія 96">
              <a:extLst>
                <a:ext uri="{FF2B5EF4-FFF2-40B4-BE49-F238E27FC236}">
                  <a16:creationId xmlns:a16="http://schemas.microsoft.com/office/drawing/2014/main" id="{3BF299D6-868B-4B44-8DE5-6DE9CC34403A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Пряма сполучна лінія 97">
              <a:extLst>
                <a:ext uri="{FF2B5EF4-FFF2-40B4-BE49-F238E27FC236}">
                  <a16:creationId xmlns:a16="http://schemas.microsoft.com/office/drawing/2014/main" id="{0B40E2C0-04FA-4642-9848-00841C5DFB41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9" name="Групувати 98">
            <a:extLst>
              <a:ext uri="{FF2B5EF4-FFF2-40B4-BE49-F238E27FC236}">
                <a16:creationId xmlns:a16="http://schemas.microsoft.com/office/drawing/2014/main" id="{53C33631-EB4E-47E4-A916-B43297DA54D8}"/>
              </a:ext>
            </a:extLst>
          </p:cNvPr>
          <p:cNvGrpSpPr/>
          <p:nvPr/>
        </p:nvGrpSpPr>
        <p:grpSpPr>
          <a:xfrm>
            <a:off x="3375668" y="4772038"/>
            <a:ext cx="314405" cy="367883"/>
            <a:chOff x="3962400" y="3240157"/>
            <a:chExt cx="298174" cy="311426"/>
          </a:xfrm>
        </p:grpSpPr>
        <p:cxnSp>
          <p:nvCxnSpPr>
            <p:cNvPr id="100" name="Пряма сполучна лінія 99">
              <a:extLst>
                <a:ext uri="{FF2B5EF4-FFF2-40B4-BE49-F238E27FC236}">
                  <a16:creationId xmlns:a16="http://schemas.microsoft.com/office/drawing/2014/main" id="{A9E3813D-36C1-474E-A6C4-B637B01EB9FE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Пряма сполучна лінія 100">
              <a:extLst>
                <a:ext uri="{FF2B5EF4-FFF2-40B4-BE49-F238E27FC236}">
                  <a16:creationId xmlns:a16="http://schemas.microsoft.com/office/drawing/2014/main" id="{C08A2E32-2722-4CEF-8BE4-ACC8CDE530BA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Пряма сполучна лінія 101">
              <a:extLst>
                <a:ext uri="{FF2B5EF4-FFF2-40B4-BE49-F238E27FC236}">
                  <a16:creationId xmlns:a16="http://schemas.microsoft.com/office/drawing/2014/main" id="{38EDA390-21AB-42EA-A394-D0CAF60A48CC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Пряма сполучна лінія 102">
              <a:extLst>
                <a:ext uri="{FF2B5EF4-FFF2-40B4-BE49-F238E27FC236}">
                  <a16:creationId xmlns:a16="http://schemas.microsoft.com/office/drawing/2014/main" id="{AFCDF56D-51F2-400A-83AA-310F2D23E0F8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4" name="Групувати 103">
            <a:extLst>
              <a:ext uri="{FF2B5EF4-FFF2-40B4-BE49-F238E27FC236}">
                <a16:creationId xmlns:a16="http://schemas.microsoft.com/office/drawing/2014/main" id="{CA90F21B-31BA-407E-AD0A-7DCAB47984FD}"/>
              </a:ext>
            </a:extLst>
          </p:cNvPr>
          <p:cNvGrpSpPr/>
          <p:nvPr/>
        </p:nvGrpSpPr>
        <p:grpSpPr>
          <a:xfrm>
            <a:off x="4405027" y="4795520"/>
            <a:ext cx="420419" cy="367883"/>
            <a:chOff x="3962400" y="3240157"/>
            <a:chExt cx="298174" cy="311426"/>
          </a:xfrm>
        </p:grpSpPr>
        <p:cxnSp>
          <p:nvCxnSpPr>
            <p:cNvPr id="105" name="Пряма сполучна лінія 104">
              <a:extLst>
                <a:ext uri="{FF2B5EF4-FFF2-40B4-BE49-F238E27FC236}">
                  <a16:creationId xmlns:a16="http://schemas.microsoft.com/office/drawing/2014/main" id="{75F3D680-4B06-4137-A91E-8B879E514BE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Пряма сполучна лінія 105">
              <a:extLst>
                <a:ext uri="{FF2B5EF4-FFF2-40B4-BE49-F238E27FC236}">
                  <a16:creationId xmlns:a16="http://schemas.microsoft.com/office/drawing/2014/main" id="{88A4A7F7-CE72-45E3-8F38-7AD3CBEBA947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Пряма сполучна лінія 106">
              <a:extLst>
                <a:ext uri="{FF2B5EF4-FFF2-40B4-BE49-F238E27FC236}">
                  <a16:creationId xmlns:a16="http://schemas.microsoft.com/office/drawing/2014/main" id="{E6A85543-349B-4EE6-BC11-7C2CE3EF21DC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Пряма сполучна лінія 107">
              <a:extLst>
                <a:ext uri="{FF2B5EF4-FFF2-40B4-BE49-F238E27FC236}">
                  <a16:creationId xmlns:a16="http://schemas.microsoft.com/office/drawing/2014/main" id="{FD10DD2E-AA04-4DB8-8086-E426D15BB32A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Групувати 108">
            <a:extLst>
              <a:ext uri="{FF2B5EF4-FFF2-40B4-BE49-F238E27FC236}">
                <a16:creationId xmlns:a16="http://schemas.microsoft.com/office/drawing/2014/main" id="{49955DAA-B0BA-499C-893E-8F0F7A91379B}"/>
              </a:ext>
            </a:extLst>
          </p:cNvPr>
          <p:cNvGrpSpPr/>
          <p:nvPr/>
        </p:nvGrpSpPr>
        <p:grpSpPr>
          <a:xfrm>
            <a:off x="6185796" y="4772038"/>
            <a:ext cx="601304" cy="367883"/>
            <a:chOff x="3962400" y="3240157"/>
            <a:chExt cx="298174" cy="311426"/>
          </a:xfrm>
        </p:grpSpPr>
        <p:cxnSp>
          <p:nvCxnSpPr>
            <p:cNvPr id="110" name="Пряма сполучна лінія 109">
              <a:extLst>
                <a:ext uri="{FF2B5EF4-FFF2-40B4-BE49-F238E27FC236}">
                  <a16:creationId xmlns:a16="http://schemas.microsoft.com/office/drawing/2014/main" id="{B123601C-1271-46B8-AB66-3B14944D3A0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Пряма сполучна лінія 110">
              <a:extLst>
                <a:ext uri="{FF2B5EF4-FFF2-40B4-BE49-F238E27FC236}">
                  <a16:creationId xmlns:a16="http://schemas.microsoft.com/office/drawing/2014/main" id="{DD409943-A873-4DB2-9416-FFB1D9F2DB63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Пряма сполучна лінія 111">
              <a:extLst>
                <a:ext uri="{FF2B5EF4-FFF2-40B4-BE49-F238E27FC236}">
                  <a16:creationId xmlns:a16="http://schemas.microsoft.com/office/drawing/2014/main" id="{BF6E8FEC-B75F-4188-9328-6816CCC1B047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Пряма сполучна лінія 112">
              <a:extLst>
                <a:ext uri="{FF2B5EF4-FFF2-40B4-BE49-F238E27FC236}">
                  <a16:creationId xmlns:a16="http://schemas.microsoft.com/office/drawing/2014/main" id="{52F1350D-23D3-4081-B79C-48DE9E69DC9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4" name="Групувати 113">
            <a:extLst>
              <a:ext uri="{FF2B5EF4-FFF2-40B4-BE49-F238E27FC236}">
                <a16:creationId xmlns:a16="http://schemas.microsoft.com/office/drawing/2014/main" id="{1A8AAB33-850B-44C1-BC73-467937CFFA4E}"/>
              </a:ext>
            </a:extLst>
          </p:cNvPr>
          <p:cNvGrpSpPr/>
          <p:nvPr/>
        </p:nvGrpSpPr>
        <p:grpSpPr>
          <a:xfrm>
            <a:off x="7595931" y="4773964"/>
            <a:ext cx="601304" cy="367883"/>
            <a:chOff x="3962400" y="3240157"/>
            <a:chExt cx="298174" cy="311426"/>
          </a:xfrm>
        </p:grpSpPr>
        <p:cxnSp>
          <p:nvCxnSpPr>
            <p:cNvPr id="115" name="Пряма сполучна лінія 114">
              <a:extLst>
                <a:ext uri="{FF2B5EF4-FFF2-40B4-BE49-F238E27FC236}">
                  <a16:creationId xmlns:a16="http://schemas.microsoft.com/office/drawing/2014/main" id="{7CA63843-CD68-4DC1-815E-DAAB7840B33D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Пряма сполучна лінія 115">
              <a:extLst>
                <a:ext uri="{FF2B5EF4-FFF2-40B4-BE49-F238E27FC236}">
                  <a16:creationId xmlns:a16="http://schemas.microsoft.com/office/drawing/2014/main" id="{7098EFB0-FD15-494B-8412-AE6447367989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7" name="Пряма сполучна лінія 116">
              <a:extLst>
                <a:ext uri="{FF2B5EF4-FFF2-40B4-BE49-F238E27FC236}">
                  <a16:creationId xmlns:a16="http://schemas.microsoft.com/office/drawing/2014/main" id="{37CC2623-F35F-4914-9BA7-3B647CE6DF1F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8" name="Пряма сполучна лінія 117">
              <a:extLst>
                <a:ext uri="{FF2B5EF4-FFF2-40B4-BE49-F238E27FC236}">
                  <a16:creationId xmlns:a16="http://schemas.microsoft.com/office/drawing/2014/main" id="{2B269ABB-304D-4C84-895D-E8FB0BAB575C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9" name="Групувати 118">
            <a:extLst>
              <a:ext uri="{FF2B5EF4-FFF2-40B4-BE49-F238E27FC236}">
                <a16:creationId xmlns:a16="http://schemas.microsoft.com/office/drawing/2014/main" id="{50D29CA6-16F7-4723-9029-3285BE0906DC}"/>
              </a:ext>
            </a:extLst>
          </p:cNvPr>
          <p:cNvGrpSpPr/>
          <p:nvPr/>
        </p:nvGrpSpPr>
        <p:grpSpPr>
          <a:xfrm>
            <a:off x="9447434" y="4760292"/>
            <a:ext cx="644216" cy="367883"/>
            <a:chOff x="3962400" y="3240157"/>
            <a:chExt cx="298174" cy="311426"/>
          </a:xfrm>
        </p:grpSpPr>
        <p:cxnSp>
          <p:nvCxnSpPr>
            <p:cNvPr id="120" name="Пряма сполучна лінія 119">
              <a:extLst>
                <a:ext uri="{FF2B5EF4-FFF2-40B4-BE49-F238E27FC236}">
                  <a16:creationId xmlns:a16="http://schemas.microsoft.com/office/drawing/2014/main" id="{E0015806-5FC9-4B57-AC7E-C74AF0041A2C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1" name="Пряма сполучна лінія 120">
              <a:extLst>
                <a:ext uri="{FF2B5EF4-FFF2-40B4-BE49-F238E27FC236}">
                  <a16:creationId xmlns:a16="http://schemas.microsoft.com/office/drawing/2014/main" id="{79C15F6A-72D6-470D-8922-C78F1D31EBF3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2" name="Пряма сполучна лінія 121">
              <a:extLst>
                <a:ext uri="{FF2B5EF4-FFF2-40B4-BE49-F238E27FC236}">
                  <a16:creationId xmlns:a16="http://schemas.microsoft.com/office/drawing/2014/main" id="{A4B72AAC-6E74-44EB-8AC3-B45612B333FB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3" name="Пряма сполучна лінія 122">
              <a:extLst>
                <a:ext uri="{FF2B5EF4-FFF2-40B4-BE49-F238E27FC236}">
                  <a16:creationId xmlns:a16="http://schemas.microsoft.com/office/drawing/2014/main" id="{4E8AB62F-7314-4FDD-89B9-4A4B42FE17BE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4" name="Групувати 123">
            <a:extLst>
              <a:ext uri="{FF2B5EF4-FFF2-40B4-BE49-F238E27FC236}">
                <a16:creationId xmlns:a16="http://schemas.microsoft.com/office/drawing/2014/main" id="{4CB969EB-7543-47FC-BE28-7B10FEA1BE06}"/>
              </a:ext>
            </a:extLst>
          </p:cNvPr>
          <p:cNvGrpSpPr/>
          <p:nvPr/>
        </p:nvGrpSpPr>
        <p:grpSpPr>
          <a:xfrm>
            <a:off x="10921749" y="4760067"/>
            <a:ext cx="487339" cy="367883"/>
            <a:chOff x="3962400" y="3240157"/>
            <a:chExt cx="298174" cy="311426"/>
          </a:xfrm>
        </p:grpSpPr>
        <p:cxnSp>
          <p:nvCxnSpPr>
            <p:cNvPr id="125" name="Пряма сполучна лінія 124">
              <a:extLst>
                <a:ext uri="{FF2B5EF4-FFF2-40B4-BE49-F238E27FC236}">
                  <a16:creationId xmlns:a16="http://schemas.microsoft.com/office/drawing/2014/main" id="{2881C151-93D7-4E34-96C6-60C2BFE0AF45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6" name="Пряма сполучна лінія 125">
              <a:extLst>
                <a:ext uri="{FF2B5EF4-FFF2-40B4-BE49-F238E27FC236}">
                  <a16:creationId xmlns:a16="http://schemas.microsoft.com/office/drawing/2014/main" id="{21717959-4604-4F28-8A5B-1DEBD9296BA1}"/>
                </a:ext>
              </a:extLst>
            </p:cNvPr>
            <p:cNvCxnSpPr>
              <a:cxnSpLocks/>
            </p:cNvCxnSpPr>
            <p:nvPr/>
          </p:nvCxnSpPr>
          <p:spPr>
            <a:xfrm>
              <a:off x="4260574" y="3260035"/>
              <a:ext cx="0" cy="29154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7" name="Пряма сполучна лінія 126">
              <a:extLst>
                <a:ext uri="{FF2B5EF4-FFF2-40B4-BE49-F238E27FC236}">
                  <a16:creationId xmlns:a16="http://schemas.microsoft.com/office/drawing/2014/main" id="{1D4AE91C-4EE3-4708-B79E-FF595F2DBD62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551583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8" name="Пряма сполучна лінія 127">
              <a:extLst>
                <a:ext uri="{FF2B5EF4-FFF2-40B4-BE49-F238E27FC236}">
                  <a16:creationId xmlns:a16="http://schemas.microsoft.com/office/drawing/2014/main" id="{E939D450-D1F9-4C28-AB5E-6C4261E65E73}"/>
                </a:ext>
              </a:extLst>
            </p:cNvPr>
            <p:cNvCxnSpPr>
              <a:cxnSpLocks/>
            </p:cNvCxnSpPr>
            <p:nvPr/>
          </p:nvCxnSpPr>
          <p:spPr>
            <a:xfrm>
              <a:off x="3962400" y="3240157"/>
              <a:ext cx="298174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29" name="Рисунок 128">
            <a:extLst>
              <a:ext uri="{FF2B5EF4-FFF2-40B4-BE49-F238E27FC236}">
                <a16:creationId xmlns:a16="http://schemas.microsoft.com/office/drawing/2014/main" id="{BEC77209-F4AD-4508-BE14-32E000E32D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96" y="3355944"/>
            <a:ext cx="1599805" cy="159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8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2">
            <a:extLst>
              <a:ext uri="{FF2B5EF4-FFF2-40B4-BE49-F238E27FC236}">
                <a16:creationId xmlns:a16="http://schemas.microsoft.com/office/drawing/2014/main" id="{BC335C59-661E-4BFC-B9EC-4955AC7EFFD3}"/>
              </a:ext>
            </a:extLst>
          </p:cNvPr>
          <p:cNvSpPr/>
          <p:nvPr/>
        </p:nvSpPr>
        <p:spPr>
          <a:xfrm>
            <a:off x="3371996" y="512282"/>
            <a:ext cx="8512536" cy="498993"/>
          </a:xfrm>
          <a:prstGeom prst="rect">
            <a:avLst/>
          </a:prstGeom>
          <a:solidFill>
            <a:srgbClr val="A234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00" b="1" dirty="0">
                <a:solidFill>
                  <a:schemeClr val="bg1"/>
                </a:solidFill>
              </a:rPr>
              <a:t>Запиши словосполучення в таблицю, розкриваючи дужки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31" name="Picture 4" descr="Блог Вінніцкої Ірини Олександрівни: Мовна скарбничка">
            <a:extLst>
              <a:ext uri="{FF2B5EF4-FFF2-40B4-BE49-F238E27FC236}">
                <a16:creationId xmlns:a16="http://schemas.microsoft.com/office/drawing/2014/main" id="{307DD275-0F6E-4614-8EE9-4ADDA1458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73" y="9087"/>
            <a:ext cx="2479610" cy="144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668C688E-5F72-4382-A913-BDF956E819AF}"/>
              </a:ext>
            </a:extLst>
          </p:cNvPr>
          <p:cNvSpPr/>
          <p:nvPr/>
        </p:nvSpPr>
        <p:spPr>
          <a:xfrm>
            <a:off x="2097387" y="1503582"/>
            <a:ext cx="9737680" cy="830997"/>
          </a:xfrm>
          <a:prstGeom prst="rect">
            <a:avLst/>
          </a:prstGeom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Розкажи (подруга), віддай (брат), сумно (тітка), радісно (бабуся), цікаво (тато), приніс (собака). </a:t>
            </a:r>
          </a:p>
        </p:txBody>
      </p:sp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D788521F-9D75-40D0-A93A-81D8F07FF4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79374" y="2687320"/>
          <a:ext cx="9197009" cy="28883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57530">
                  <a:extLst>
                    <a:ext uri="{9D8B030D-6E8A-4147-A177-3AD203B41FA5}">
                      <a16:colId xmlns:a16="http://schemas.microsoft.com/office/drawing/2014/main" val="407915554"/>
                    </a:ext>
                  </a:extLst>
                </a:gridCol>
                <a:gridCol w="4439479">
                  <a:extLst>
                    <a:ext uri="{9D8B030D-6E8A-4147-A177-3AD203B41FA5}">
                      <a16:colId xmlns:a16="http://schemas.microsoft.com/office/drawing/2014/main" val="453381180"/>
                    </a:ext>
                  </a:extLst>
                </a:gridCol>
              </a:tblGrid>
              <a:tr h="968127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Вказує на предмет / особу, яким адресована певна дія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Називає особу, яка перебуває в певному стані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811683"/>
                  </a:ext>
                </a:extLst>
              </a:tr>
              <a:tr h="968127">
                <a:tc>
                  <a:txBody>
                    <a:bodyPr/>
                    <a:lstStyle/>
                    <a:p>
                      <a:endParaRPr lang="uk-U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000" dirty="0"/>
                    </a:p>
                    <a:p>
                      <a:endParaRPr lang="uk-UA" sz="2000" dirty="0"/>
                    </a:p>
                    <a:p>
                      <a:endParaRPr lang="uk-UA" sz="2000" dirty="0"/>
                    </a:p>
                    <a:p>
                      <a:endParaRPr lang="uk-UA" sz="2000" dirty="0"/>
                    </a:p>
                    <a:p>
                      <a:endParaRPr lang="uk-UA" sz="2000" dirty="0"/>
                    </a:p>
                    <a:p>
                      <a:endParaRPr lang="uk-U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99835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E1FD0C4-FFCD-488B-8A8E-85B7AE4B5837}"/>
              </a:ext>
            </a:extLst>
          </p:cNvPr>
          <p:cNvSpPr txBox="1"/>
          <p:nvPr/>
        </p:nvSpPr>
        <p:spPr>
          <a:xfrm>
            <a:off x="2537435" y="3858413"/>
            <a:ext cx="34322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Розкажи подрузі</a:t>
            </a:r>
          </a:p>
          <a:p>
            <a:r>
              <a:rPr lang="uk-UA" sz="2800" dirty="0"/>
              <a:t>Віддай брату</a:t>
            </a:r>
          </a:p>
          <a:p>
            <a:r>
              <a:rPr lang="uk-UA" sz="2800" dirty="0"/>
              <a:t>Приніс собаці</a:t>
            </a:r>
            <a:endParaRPr lang="uk-UA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487DE3-3C17-4D68-A8AF-F40169AAD176}"/>
              </a:ext>
            </a:extLst>
          </p:cNvPr>
          <p:cNvSpPr txBox="1"/>
          <p:nvPr/>
        </p:nvSpPr>
        <p:spPr>
          <a:xfrm>
            <a:off x="7321842" y="3858413"/>
            <a:ext cx="34322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Сумно тітці</a:t>
            </a:r>
          </a:p>
          <a:p>
            <a:r>
              <a:rPr lang="uk-UA" sz="2800" dirty="0"/>
              <a:t>Радісно бабусі</a:t>
            </a:r>
          </a:p>
          <a:p>
            <a:r>
              <a:rPr lang="uk-UA" sz="2800" dirty="0"/>
              <a:t>Цікаво татові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3622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2">
            <a:extLst>
              <a:ext uri="{FF2B5EF4-FFF2-40B4-BE49-F238E27FC236}">
                <a16:creationId xmlns:a16="http://schemas.microsoft.com/office/drawing/2014/main" id="{BC335C59-661E-4BFC-B9EC-4955AC7EFFD3}"/>
              </a:ext>
            </a:extLst>
          </p:cNvPr>
          <p:cNvSpPr/>
          <p:nvPr/>
        </p:nvSpPr>
        <p:spPr>
          <a:xfrm>
            <a:off x="1839730" y="603647"/>
            <a:ext cx="8512536" cy="498993"/>
          </a:xfrm>
          <a:prstGeom prst="rect">
            <a:avLst/>
          </a:prstGeom>
          <a:solidFill>
            <a:srgbClr val="A234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00" b="1" dirty="0">
                <a:solidFill>
                  <a:schemeClr val="bg1"/>
                </a:solidFill>
              </a:rPr>
              <a:t>Підкресли словосполучення, у яких іменник ужито в давальному відмінку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31" name="Picture 4" descr="Блог Вінніцкої Ірини Олександрівни: Мовна скарбничка">
            <a:extLst>
              <a:ext uri="{FF2B5EF4-FFF2-40B4-BE49-F238E27FC236}">
                <a16:creationId xmlns:a16="http://schemas.microsoft.com/office/drawing/2014/main" id="{307DD275-0F6E-4614-8EE9-4ADDA1458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42" y="4406154"/>
            <a:ext cx="3527513" cy="205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668C688E-5F72-4382-A913-BDF956E819AF}"/>
              </a:ext>
            </a:extLst>
          </p:cNvPr>
          <p:cNvSpPr/>
          <p:nvPr/>
        </p:nvSpPr>
        <p:spPr>
          <a:xfrm>
            <a:off x="1227160" y="1541735"/>
            <a:ext cx="9737680" cy="2556982"/>
          </a:xfrm>
          <a:prstGeom prst="rect">
            <a:avLst/>
          </a:prstGeom>
          <a:ln w="38100">
            <a:solidFill>
              <a:schemeClr val="accent5"/>
            </a:solidFill>
            <a:prstDash val="dash"/>
          </a:ln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uk-UA" sz="2800" dirty="0"/>
              <a:t>Вітати подругу, подарувати подрузі, подарунок для подруги, радісно подрузі, допомогти другу, допомога від друга, бачити друга, сумно другу, сказати другу. </a:t>
            </a:r>
          </a:p>
        </p:txBody>
      </p:sp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F9A0B6C9-A65E-4D1C-A94B-FD7CE73A32E3}"/>
              </a:ext>
            </a:extLst>
          </p:cNvPr>
          <p:cNvCxnSpPr/>
          <p:nvPr/>
        </p:nvCxnSpPr>
        <p:spPr>
          <a:xfrm>
            <a:off x="5698434" y="2332025"/>
            <a:ext cx="12324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06F4721C-D89E-4B3A-908D-A65CA740EE4B}"/>
              </a:ext>
            </a:extLst>
          </p:cNvPr>
          <p:cNvCxnSpPr/>
          <p:nvPr/>
        </p:nvCxnSpPr>
        <p:spPr>
          <a:xfrm>
            <a:off x="2552137" y="3184462"/>
            <a:ext cx="12324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сполучна лінія 12">
            <a:extLst>
              <a:ext uri="{FF2B5EF4-FFF2-40B4-BE49-F238E27FC236}">
                <a16:creationId xmlns:a16="http://schemas.microsoft.com/office/drawing/2014/main" id="{6DFD962E-F078-434D-A321-B87190B13250}"/>
              </a:ext>
            </a:extLst>
          </p:cNvPr>
          <p:cNvCxnSpPr>
            <a:cxnSpLocks/>
          </p:cNvCxnSpPr>
          <p:nvPr/>
        </p:nvCxnSpPr>
        <p:spPr>
          <a:xfrm>
            <a:off x="5698434" y="3184462"/>
            <a:ext cx="79513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0890312A-6913-4C8A-B49F-498C79E5B7D8}"/>
              </a:ext>
            </a:extLst>
          </p:cNvPr>
          <p:cNvCxnSpPr>
            <a:cxnSpLocks/>
          </p:cNvCxnSpPr>
          <p:nvPr/>
        </p:nvCxnSpPr>
        <p:spPr>
          <a:xfrm>
            <a:off x="3371996" y="4000505"/>
            <a:ext cx="79513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сполучна лінія 20">
            <a:extLst>
              <a:ext uri="{FF2B5EF4-FFF2-40B4-BE49-F238E27FC236}">
                <a16:creationId xmlns:a16="http://schemas.microsoft.com/office/drawing/2014/main" id="{DC65B5AB-A367-48C0-80BB-7AB00FC17563}"/>
              </a:ext>
            </a:extLst>
          </p:cNvPr>
          <p:cNvCxnSpPr>
            <a:cxnSpLocks/>
          </p:cNvCxnSpPr>
          <p:nvPr/>
        </p:nvCxnSpPr>
        <p:spPr>
          <a:xfrm>
            <a:off x="5519529" y="4000505"/>
            <a:ext cx="79513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17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4">
            <a:extLst>
              <a:ext uri="{FF2B5EF4-FFF2-40B4-BE49-F238E27FC236}">
                <a16:creationId xmlns:a16="http://schemas.microsoft.com/office/drawing/2014/main" id="{B8A68F7F-5506-44F4-85A9-E47CD22D9870}"/>
              </a:ext>
            </a:extLst>
          </p:cNvPr>
          <p:cNvSpPr/>
          <p:nvPr/>
        </p:nvSpPr>
        <p:spPr>
          <a:xfrm>
            <a:off x="2029304" y="399719"/>
            <a:ext cx="8690630" cy="500208"/>
          </a:xfrm>
          <a:prstGeom prst="rect">
            <a:avLst/>
          </a:prstGeom>
          <a:solidFill>
            <a:srgbClr val="A2346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Пояснення домашнього завдання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493C60-25F9-4FF7-8587-D16BBEC4D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992" y="1566228"/>
            <a:ext cx="4460875" cy="4460875"/>
          </a:xfrm>
          <a:prstGeom prst="rect">
            <a:avLst/>
          </a:prstGeom>
        </p:spPr>
      </p:pic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3FCAB19C-47C0-40A5-BAAD-F5D568E4D08C}"/>
              </a:ext>
            </a:extLst>
          </p:cNvPr>
          <p:cNvSpPr/>
          <p:nvPr/>
        </p:nvSpPr>
        <p:spPr>
          <a:xfrm>
            <a:off x="1009097" y="1566228"/>
            <a:ext cx="5270500" cy="44608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89152EB4-744C-4332-8DC7-32A6CCED4A9A}"/>
              </a:ext>
            </a:extLst>
          </p:cNvPr>
          <p:cNvSpPr txBox="1"/>
          <p:nvPr/>
        </p:nvSpPr>
        <p:spPr>
          <a:xfrm>
            <a:off x="1276704" y="2965989"/>
            <a:ext cx="4735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Підручник с.102, впр.5</a:t>
            </a:r>
          </a:p>
          <a:p>
            <a:pPr algn="ctr"/>
            <a:endParaRPr lang="ru-RU" sz="2800" b="1" dirty="0">
              <a:solidFill>
                <a:schemeClr val="bg1"/>
              </a:solidFill>
            </a:endParaRPr>
          </a:p>
          <a:p>
            <a:pPr algn="ctr"/>
            <a:endParaRPr lang="uk-U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2745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458</Words>
  <Application>Microsoft Office PowerPoint</Application>
  <PresentationFormat>Широкий екран</PresentationFormat>
  <Paragraphs>75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TimesNewRomanPSMT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</cp:revision>
  <dcterms:created xsi:type="dcterms:W3CDTF">2022-11-20T07:21:53Z</dcterms:created>
  <dcterms:modified xsi:type="dcterms:W3CDTF">2022-11-21T10:51:54Z</dcterms:modified>
</cp:coreProperties>
</file>