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532" r:id="rId2"/>
    <p:sldId id="487" r:id="rId3"/>
    <p:sldId id="534" r:id="rId4"/>
    <p:sldId id="504" r:id="rId5"/>
    <p:sldId id="505" r:id="rId6"/>
    <p:sldId id="506" r:id="rId7"/>
    <p:sldId id="507" r:id="rId8"/>
    <p:sldId id="508" r:id="rId9"/>
    <p:sldId id="509" r:id="rId10"/>
    <p:sldId id="510" r:id="rId11"/>
    <p:sldId id="511" r:id="rId12"/>
    <p:sldId id="512" r:id="rId13"/>
    <p:sldId id="513" r:id="rId14"/>
    <p:sldId id="468" r:id="rId15"/>
    <p:sldId id="469" r:id="rId16"/>
    <p:sldId id="514" r:id="rId17"/>
    <p:sldId id="488" r:id="rId18"/>
    <p:sldId id="515" r:id="rId19"/>
    <p:sldId id="492" r:id="rId20"/>
    <p:sldId id="516" r:id="rId21"/>
    <p:sldId id="517" r:id="rId22"/>
    <p:sldId id="537" r:id="rId23"/>
    <p:sldId id="519" r:id="rId24"/>
    <p:sldId id="520" r:id="rId25"/>
    <p:sldId id="521" r:id="rId26"/>
    <p:sldId id="522" r:id="rId27"/>
    <p:sldId id="523" r:id="rId28"/>
    <p:sldId id="524" r:id="rId29"/>
    <p:sldId id="525" r:id="rId30"/>
    <p:sldId id="526" r:id="rId31"/>
    <p:sldId id="527" r:id="rId32"/>
    <p:sldId id="535" r:id="rId33"/>
    <p:sldId id="530" r:id="rId34"/>
    <p:sldId id="486" r:id="rId35"/>
    <p:sldId id="529" r:id="rId36"/>
    <p:sldId id="536" r:id="rId37"/>
    <p:sldId id="279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0099"/>
    <a:srgbClr val="FF6600"/>
    <a:srgbClr val="FF3300"/>
    <a:srgbClr val="008000"/>
    <a:srgbClr val="0000FF"/>
    <a:srgbClr val="009900"/>
    <a:srgbClr val="006600"/>
    <a:srgbClr val="FF9933"/>
    <a:srgbClr val="FF66FF"/>
    <a:srgbClr val="66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6" autoAdjust="0"/>
    <p:restoredTop sz="94660"/>
  </p:normalViewPr>
  <p:slideViewPr>
    <p:cSldViewPr snapToGrid="0">
      <p:cViewPr>
        <p:scale>
          <a:sx n="33" d="100"/>
          <a:sy n="33" d="100"/>
        </p:scale>
        <p:origin x="-1152" y="-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0B5FD-5FE7-482A-B35F-3AC77F972357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435E7-6AC5-473C-941D-64A42DD22C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0623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9059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2730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1497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58258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6252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4199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1117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0357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750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9230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267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accent4">
                <a:lumMod val="40000"/>
                <a:lumOff val="60000"/>
              </a:schemeClr>
            </a:gs>
            <a:gs pos="3000">
              <a:srgbClr val="FFFFFF"/>
            </a:gs>
            <a:gs pos="100000">
              <a:srgbClr val="FFCC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D2534-95A1-4A1D-AFCB-0D9172ED749B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A9C0B-A13C-4B4D-8306-DEC3E8A909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293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14.png"/><Relationship Id="rId4" Type="http://schemas.microsoft.com/office/2007/relationships/media" Target="../media/media1.mp3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2" Type="http://schemas.openxmlformats.org/officeDocument/2006/relationships/slideLayout" Target="../slideLayouts/slideLayout7.xml"/><Relationship Id="rId1" Type="http://schemas.openxmlformats.org/officeDocument/2006/relationships/video" Target="../media/media2.mp4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user\Desktop\&#1055;&#1056;&#1045;&#1047;&#1045;&#1053;&#1058;&#1040;&#1062;&#1030;&#1071;\0-02-0a-e2c52a9e4a48530ebdef11427ed9fe6398b5b9552c275cc6a1ead38d4c9102c5_d47f8bc95a688018.mp4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3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51DA946-CCED-4AF3-A65D-3D780B31788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554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Вправа «Прогноз настрою»</a:t>
            </a:r>
            <a:endParaRPr lang="ru-RU" sz="5400" b="1" dirty="0">
              <a:solidFill>
                <a:srgbClr val="990099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1485900" y="5225143"/>
          <a:ext cx="1943100" cy="1377519"/>
        </p:xfrm>
        <a:graphic>
          <a:graphicData uri="http://schemas.openxmlformats.org/presentationml/2006/ole">
            <p:oleObj spid="_x0000_s29794" name="CorelDRAW" r:id="rId3" imgW="1065240" imgH="1117440" progId="">
              <p:embed/>
            </p:oleObj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8327571" y="2349750"/>
          <a:ext cx="2040091" cy="1295400"/>
        </p:xfrm>
        <a:graphic>
          <a:graphicData uri="http://schemas.openxmlformats.org/presentationml/2006/ole">
            <p:oleObj spid="_x0000_s29795" name="CorelDRAW" r:id="rId4" imgW="1552680" imgH="1163520" progId="">
              <p:embed/>
            </p:oleObj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5257085" y="5208815"/>
          <a:ext cx="1845844" cy="1247906"/>
        </p:xfrm>
        <a:graphic>
          <a:graphicData uri="http://schemas.openxmlformats.org/presentationml/2006/ole">
            <p:oleObj spid="_x0000_s29796" name="CorelDRAW" r:id="rId5" imgW="1159200" imgH="664920" progId="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8671114" y="5012871"/>
          <a:ext cx="2383328" cy="1616529"/>
        </p:xfrm>
        <a:graphic>
          <a:graphicData uri="http://schemas.openxmlformats.org/presentationml/2006/ole">
            <p:oleObj spid="_x0000_s29797" name="CorelDRAW" r:id="rId6" imgW="1755000" imgH="1281960" progId="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5388429" y="2268779"/>
          <a:ext cx="1507372" cy="1344613"/>
        </p:xfrm>
        <a:graphic>
          <a:graphicData uri="http://schemas.openxmlformats.org/presentationml/2006/ole">
            <p:oleObj spid="_x0000_s29798" name="CorelDRAW" r:id="rId7" imgW="1020960" imgH="1208160" progId="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1959429" y="2386726"/>
          <a:ext cx="1404257" cy="944303"/>
        </p:xfrm>
        <a:graphic>
          <a:graphicData uri="http://schemas.openxmlformats.org/presentationml/2006/ole">
            <p:oleObj spid="_x0000_s29799" name="CorelDRAW" r:id="rId8" imgW="685800" imgH="672480" progId="">
              <p:embed/>
            </p:oleObj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/>
        </p:nvGraphicFramePr>
        <p:xfrm>
          <a:off x="8619816" y="3700913"/>
          <a:ext cx="2516269" cy="1246644"/>
        </p:xfrm>
        <a:graphic>
          <a:graphicData uri="http://schemas.openxmlformats.org/presentationml/2006/ole">
            <p:oleObj spid="_x0000_s29800" name="CorelDRAW" r:id="rId9" imgW="1341360" imgH="633240" progId="">
              <p:embed/>
            </p:oleObj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/>
        </p:nvGraphicFramePr>
        <p:xfrm>
          <a:off x="4882243" y="1257300"/>
          <a:ext cx="2286000" cy="1018194"/>
        </p:xfrm>
        <a:graphic>
          <a:graphicData uri="http://schemas.openxmlformats.org/presentationml/2006/ole">
            <p:oleObj spid="_x0000_s29801" name="CorelDRAW" r:id="rId10" imgW="1341360" imgH="633240" progId="">
              <p:embed/>
            </p:oleObj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/>
        </p:nvGraphicFramePr>
        <p:xfrm>
          <a:off x="4931229" y="3637048"/>
          <a:ext cx="2628900" cy="1310509"/>
        </p:xfrm>
        <a:graphic>
          <a:graphicData uri="http://schemas.openxmlformats.org/presentationml/2006/ole">
            <p:oleObj spid="_x0000_s29802" name="CorelDRAW" r:id="rId11" imgW="1341360" imgH="633240" progId="">
              <p:embed/>
            </p:oleObj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/>
        </p:nvGraphicFramePr>
        <p:xfrm>
          <a:off x="1503712" y="1257300"/>
          <a:ext cx="2529446" cy="1026716"/>
        </p:xfrm>
        <a:graphic>
          <a:graphicData uri="http://schemas.openxmlformats.org/presentationml/2006/ole">
            <p:oleObj spid="_x0000_s29803" name="CorelDRAW" r:id="rId12" imgW="1341360" imgH="633240" progId="">
              <p:embed/>
            </p:oleObj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/>
        </p:nvGraphicFramePr>
        <p:xfrm>
          <a:off x="1322613" y="3738928"/>
          <a:ext cx="2792187" cy="1273944"/>
        </p:xfrm>
        <a:graphic>
          <a:graphicData uri="http://schemas.openxmlformats.org/presentationml/2006/ole">
            <p:oleObj spid="_x0000_s29804" name="CorelDRAW" r:id="rId13" imgW="1341360" imgH="633240" progId="">
              <p:embed/>
            </p:oleObj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/>
        </p:nvGraphicFramePr>
        <p:xfrm>
          <a:off x="8098971" y="1224643"/>
          <a:ext cx="2383972" cy="1045028"/>
        </p:xfrm>
        <a:graphic>
          <a:graphicData uri="http://schemas.openxmlformats.org/presentationml/2006/ole">
            <p:oleObj spid="_x0000_s29805" name="CorelDRAW" r:id="rId14" imgW="1341360" imgH="633240" progId="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66502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51DA946-CCED-4AF3-A65D-3D780B31788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er\Desktop\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584" y="0"/>
            <a:ext cx="11231593" cy="6858000"/>
          </a:xfrm>
          <a:prstGeom prst="rect">
            <a:avLst/>
          </a:prstGeom>
          <a:noFill/>
        </p:spPr>
      </p:pic>
      <p:pic>
        <p:nvPicPr>
          <p:cNvPr id="2" name="zvuk-vorobev">
            <a:hlinkClick r:id="" action="ppaction://media"/>
            <a:extLst>
              <a:ext uri="{FF2B5EF4-FFF2-40B4-BE49-F238E27FC236}">
                <a16:creationId xmlns="" xmlns:a16="http://schemas.microsoft.com/office/drawing/2014/main" id="{8A3A8A2D-7220-4AB9-89B3-6ED3AC62F8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84727" y="612601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7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-02-0a-9c1e012134286d5ae331ee5efc6d9616e559637bfb93150ba85ef3dd62333fe8_89ef70a0ea57428f">
            <a:hlinkClick r:id="" action="ppaction://media"/>
            <a:extLst>
              <a:ext uri="{FF2B5EF4-FFF2-40B4-BE49-F238E27FC236}">
                <a16:creationId xmlns="" xmlns:a16="http://schemas.microsoft.com/office/drawing/2014/main" id="{5ED30131-32B2-4947-9BBA-515E1CA396E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01095" y="281866"/>
            <a:ext cx="11189809" cy="6294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user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4" y="0"/>
            <a:ext cx="11139054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user\Deskto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4" y="0"/>
            <a:ext cx="11180618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user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328" y="0"/>
            <a:ext cx="1109749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user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327" y="0"/>
            <a:ext cx="1105592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user\Deskto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850" y="0"/>
            <a:ext cx="1111538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user\Deskto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4" y="0"/>
            <a:ext cx="1113905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user\Desktop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4" y="0"/>
            <a:ext cx="1109749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er\Desktop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019" y="0"/>
            <a:ext cx="109312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 err="1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Сенкан</a:t>
            </a:r>
            <a:endParaRPr lang="ru-RU" sz="6000" b="1" dirty="0">
              <a:solidFill>
                <a:srgbClr val="990099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694377" y="1492848"/>
            <a:ext cx="3703949" cy="707886"/>
            <a:chOff x="3694378" y="1492848"/>
            <a:chExt cx="2255520" cy="707886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3694378" y="1515237"/>
              <a:ext cx="2255520" cy="529021"/>
            </a:xfrm>
            <a:prstGeom prst="roundRect">
              <a:avLst/>
            </a:prstGeom>
            <a:solidFill>
              <a:srgbClr val="FFCC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722603" y="1492848"/>
              <a:ext cx="21656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Апетит.</a:t>
              </a:r>
              <a:endParaRPr lang="ru-RU" sz="40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3694378" y="2279255"/>
            <a:ext cx="4411980" cy="707886"/>
            <a:chOff x="3694378" y="2279255"/>
            <a:chExt cx="4411980" cy="707886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694378" y="2317393"/>
              <a:ext cx="4411980" cy="529021"/>
            </a:xfrm>
            <a:prstGeom prst="roundRect">
              <a:avLst/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717825" y="2279255"/>
              <a:ext cx="402336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Гарний, … .</a:t>
              </a:r>
              <a:endParaRPr lang="ru-RU" sz="40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728120" y="3049601"/>
            <a:ext cx="5314950" cy="707886"/>
            <a:chOff x="3728120" y="3049601"/>
            <a:chExt cx="5314950" cy="707886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3728120" y="3122922"/>
              <a:ext cx="5314950" cy="529021"/>
            </a:xfrm>
            <a:prstGeom prst="roundRect">
              <a:avLst/>
            </a:prstGeom>
            <a:solidFill>
              <a:srgbClr val="99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885464" y="3049601"/>
              <a:ext cx="514731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Приходить, …, ….</a:t>
              </a:r>
              <a:endParaRPr lang="ru-RU" sz="40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3728120" y="4601639"/>
            <a:ext cx="2835188" cy="707886"/>
            <a:chOff x="3728120" y="4601639"/>
            <a:chExt cx="2835188" cy="707886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3728120" y="4723860"/>
              <a:ext cx="2835188" cy="529021"/>
            </a:xfrm>
            <a:prstGeom prst="roundRect">
              <a:avLst/>
            </a:prstGeom>
            <a:solidFill>
              <a:srgbClr val="FC302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927226" y="4601639"/>
              <a:ext cx="23336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… .</a:t>
              </a:r>
              <a:endParaRPr lang="ru-RU" sz="40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669317" y="3827919"/>
            <a:ext cx="7115914" cy="1323439"/>
            <a:chOff x="3669317" y="3827919"/>
            <a:chExt cx="5957230" cy="1323439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3728120" y="3921705"/>
              <a:ext cx="5898427" cy="529021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3669317" y="3827919"/>
              <a:ext cx="5793106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hangingPunct="0">
                <a:spcAft>
                  <a:spcPts val="0"/>
                </a:spcAft>
              </a:pPr>
              <a:r>
                <a:rPr lang="uk-UA" sz="40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Після прогулянки … … .</a:t>
              </a:r>
              <a:endParaRPr lang="ru-RU" sz="40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2007" y="406563"/>
            <a:ext cx="1496812" cy="1256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6650" y="2044258"/>
            <a:ext cx="3223382" cy="3512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94515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97180" y="365125"/>
            <a:ext cx="11056620" cy="1325563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>
                <a:solidFill>
                  <a:srgbClr val="99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Вправа «Кластер»</a:t>
            </a:r>
            <a:endParaRPr lang="ru-RU" sz="6000" b="1" dirty="0">
              <a:solidFill>
                <a:srgbClr val="99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1023260" y="3531318"/>
            <a:ext cx="576728" cy="5855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833206" y="3550762"/>
            <a:ext cx="603105" cy="5628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9902629" y="3496319"/>
            <a:ext cx="936971" cy="4775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9014609" y="3470591"/>
            <a:ext cx="936971" cy="4775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541241" y="3412111"/>
            <a:ext cx="936971" cy="4775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4653221" y="3386383"/>
            <a:ext cx="936971" cy="477565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Группа 23"/>
          <p:cNvGrpSpPr/>
          <p:nvPr/>
        </p:nvGrpSpPr>
        <p:grpSpPr>
          <a:xfrm>
            <a:off x="4485582" y="1749686"/>
            <a:ext cx="2255520" cy="646331"/>
            <a:chOff x="4103370" y="1880696"/>
            <a:chExt cx="2255520" cy="646331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4103370" y="1892427"/>
              <a:ext cx="2255520" cy="52902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312572" y="1880696"/>
              <a:ext cx="18249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36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Апетит</a:t>
              </a:r>
              <a:endParaRPr lang="ru-RU" sz="36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719354" y="3032332"/>
            <a:ext cx="2050104" cy="556897"/>
            <a:chOff x="719354" y="3032332"/>
            <a:chExt cx="1592270" cy="556897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720250" y="3032332"/>
              <a:ext cx="1591374" cy="52902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19354" y="3066009"/>
              <a:ext cx="14868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З</a:t>
              </a:r>
              <a:r>
                <a:rPr lang="uk-UA" sz="28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доров’я</a:t>
              </a:r>
              <a:endParaRPr lang="ru-RU" sz="28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447309" y="2869242"/>
            <a:ext cx="1857141" cy="581521"/>
            <a:chOff x="4447309" y="2869242"/>
            <a:chExt cx="1857141" cy="581521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4944569" y="2869242"/>
              <a:ext cx="1359881" cy="529021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7309" y="2927543"/>
              <a:ext cx="172192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     Кухня</a:t>
              </a:r>
              <a:endParaRPr lang="ru-RU" sz="28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9042790" y="3002296"/>
            <a:ext cx="1998590" cy="529022"/>
            <a:chOff x="9042790" y="3002296"/>
            <a:chExt cx="1768629" cy="529022"/>
          </a:xfrm>
        </p:grpSpPr>
        <p:sp>
          <p:nvSpPr>
            <p:cNvPr id="34" name="Скругленный прямоугольник 33"/>
            <p:cNvSpPr/>
            <p:nvPr/>
          </p:nvSpPr>
          <p:spPr>
            <a:xfrm>
              <a:off x="9042790" y="3002297"/>
              <a:ext cx="1719678" cy="529021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9117293" y="3002296"/>
              <a:ext cx="169412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0">
                <a:spcAft>
                  <a:spcPts val="0"/>
                </a:spcAft>
              </a:pPr>
              <a:r>
                <a:rPr lang="uk-UA" sz="28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Фрукти</a:t>
              </a:r>
              <a:endParaRPr lang="ru-RU" sz="28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cxnSp>
        <p:nvCxnSpPr>
          <p:cNvPr id="36" name="Соединительная линия уступом 35"/>
          <p:cNvCxnSpPr/>
          <p:nvPr/>
        </p:nvCxnSpPr>
        <p:spPr>
          <a:xfrm>
            <a:off x="6741102" y="2005370"/>
            <a:ext cx="3161527" cy="451413"/>
          </a:xfrm>
          <a:prstGeom prst="bentConnector3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/>
          <p:nvPr/>
        </p:nvCxnSpPr>
        <p:spPr>
          <a:xfrm flipH="1">
            <a:off x="1324055" y="2005369"/>
            <a:ext cx="3161527" cy="451413"/>
          </a:xfrm>
          <a:prstGeom prst="bentConnector3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5590192" y="2290438"/>
            <a:ext cx="0" cy="57880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1335250" y="2456782"/>
            <a:ext cx="0" cy="57880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9906790" y="2423493"/>
            <a:ext cx="0" cy="57880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Скругленный прямоугольник 41"/>
          <p:cNvSpPr/>
          <p:nvPr/>
        </p:nvSpPr>
        <p:spPr>
          <a:xfrm>
            <a:off x="552035" y="4116883"/>
            <a:ext cx="1047953" cy="63799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3584688" y="3852373"/>
            <a:ext cx="1359881" cy="52902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6058421" y="3868126"/>
            <a:ext cx="1359881" cy="52902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0" name="Группа 49"/>
          <p:cNvGrpSpPr/>
          <p:nvPr/>
        </p:nvGrpSpPr>
        <p:grpSpPr>
          <a:xfrm>
            <a:off x="2993885" y="2852338"/>
            <a:ext cx="1359881" cy="593041"/>
            <a:chOff x="2993885" y="2852338"/>
            <a:chExt cx="1359881" cy="593041"/>
          </a:xfrm>
        </p:grpSpPr>
        <p:sp>
          <p:nvSpPr>
            <p:cNvPr id="51" name="Скругленный прямоугольник 50"/>
            <p:cNvSpPr/>
            <p:nvPr/>
          </p:nvSpPr>
          <p:spPr>
            <a:xfrm>
              <a:off x="2993885" y="2852338"/>
              <a:ext cx="1359881" cy="529021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93886" y="2922159"/>
              <a:ext cx="130587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>
                  <a:latin typeface="Arial" panose="020B0604020202020204" pitchFamily="34" charset="0"/>
                  <a:ea typeface="Batang"/>
                  <a:cs typeface="Arial" panose="020B0604020202020204" pitchFamily="34" charset="0"/>
                </a:rPr>
                <a:t>Обід</a:t>
              </a:r>
              <a:endParaRPr lang="ru-RU" sz="2800" b="1" dirty="0">
                <a:latin typeface="Arial" panose="020B0604020202020204" pitchFamily="34" charset="0"/>
                <a:ea typeface="Batang"/>
                <a:cs typeface="Arial" panose="020B0604020202020204" pitchFamily="34" charset="0"/>
              </a:endParaRPr>
            </a:p>
          </p:txBody>
        </p:sp>
      </p:grpSp>
      <p:sp>
        <p:nvSpPr>
          <p:cNvPr id="54" name="Скругленный прямоугольник 53"/>
          <p:cNvSpPr/>
          <p:nvPr/>
        </p:nvSpPr>
        <p:spPr>
          <a:xfrm>
            <a:off x="6897573" y="2838169"/>
            <a:ext cx="1359881" cy="52902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rot="5400000">
            <a:off x="4655167" y="2815819"/>
            <a:ext cx="0" cy="57880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rot="5400000">
            <a:off x="6593852" y="2776607"/>
            <a:ext cx="0" cy="57880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Скругленный прямоугольник 58"/>
          <p:cNvSpPr/>
          <p:nvPr/>
        </p:nvSpPr>
        <p:spPr>
          <a:xfrm>
            <a:off x="8257454" y="3910891"/>
            <a:ext cx="1719678" cy="52902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0125177" y="3922194"/>
            <a:ext cx="1719678" cy="52902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1710141" y="4113627"/>
            <a:ext cx="1726502" cy="63799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2007" y="406563"/>
            <a:ext cx="1496812" cy="1256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94506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4" grpId="0" animBg="1"/>
      <p:bldP spid="59" grpId="0" animBg="1"/>
      <p:bldP spid="62" grpId="0" animBg="1"/>
      <p:bldP spid="6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51DA946-CCED-4AF3-A65D-3D780B31788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060C2DC-A834-4ECE-80EA-C8CFCC3B78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348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3CEEF08-20F6-459F-A410-DE08AD05526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D4F6EB1-EDE2-4F63-A05C-4DC0988BF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34C3669-A3AB-42EA-A58A-05CA551031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14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er\Desktop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0"/>
            <a:ext cx="114014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er\Deskto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113156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-02-0a-e2c52a9e4a48530ebdef11427ed9fe6398b5b9552c275cc6a1ead38d4c9102c5_d47f8bc95a688018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user\Desktop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200" y="1"/>
            <a:ext cx="115316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er\Desktop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0"/>
            <a:ext cx="113792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er\Desktop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0"/>
            <a:ext cx="113792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er\Desktop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022" y="0"/>
            <a:ext cx="1140177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user\Deskt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0"/>
            <a:ext cx="114808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user\Desktop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0"/>
            <a:ext cx="11429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user\Desktop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4" y="0"/>
            <a:ext cx="113122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user\Desktop\УРОК\ПТАШКА.jpg"/>
          <p:cNvPicPr>
            <a:picLocks noChangeAspect="1" noChangeArrowheads="1"/>
          </p:cNvPicPr>
          <p:nvPr/>
        </p:nvPicPr>
        <p:blipFill>
          <a:blip r:embed="rId2" cstate="print"/>
          <a:srcRect l="3860" t="2655" r="2390" b="3540"/>
          <a:stretch>
            <a:fillRect/>
          </a:stretch>
        </p:blipFill>
        <p:spPr bwMode="auto">
          <a:xfrm>
            <a:off x="2596243" y="1306286"/>
            <a:ext cx="7739743" cy="555171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83771" y="185529"/>
            <a:ext cx="103849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     Гра «Найрозумніший»</a:t>
            </a:r>
            <a:endParaRPr lang="uk-UA" sz="6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67442" y="275695"/>
            <a:ext cx="1142455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                     </a:t>
            </a:r>
            <a:r>
              <a:rPr lang="uk-UA" sz="6000" b="1" dirty="0" err="1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Фішбоун</a:t>
            </a:r>
            <a:r>
              <a:rPr lang="uk-UA" sz="6000" b="1" dirty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uk-UA" sz="4800" b="1" dirty="0">
                <a:solidFill>
                  <a:srgbClr val="990099"/>
                </a:solidFill>
                <a:latin typeface="Arial" pitchFamily="34" charset="0"/>
                <a:cs typeface="Arial" pitchFamily="34" charset="0"/>
              </a:rPr>
              <a:t>«Чи потребують птахи допомоги? »</a:t>
            </a:r>
          </a:p>
          <a:p>
            <a:endParaRPr lang="uk-UA" sz="4000" b="1" dirty="0">
              <a:solidFill>
                <a:srgbClr val="990099"/>
              </a:solidFill>
              <a:latin typeface="Arial" pitchFamily="34" charset="0"/>
              <a:cs typeface="Arial" pitchFamily="34" charset="0"/>
            </a:endParaRPr>
          </a:p>
          <a:p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C:\Users\user\Desktop\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5857" y="2043039"/>
            <a:ext cx="6678386" cy="4510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3CEEF08-20F6-459F-A410-DE08AD05526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A70004C-0055-4374-B0C7-17B0DD0CC3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altLang="ru-RU" sz="4000" b="1" dirty="0">
              <a:solidFill>
                <a:srgbClr val="99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820281" y="433560"/>
            <a:ext cx="9209315" cy="145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uk-UA" altLang="ru-RU" sz="3800" b="1" dirty="0">
                <a:solidFill>
                  <a:srgbClr val="0000FF"/>
                </a:solidFill>
                <a:latin typeface="Arial Black" pitchFamily="34" charset="0"/>
              </a:rPr>
              <a:t>Я вважаю, що на уроці  працював/працювала  </a:t>
            </a:r>
          </a:p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uk-UA" altLang="ru-RU" sz="3800" b="1" dirty="0">
                <a:solidFill>
                  <a:srgbClr val="0000FF"/>
                </a:solidFill>
                <a:latin typeface="Arial Black" pitchFamily="34" charset="0"/>
              </a:rPr>
              <a:t>старанно,</a:t>
            </a:r>
            <a:endParaRPr lang="ru-RU" altLang="ru-RU" sz="3800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994317" y="2507439"/>
            <a:ext cx="423467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uk-UA" altLang="ru-RU" sz="4000" b="1" dirty="0">
                <a:solidFill>
                  <a:srgbClr val="008000"/>
                </a:solidFill>
                <a:latin typeface="Arial Black" pitchFamily="34" charset="0"/>
              </a:rPr>
              <a:t>тому що …</a:t>
            </a:r>
            <a:endParaRPr lang="ru-RU" altLang="ru-RU" sz="40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3945936" y="3539919"/>
            <a:ext cx="8246064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uk-UA" altLang="ru-RU" sz="4000" b="1" dirty="0">
                <a:solidFill>
                  <a:srgbClr val="C00000"/>
                </a:solidFill>
                <a:latin typeface="Arial Black" pitchFamily="34" charset="0"/>
              </a:rPr>
              <a:t>Я можу довести це на прикладі …</a:t>
            </a:r>
            <a:endParaRPr lang="ru-RU" altLang="ru-RU" sz="40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060236" y="5161435"/>
            <a:ext cx="8131764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uk-UA" altLang="ru-RU" sz="4000" b="1" dirty="0">
                <a:solidFill>
                  <a:srgbClr val="FF3300"/>
                </a:solidFill>
                <a:latin typeface="Arial Black" pitchFamily="34" charset="0"/>
              </a:rPr>
              <a:t>Я роблю висновок, що …</a:t>
            </a:r>
            <a:endParaRPr lang="ru-RU" altLang="ru-RU" sz="4000" b="1" dirty="0">
              <a:solidFill>
                <a:srgbClr val="FF3300"/>
              </a:solidFill>
              <a:latin typeface="Arial Black" pitchFamily="34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228602" y="293915"/>
            <a:ext cx="3559625" cy="6564085"/>
            <a:chOff x="754381" y="1471482"/>
            <a:chExt cx="2491739" cy="4726827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754381" y="1494998"/>
              <a:ext cx="2434590" cy="4503420"/>
            </a:xfrm>
            <a:prstGeom prst="roundRect">
              <a:avLst/>
            </a:prstGeom>
            <a:solidFill>
              <a:srgbClr val="FF9999"/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7188" y="1471482"/>
              <a:ext cx="2190343" cy="1012070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8670" y="3639655"/>
              <a:ext cx="2205990" cy="1030078"/>
            </a:xfrm>
            <a:prstGeom prst="rect">
              <a:avLst/>
            </a:prstGeom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7189" y="2589915"/>
              <a:ext cx="1904592" cy="915748"/>
            </a:xfrm>
            <a:prstGeom prst="rect">
              <a:avLst/>
            </a:prstGeom>
          </p:spPr>
        </p:pic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917967" y="2263554"/>
              <a:ext cx="1573774" cy="61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228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indent="0" eaLnBrk="1" hangingPunct="1">
                <a:spcBef>
                  <a:spcPts val="0"/>
                </a:spcBef>
                <a:buFont typeface="Wingdings" panose="05000000000000000000" pitchFamily="2" charset="2"/>
                <a:buNone/>
              </a:pPr>
              <a:r>
                <a:rPr lang="uk-UA" altLang="ru-RU" b="1" dirty="0">
                  <a:solidFill>
                    <a:srgbClr val="C00000"/>
                  </a:solidFill>
                  <a:latin typeface="Arial" panose="020B0604020202020204" pitchFamily="34" charset="0"/>
                </a:rPr>
                <a:t>    Позиція</a:t>
              </a:r>
              <a:endParaRPr lang="ru-RU" altLang="ru-RU" b="1" dirty="0">
                <a:solidFill>
                  <a:srgbClr val="C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>
              <a:off x="848871" y="3318635"/>
              <a:ext cx="2397249" cy="61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228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indent="0" eaLnBrk="1" hangingPunct="1">
                <a:spcBef>
                  <a:spcPts val="0"/>
                </a:spcBef>
                <a:buFont typeface="Wingdings" panose="05000000000000000000" pitchFamily="2" charset="2"/>
                <a:buNone/>
              </a:pPr>
              <a:r>
                <a:rPr lang="uk-UA" altLang="ru-RU" b="1" dirty="0">
                  <a:solidFill>
                    <a:srgbClr val="C00000"/>
                  </a:solidFill>
                  <a:latin typeface="Arial" panose="020B0604020202020204" pitchFamily="34" charset="0"/>
                </a:rPr>
                <a:t>Обґрунтування</a:t>
              </a:r>
              <a:endParaRPr lang="ru-RU" altLang="ru-RU" b="1" dirty="0">
                <a:solidFill>
                  <a:srgbClr val="C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" name="Rectangle 3"/>
            <p:cNvSpPr txBox="1">
              <a:spLocks noChangeArrowheads="1"/>
            </p:cNvSpPr>
            <p:nvPr/>
          </p:nvSpPr>
          <p:spPr bwMode="auto">
            <a:xfrm>
              <a:off x="1077472" y="4474817"/>
              <a:ext cx="1418402" cy="61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228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indent="0" eaLnBrk="1" hangingPunct="1">
                <a:spcBef>
                  <a:spcPts val="0"/>
                </a:spcBef>
                <a:buFont typeface="Wingdings" panose="05000000000000000000" pitchFamily="2" charset="2"/>
                <a:buNone/>
              </a:pPr>
              <a:r>
                <a:rPr lang="uk-UA" altLang="ru-RU" b="1" dirty="0">
                  <a:solidFill>
                    <a:srgbClr val="C00000"/>
                  </a:solidFill>
                  <a:latin typeface="Arial" panose="020B0604020202020204" pitchFamily="34" charset="0"/>
                </a:rPr>
                <a:t>Приклад</a:t>
              </a:r>
              <a:endParaRPr lang="ru-RU" altLang="ru-RU" b="1" dirty="0">
                <a:solidFill>
                  <a:srgbClr val="C00000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8670" y="4674844"/>
              <a:ext cx="2080261" cy="1182475"/>
            </a:xfrm>
            <a:prstGeom prst="rect">
              <a:avLst/>
            </a:prstGeom>
          </p:spPr>
        </p:pic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124273" y="5579184"/>
              <a:ext cx="1620661" cy="61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2286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indent="0" eaLnBrk="1" hangingPunct="1">
                <a:spcBef>
                  <a:spcPts val="0"/>
                </a:spcBef>
                <a:buFont typeface="Wingdings" panose="05000000000000000000" pitchFamily="2" charset="2"/>
                <a:buNone/>
              </a:pPr>
              <a:r>
                <a:rPr lang="uk-UA" altLang="ru-RU" b="1" dirty="0">
                  <a:solidFill>
                    <a:srgbClr val="C00000"/>
                  </a:solidFill>
                  <a:latin typeface="Arial" panose="020B0604020202020204" pitchFamily="34" charset="0"/>
                </a:rPr>
                <a:t>Судження</a:t>
              </a:r>
              <a:endParaRPr lang="ru-RU" altLang="ru-RU" b="1" dirty="0">
                <a:solidFill>
                  <a:srgbClr val="C00000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9843520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267810" y="-83055"/>
            <a:ext cx="11924190" cy="760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2638425" algn="l"/>
              </a:tabLst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4800" b="1" dirty="0">
                <a:solidFill>
                  <a:srgbClr val="990099"/>
                </a:solidFill>
                <a:latin typeface="Arial Black" pitchFamily="34" charset="0"/>
                <a:cs typeface="Arial" pitchFamily="34" charset="0"/>
              </a:rPr>
              <a:t>Домашнє завдання</a:t>
            </a:r>
            <a:endParaRPr kumimoji="0" lang="uk-UA" sz="3400" b="1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1.Повторити правило.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2.Вправа 131, с.46.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638425" algn="l"/>
              </a:tabLst>
            </a:pPr>
            <a:r>
              <a:rPr lang="uk-UA" sz="4800" b="1" dirty="0">
                <a:solidFill>
                  <a:srgbClr val="990099"/>
                </a:solidFill>
                <a:latin typeface="Arial Black" pitchFamily="34" charset="0"/>
                <a:cs typeface="Arial" panose="020B0604020202020204" pitchFamily="34" charset="0"/>
              </a:rPr>
              <a:t>На вибір</a:t>
            </a:r>
            <a:endParaRPr kumimoji="0" lang="uk-UA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4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Виписати  слова з префіксом </a:t>
            </a:r>
            <a:r>
              <a:rPr kumimoji="0" lang="uk-UA" sz="3600" b="1" i="0" u="none" strike="noStrike" cap="none" normalizeH="0" baseline="0" dirty="0" err="1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роз-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поділяючи їх для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lang="uk-UA" sz="3600" b="1" dirty="0">
                <a:solidFill>
                  <a:srgbClr val="0066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переносу всіма можливими способами.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endParaRPr kumimoji="0" lang="uk-UA" sz="3600" b="1" i="0" u="none" strike="noStrike" cap="none" normalizeH="0" baseline="0" dirty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*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99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Виписати  слова з префіксом </a:t>
            </a:r>
            <a:r>
              <a:rPr kumimoji="0" lang="uk-UA" sz="3600" b="1" i="0" u="none" strike="noStrike" cap="none" normalizeH="0" baseline="0" dirty="0" err="1">
                <a:ln>
                  <a:noFill/>
                </a:ln>
                <a:solidFill>
                  <a:srgbClr val="0099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без-</a:t>
            </a: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99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поділяючи їх для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99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переносу всіма можливими способами.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endParaRPr kumimoji="0" lang="uk-UA" sz="3400" b="1" i="0" u="none" strike="noStrike" cap="none" normalizeH="0" baseline="0" dirty="0">
              <a:ln>
                <a:noFill/>
              </a:ln>
              <a:solidFill>
                <a:srgbClr val="0099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3.Повісити годівничку.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Протягом осені та зими підгодовувати </a:t>
            </a:r>
            <a:r>
              <a:rPr lang="uk-UA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птахів.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38425" algn="l"/>
              </a:tabLst>
            </a:pPr>
            <a:r>
              <a:rPr kumimoji="0" lang="uk-UA" sz="3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C:\Users\user\Desktop\66.png"/>
          <p:cNvPicPr>
            <a:picLocks noChangeAspect="1" noChangeArrowheads="1"/>
          </p:cNvPicPr>
          <p:nvPr/>
        </p:nvPicPr>
        <p:blipFill>
          <a:blip r:embed="rId2" cstate="print"/>
          <a:srcRect t="2989"/>
          <a:stretch>
            <a:fillRect/>
          </a:stretch>
        </p:blipFill>
        <p:spPr bwMode="auto">
          <a:xfrm>
            <a:off x="362607" y="0"/>
            <a:ext cx="1150882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299" b="6207"/>
          <a:stretch>
            <a:fillRect/>
          </a:stretch>
        </p:blipFill>
        <p:spPr>
          <a:xfrm>
            <a:off x="945931" y="0"/>
            <a:ext cx="10641725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1541647" y="0"/>
            <a:ext cx="9126354" cy="939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en-US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6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Бережіть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птахів</a:t>
            </a:r>
            <a:r>
              <a:rPr lang="en-US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75520" y="621167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7528" y="4077072"/>
            <a:ext cx="7272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Поки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жити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планета буде,</a:t>
            </a:r>
          </a:p>
          <a:p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Поки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світ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ще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в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полоні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краси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,</a:t>
            </a:r>
          </a:p>
          <a:p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Бережіть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птахів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,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людоньки-люди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,</a:t>
            </a:r>
          </a:p>
          <a:p>
            <a:r>
              <a:rPr lang="ru-RU" sz="3600" b="1" spc="50" dirty="0">
                <a:ln w="11430"/>
                <a:solidFill>
                  <a:srgbClr val="C00000"/>
                </a:solidFill>
              </a:rPr>
              <a:t>Хай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чарують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нас </a:t>
            </a:r>
            <a:r>
              <a:rPr lang="ru-RU" sz="3600" b="1" spc="50" dirty="0" err="1">
                <a:ln w="11430"/>
                <a:solidFill>
                  <a:srgbClr val="C00000"/>
                </a:solidFill>
              </a:rPr>
              <a:t>їх</a:t>
            </a:r>
            <a:r>
              <a:rPr lang="ru-RU" sz="3600" b="1" spc="50" dirty="0">
                <a:ln w="11430"/>
                <a:solidFill>
                  <a:srgbClr val="C00000"/>
                </a:solidFill>
              </a:rPr>
              <a:t> голоси.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315416"/>
            <a:ext cx="1931988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16397">
            <a:off x="9011547" y="104770"/>
            <a:ext cx="7635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7" y="1844824"/>
            <a:ext cx="1273175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33813">
            <a:off x="9310947" y="1220211"/>
            <a:ext cx="1457138" cy="143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545" y="5134138"/>
            <a:ext cx="12795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331" y="2834040"/>
            <a:ext cx="2050075" cy="13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7" y="3140969"/>
            <a:ext cx="1386567" cy="1086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1910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4994</TotalTime>
  <Words>163</Words>
  <Application>Microsoft Office PowerPoint</Application>
  <PresentationFormat>Произвольный</PresentationFormat>
  <Paragraphs>45</Paragraphs>
  <Slides>37</Slides>
  <Notes>0</Notes>
  <HiddenSlides>0</HiddenSlides>
  <MMClips>3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Тема Office</vt:lpstr>
      <vt:lpstr>CorelDRAW</vt:lpstr>
      <vt:lpstr>Слайд 1</vt:lpstr>
      <vt:lpstr>Вправа «Прогноз настрою»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Сенкан</vt:lpstr>
      <vt:lpstr>Вправа «Кластер»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 вивченого у 2 класі. Український алфавіт.  Роман Роляник «До школи»</dc:title>
  <dc:creator>Gala</dc:creator>
  <cp:lastModifiedBy>user</cp:lastModifiedBy>
  <cp:revision>430</cp:revision>
  <dcterms:created xsi:type="dcterms:W3CDTF">2020-02-28T13:25:37Z</dcterms:created>
  <dcterms:modified xsi:type="dcterms:W3CDTF">2021-11-10T17:31:56Z</dcterms:modified>
</cp:coreProperties>
</file>