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67" r:id="rId4"/>
    <p:sldId id="268" r:id="rId5"/>
    <p:sldId id="270" r:id="rId6"/>
    <p:sldId id="269" r:id="rId7"/>
    <p:sldId id="259" r:id="rId8"/>
    <p:sldId id="263" r:id="rId9"/>
    <p:sldId id="264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7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etar.org.ua/tsikavi-fakti-pro-okulyarah-chastina-2-2/" TargetMode="External"/><Relationship Id="rId2" Type="http://schemas.openxmlformats.org/officeDocument/2006/relationships/hyperlink" Target="https://uk.wikipedia.org/wiki/%D0%9E%D0%BA%D1%83%D0%BB%D1%8F%D1%80%D0%B8_%D0%B4%D0%BB%D1%8F_%D0%BA%D0%BE%D1%80%D0%B5%D0%BA%D1%86%D1%96%D1%97_%D0%B2%D0%B0%D0%B4_%D0%B7%D0%BE%D1%80%D1%8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hytanka.com.ua/ebooks/index.php?action=url/view&amp;url_id=1266" TargetMode="External"/><Relationship Id="rId5" Type="http://schemas.openxmlformats.org/officeDocument/2006/relationships/hyperlink" Target="https://sites.google.com/site/antonovanvk2016/cikavi-fakti-pro-zvicajni-reci?tmpl=/system/app/templates/print/&amp;showPrintDialog=1" TargetMode="External"/><Relationship Id="rId4" Type="http://schemas.openxmlformats.org/officeDocument/2006/relationships/hyperlink" Target="https://optika.lviv.ua/yaki-linzy-dlya-okulyariv-krashhe-dlya-dytyn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лінзи для дитячих окулярів"/>
          <p:cNvPicPr>
            <a:picLocks noChangeAspect="1" noChangeArrowheads="1"/>
          </p:cNvPicPr>
          <p:nvPr/>
        </p:nvPicPr>
        <p:blipFill>
          <a:blip r:embed="rId2"/>
          <a:srcRect l="12500" r="23750"/>
          <a:stretch>
            <a:fillRect/>
          </a:stretch>
        </p:blipFill>
        <p:spPr bwMode="auto">
          <a:xfrm>
            <a:off x="0" y="2428868"/>
            <a:ext cx="4429124" cy="332616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2225668"/>
          </a:xfrm>
        </p:spPr>
        <p:txBody>
          <a:bodyPr>
            <a:normAutofit fontScale="90000"/>
          </a:bodyPr>
          <a:lstStyle/>
          <a:p>
            <a:r>
              <a:rPr lang="ru-RU" sz="3100" dirty="0" err="1" smtClean="0">
                <a:solidFill>
                  <a:srgbClr val="002060"/>
                </a:solidFill>
                <a:latin typeface="+mn-lt"/>
              </a:rPr>
              <a:t>Презентація</a:t>
            </a:r>
            <a:r>
              <a:rPr lang="ru-RU" sz="3100" dirty="0" smtClean="0">
                <a:solidFill>
                  <a:srgbClr val="002060"/>
                </a:solidFill>
                <a:latin typeface="+mn-lt"/>
              </a:rPr>
              <a:t>  до </a:t>
            </a:r>
            <a:r>
              <a:rPr lang="uk-UA" sz="3100" dirty="0" smtClean="0">
                <a:solidFill>
                  <a:srgbClr val="002060"/>
                </a:solidFill>
                <a:latin typeface="+mn-lt"/>
              </a:rPr>
              <a:t>інтегрованого заняття </a:t>
            </a:r>
            <a:r>
              <a:rPr lang="ru-RU" sz="31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sz="3100" dirty="0" smtClean="0">
                <a:solidFill>
                  <a:srgbClr val="002060"/>
                </a:solidFill>
                <a:latin typeface="+mn-lt"/>
              </a:rPr>
            </a:br>
            <a:r>
              <a:rPr lang="uk-UA" sz="3100" dirty="0" smtClean="0">
                <a:solidFill>
                  <a:srgbClr val="002060"/>
                </a:solidFill>
                <a:latin typeface="+mn-lt"/>
              </a:rPr>
              <a:t>з розвитку мовлення та  ознайомлення з довкіллям </a:t>
            </a:r>
            <a:r>
              <a:rPr lang="ru-RU" sz="31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sz="3100" dirty="0" smtClean="0">
                <a:solidFill>
                  <a:srgbClr val="002060"/>
                </a:solidFill>
                <a:latin typeface="+mn-lt"/>
              </a:rPr>
            </a:br>
            <a:r>
              <a:rPr lang="uk-UA" sz="3100" dirty="0" smtClean="0">
                <a:solidFill>
                  <a:srgbClr val="002060"/>
                </a:solidFill>
                <a:latin typeface="+mn-lt"/>
              </a:rPr>
              <a:t>на тему «</a:t>
            </a:r>
            <a:r>
              <a:rPr lang="uk-UA" sz="3100" i="1" dirty="0" smtClean="0">
                <a:solidFill>
                  <a:srgbClr val="002060"/>
                </a:solidFill>
                <a:latin typeface="+mn-lt"/>
              </a:rPr>
              <a:t>Чарівні помічники для Сови</a:t>
            </a:r>
            <a:r>
              <a:rPr lang="uk-UA" sz="3100" dirty="0" smtClean="0">
                <a:solidFill>
                  <a:srgbClr val="002060"/>
                </a:solidFill>
                <a:latin typeface="+mn-lt"/>
              </a:rPr>
              <a:t>» 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D:\Софія  БГПУ\2 курс\ІІ семестр\Озн.з довкіллям\Предмети\Окуляри\картинки\s419x0-news-13311433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092" y="4494920"/>
            <a:ext cx="4714908" cy="2363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Софія  БГПУ\2 курс\ІІ семестр\Озн.з довкіллям\Предмети\Окуляри\картинки\1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485" y="4214818"/>
            <a:ext cx="2741021" cy="2071702"/>
          </a:xfrm>
          <a:prstGeom prst="rect">
            <a:avLst/>
          </a:prstGeom>
          <a:noFill/>
        </p:spPr>
      </p:pic>
      <p:pic>
        <p:nvPicPr>
          <p:cNvPr id="22530" name="Picture 2" descr="D:\Софія  БГПУ\2 курс\ІІ семестр\Озн.з довкіллям\Предмети\Окуляри\картинки\2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7394" y="4143380"/>
            <a:ext cx="3242696" cy="2428892"/>
          </a:xfrm>
          <a:prstGeom prst="rect">
            <a:avLst/>
          </a:prstGeom>
          <a:noFill/>
        </p:spPr>
      </p:pic>
      <p:pic>
        <p:nvPicPr>
          <p:cNvPr id="6" name="Picture 2" descr="D:\Софія  БГПУ\2 курс\ІІ семестр\Озн.з довкіллям\Предмети\Окуляри\картинки\ip8c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4389" y="214290"/>
            <a:ext cx="2719577" cy="3544515"/>
          </a:xfrm>
          <a:prstGeom prst="rect">
            <a:avLst/>
          </a:prstGeom>
          <a:noFill/>
        </p:spPr>
      </p:pic>
      <p:pic>
        <p:nvPicPr>
          <p:cNvPr id="9218" name="Picture 2" descr="http://betar.org.ua/wp-content/uploads/2017/08/1482311364_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285728"/>
            <a:ext cx="4071966" cy="30411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36" y="274638"/>
            <a:ext cx="6115064" cy="1143000"/>
          </a:xfrm>
        </p:spPr>
        <p:txBody>
          <a:bodyPr>
            <a:normAutofit/>
          </a:bodyPr>
          <a:lstStyle/>
          <a:p>
            <a:r>
              <a:rPr lang="uk-UA" sz="4000" dirty="0" smtClean="0"/>
              <a:t>Віршик про окуляри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71604" y="1500174"/>
            <a:ext cx="7115196" cy="480918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         </a:t>
            </a:r>
            <a:r>
              <a:rPr lang="uk-UA" b="1" i="1" dirty="0" smtClean="0"/>
              <a:t>Совині окуляри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Захотілося читати Сові,</a:t>
            </a:r>
            <a:br>
              <a:rPr lang="uk-UA" dirty="0" smtClean="0"/>
            </a:br>
            <a:r>
              <a:rPr lang="uk-UA" dirty="0" smtClean="0"/>
              <a:t>Та згубились окуляри у траві.</a:t>
            </a:r>
            <a:br>
              <a:rPr lang="uk-UA" dirty="0" smtClean="0"/>
            </a:br>
            <a:r>
              <a:rPr lang="uk-UA" dirty="0" smtClean="0"/>
              <a:t>А без них не побачить</a:t>
            </a:r>
            <a:r>
              <a:rPr lang="en-US" dirty="0" smtClean="0"/>
              <a:t> </a:t>
            </a:r>
            <a:r>
              <a:rPr lang="uk-UA" dirty="0" smtClean="0"/>
              <a:t>Сова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 </a:t>
            </a:r>
            <a:r>
              <a:rPr lang="uk-UA" dirty="0" smtClean="0"/>
              <a:t>Надруковані у книжці слова.</a:t>
            </a:r>
            <a:br>
              <a:rPr lang="uk-UA" dirty="0" smtClean="0"/>
            </a:br>
            <a:r>
              <a:rPr lang="uk-UA" dirty="0" smtClean="0"/>
              <a:t>Гей, мурахи, серед листя і трави</a:t>
            </a:r>
            <a:br>
              <a:rPr lang="uk-UA" dirty="0" smtClean="0"/>
            </a:br>
            <a:r>
              <a:rPr lang="uk-UA" dirty="0" err="1" smtClean="0"/>
              <a:t>Віднайдіте</a:t>
            </a:r>
            <a:r>
              <a:rPr lang="uk-UA" dirty="0" smtClean="0"/>
              <a:t> окуляри для сови.</a:t>
            </a:r>
            <a:br>
              <a:rPr lang="uk-UA" dirty="0" smtClean="0"/>
            </a:br>
            <a:r>
              <a:rPr lang="uk-UA" dirty="0" smtClean="0"/>
              <a:t>А за це вам буде краща з нагород</a:t>
            </a:r>
            <a:br>
              <a:rPr lang="uk-UA" dirty="0" smtClean="0"/>
            </a:br>
            <a:r>
              <a:rPr lang="uk-UA" dirty="0" smtClean="0"/>
              <a:t>Довга казочка із низкою пригод.</a:t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                                               Л. </a:t>
            </a:r>
            <a:r>
              <a:rPr lang="uk-UA" dirty="0" err="1" smtClean="0"/>
              <a:t>Постних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D:\Софія  БГПУ\2 курс\ІІ семестр\Озн.з довкіллям\Предмети\Окуляри\картинки\14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2214554"/>
            <a:ext cx="1781175" cy="2562225"/>
          </a:xfrm>
          <a:prstGeom prst="rect">
            <a:avLst/>
          </a:prstGeom>
          <a:noFill/>
        </p:spPr>
      </p:pic>
      <p:pic>
        <p:nvPicPr>
          <p:cNvPr id="4099" name="Picture 3" descr="D:\Софія  БГПУ\2 курс\ІІ семестр\Озн.з довкіллям\Предмети\Окуляри\картинки\18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572008"/>
            <a:ext cx="1143008" cy="1828813"/>
          </a:xfrm>
          <a:prstGeom prst="rect">
            <a:avLst/>
          </a:prstGeom>
          <a:noFill/>
        </p:spPr>
      </p:pic>
      <p:pic>
        <p:nvPicPr>
          <p:cNvPr id="4100" name="Picture 4" descr="D:\Софія  БГПУ\2 курс\ІІ семестр\Озн.з довкіллям\Предмети\Окуляри\картинки\19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222885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115328" cy="917596"/>
          </a:xfrm>
        </p:spPr>
        <p:txBody>
          <a:bodyPr>
            <a:normAutofit fontScale="90000"/>
          </a:bodyPr>
          <a:lstStyle/>
          <a:p>
            <a:r>
              <a:rPr lang="ru-RU" sz="4000" dirty="0" err="1" smtClean="0"/>
              <a:t>Призначення</a:t>
            </a:r>
            <a:r>
              <a:rPr lang="ru-RU" sz="4000" dirty="0" smtClean="0"/>
              <a:t> </a:t>
            </a:r>
            <a:r>
              <a:rPr lang="ru-RU" sz="4000" dirty="0" err="1" smtClean="0"/>
              <a:t>окулярів</a:t>
            </a:r>
            <a:r>
              <a:rPr lang="ru-RU" sz="4000" dirty="0" smtClean="0"/>
              <a:t>:  </a:t>
            </a:r>
            <a:br>
              <a:rPr lang="ru-RU" sz="4000" dirty="0" smtClean="0"/>
            </a:br>
            <a:r>
              <a:rPr lang="uk-UA" sz="4000" dirty="0" smtClean="0"/>
              <a:t>для корекції  зору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214554"/>
            <a:ext cx="62865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  </a:t>
            </a:r>
            <a:r>
              <a:rPr lang="uk-UA" sz="2000" dirty="0" smtClean="0"/>
              <a:t>Якщо</a:t>
            </a:r>
            <a:r>
              <a:rPr lang="ru-RU" sz="2000" dirty="0" smtClean="0"/>
              <a:t> у </a:t>
            </a:r>
            <a:r>
              <a:rPr lang="uk-UA" sz="2000" dirty="0" smtClean="0"/>
              <a:t>дитини</a:t>
            </a:r>
            <a:r>
              <a:rPr lang="ru-RU" sz="2000" dirty="0" smtClean="0"/>
              <a:t> </a:t>
            </a:r>
            <a:r>
              <a:rPr lang="uk-UA" sz="2000" dirty="0" smtClean="0"/>
              <a:t>чи</a:t>
            </a:r>
            <a:r>
              <a:rPr lang="ru-RU" sz="2000" dirty="0" smtClean="0"/>
              <a:t> </a:t>
            </a:r>
            <a:r>
              <a:rPr lang="uk-UA" sz="2000" dirty="0" smtClean="0"/>
              <a:t>дорослого</a:t>
            </a:r>
            <a:r>
              <a:rPr lang="ru-RU" sz="2000" dirty="0" smtClean="0"/>
              <a:t> </a:t>
            </a:r>
            <a:r>
              <a:rPr lang="ru-RU" sz="2000" dirty="0" err="1" smtClean="0"/>
              <a:t>існують</a:t>
            </a:r>
            <a:r>
              <a:rPr lang="ru-RU" sz="2000" dirty="0" smtClean="0"/>
              <a:t> </a:t>
            </a:r>
            <a:r>
              <a:rPr lang="ru-RU" sz="2000" dirty="0" err="1" smtClean="0"/>
              <a:t>проблеми</a:t>
            </a:r>
            <a:r>
              <a:rPr lang="ru-RU" sz="2000" dirty="0" smtClean="0"/>
              <a:t> </a:t>
            </a:r>
            <a:r>
              <a:rPr lang="ru-RU" sz="2000" dirty="0" err="1" smtClean="0"/>
              <a:t>із</a:t>
            </a:r>
            <a:r>
              <a:rPr lang="ru-RU" sz="2000" dirty="0" smtClean="0"/>
              <a:t> </a:t>
            </a:r>
            <a:r>
              <a:rPr lang="ru-RU" sz="2000" dirty="0" err="1" smtClean="0"/>
              <a:t>зором</a:t>
            </a:r>
            <a:r>
              <a:rPr lang="ru-RU" sz="2000" dirty="0" smtClean="0"/>
              <a:t>, то </a:t>
            </a:r>
            <a:r>
              <a:rPr lang="uk-UA" sz="2000" dirty="0" smtClean="0"/>
              <a:t>їм слід носити окуляри, </a:t>
            </a:r>
            <a:r>
              <a:rPr lang="ru-RU" sz="2000" dirty="0" smtClean="0"/>
              <a:t> як</a:t>
            </a:r>
            <a:r>
              <a:rPr lang="uk-UA" sz="2000" dirty="0" smtClean="0"/>
              <a:t>і   допоможе підібрати  лікар – спеціаліст. </a:t>
            </a:r>
          </a:p>
          <a:p>
            <a:r>
              <a:rPr lang="ru-RU" sz="2000" dirty="0" smtClean="0"/>
              <a:t>     </a:t>
            </a:r>
            <a:r>
              <a:rPr lang="ru-RU" sz="2000" dirty="0" err="1" smtClean="0"/>
              <a:t>Дуже</a:t>
            </a:r>
            <a:r>
              <a:rPr lang="ru-RU" sz="2000" dirty="0" smtClean="0"/>
              <a:t> </a:t>
            </a:r>
            <a:r>
              <a:rPr lang="ru-RU" sz="2000" dirty="0" err="1" smtClean="0"/>
              <a:t>відповідально</a:t>
            </a:r>
            <a:r>
              <a:rPr lang="ru-RU" sz="2000" dirty="0" smtClean="0"/>
              <a:t> </a:t>
            </a:r>
            <a:r>
              <a:rPr lang="ru-RU" sz="2000" dirty="0" err="1" smtClean="0"/>
              <a:t>слід</a:t>
            </a:r>
            <a:r>
              <a:rPr lang="ru-RU" sz="2000" dirty="0" smtClean="0"/>
              <a:t> </a:t>
            </a:r>
            <a:r>
              <a:rPr lang="ru-RU" sz="2000" dirty="0" err="1" smtClean="0"/>
              <a:t>підходити</a:t>
            </a:r>
            <a:r>
              <a:rPr lang="ru-RU" sz="2000" dirty="0" smtClean="0"/>
              <a:t> до </a:t>
            </a:r>
            <a:r>
              <a:rPr lang="ru-RU" sz="2000" dirty="0" err="1" smtClean="0"/>
              <a:t>вибору</a:t>
            </a:r>
            <a:r>
              <a:rPr lang="ru-RU" sz="2000" dirty="0" smtClean="0"/>
              <a:t> </a:t>
            </a:r>
            <a:r>
              <a:rPr lang="ru-RU" sz="2000" dirty="0" err="1" smtClean="0"/>
              <a:t>окулярів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корекції</a:t>
            </a:r>
            <a:r>
              <a:rPr lang="ru-RU" sz="2000" dirty="0" smtClean="0"/>
              <a:t> </a:t>
            </a:r>
            <a:r>
              <a:rPr lang="ru-RU" sz="2000" dirty="0" err="1" smtClean="0"/>
              <a:t>зору</a:t>
            </a:r>
            <a:r>
              <a:rPr lang="ru-RU" sz="2000" dirty="0" smtClean="0"/>
              <a:t>, </a:t>
            </a:r>
            <a:r>
              <a:rPr lang="ru-RU" sz="2000" dirty="0" err="1" smtClean="0"/>
              <a:t>адже</a:t>
            </a:r>
            <a:r>
              <a:rPr lang="ru-RU" sz="2000" dirty="0" smtClean="0"/>
              <a:t> </a:t>
            </a:r>
            <a:r>
              <a:rPr lang="ru-RU" sz="2000" dirty="0" err="1" smtClean="0"/>
              <a:t>якщо</a:t>
            </a:r>
            <a:r>
              <a:rPr lang="ru-RU" sz="2000" dirty="0" smtClean="0"/>
              <a:t> неправильно </a:t>
            </a:r>
            <a:r>
              <a:rPr lang="ru-RU" sz="2000" dirty="0" err="1" smtClean="0"/>
              <a:t>підібрати</a:t>
            </a:r>
            <a:r>
              <a:rPr lang="ru-RU" sz="2000" dirty="0" smtClean="0"/>
              <a:t> </a:t>
            </a:r>
            <a:r>
              <a:rPr lang="ru-RU" sz="2000" dirty="0" err="1" smtClean="0"/>
              <a:t>окуляри</a:t>
            </a:r>
            <a:r>
              <a:rPr lang="ru-RU" sz="2000" dirty="0" smtClean="0"/>
              <a:t>, то </a:t>
            </a:r>
            <a:r>
              <a:rPr lang="ru-RU" sz="2000" dirty="0" err="1" smtClean="0"/>
              <a:t>вашому</a:t>
            </a:r>
            <a:r>
              <a:rPr lang="ru-RU" sz="2000" dirty="0" smtClean="0"/>
              <a:t> </a:t>
            </a:r>
            <a:r>
              <a:rPr lang="ru-RU" sz="2000" dirty="0" err="1" smtClean="0"/>
              <a:t>здоров’ю</a:t>
            </a:r>
            <a:r>
              <a:rPr lang="ru-RU" sz="2000" dirty="0" smtClean="0"/>
              <a:t> </a:t>
            </a:r>
            <a:r>
              <a:rPr lang="ru-RU" sz="2000" dirty="0" err="1" smtClean="0"/>
              <a:t>може</a:t>
            </a:r>
            <a:r>
              <a:rPr lang="ru-RU" sz="2000" dirty="0" smtClean="0"/>
              <a:t> бути </a:t>
            </a:r>
            <a:r>
              <a:rPr lang="ru-RU" sz="2000" dirty="0" err="1" smtClean="0"/>
              <a:t>завдано</a:t>
            </a:r>
            <a:r>
              <a:rPr lang="ru-RU" sz="2000" dirty="0" smtClean="0"/>
              <a:t> </a:t>
            </a:r>
            <a:r>
              <a:rPr lang="ru-RU" sz="2000" dirty="0" err="1" smtClean="0"/>
              <a:t>шкоди</a:t>
            </a:r>
            <a:r>
              <a:rPr lang="ru-RU" sz="2000" dirty="0" smtClean="0"/>
              <a:t>, </a:t>
            </a:r>
            <a:r>
              <a:rPr lang="ru-RU" sz="2000" dirty="0" err="1" smtClean="0"/>
              <a:t>значно</a:t>
            </a:r>
            <a:r>
              <a:rPr lang="ru-RU" sz="2000" dirty="0" smtClean="0"/>
              <a:t> </a:t>
            </a:r>
            <a:r>
              <a:rPr lang="ru-RU" sz="2000" dirty="0" err="1" smtClean="0"/>
              <a:t>погіршиться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зір</a:t>
            </a:r>
            <a:r>
              <a:rPr lang="ru-RU" sz="2000" dirty="0" smtClean="0"/>
              <a:t>.</a:t>
            </a:r>
          </a:p>
          <a:p>
            <a:r>
              <a:rPr lang="uk-UA" sz="2000" dirty="0" smtClean="0"/>
              <a:t>      Для людини, що погано бачить, окуляри – це незамінний предмет повсякденного життя.</a:t>
            </a:r>
            <a:r>
              <a:rPr lang="uk-UA" sz="2000" b="1" dirty="0" smtClean="0"/>
              <a:t> </a:t>
            </a:r>
            <a:endParaRPr lang="ru-RU" sz="2000" dirty="0"/>
          </a:p>
        </p:txBody>
      </p:sp>
      <p:pic>
        <p:nvPicPr>
          <p:cNvPr id="6" name="Picture 9" descr="D:\Софія  БГПУ\2 курс\ІІ семестр\Озн.з довкіллям\Предмети\Окуляри\картинки\4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714357"/>
            <a:ext cx="2214578" cy="1380212"/>
          </a:xfrm>
          <a:prstGeom prst="rect">
            <a:avLst/>
          </a:prstGeom>
          <a:noFill/>
        </p:spPr>
      </p:pic>
      <p:pic>
        <p:nvPicPr>
          <p:cNvPr id="7" name="Picture 6" descr="D:\Софія  БГПУ\2 курс\ІІ семестр\Озн.з довкіллям\Предмети\Окуляри\картинки\1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5272077"/>
            <a:ext cx="2643206" cy="1585923"/>
          </a:xfrm>
          <a:prstGeom prst="rect">
            <a:avLst/>
          </a:prstGeom>
          <a:noFill/>
        </p:spPr>
      </p:pic>
      <p:pic>
        <p:nvPicPr>
          <p:cNvPr id="5121" name="Picture 1" descr="D:\Софія  БГПУ\2 курс\ІІ семестр\Озн.з довкіллям\Предмети\Окуляри\картинки\20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3000372"/>
            <a:ext cx="2809873" cy="13400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Загадка про окуляри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401080" cy="5023500"/>
          </a:xfrm>
        </p:spPr>
        <p:txBody>
          <a:bodyPr/>
          <a:lstStyle/>
          <a:p>
            <a:endParaRPr lang="uk-UA" dirty="0" smtClean="0"/>
          </a:p>
          <a:p>
            <a:endParaRPr lang="uk-UA" dirty="0" smtClean="0"/>
          </a:p>
          <a:p>
            <a:pPr>
              <a:buNone/>
            </a:pPr>
            <a:r>
              <a:rPr lang="uk-UA" dirty="0" smtClean="0"/>
              <a:t>     </a:t>
            </a:r>
            <a:r>
              <a:rPr lang="uk-UA" sz="2600" dirty="0" smtClean="0"/>
              <a:t>Два кружечки, два гачечки</a:t>
            </a:r>
            <a:br>
              <a:rPr lang="uk-UA" sz="2600" dirty="0" smtClean="0"/>
            </a:br>
            <a:r>
              <a:rPr lang="uk-UA" sz="2600" dirty="0" smtClean="0"/>
              <a:t>З'єднані до пари,</a:t>
            </a:r>
            <a:br>
              <a:rPr lang="uk-UA" sz="2600" dirty="0" smtClean="0"/>
            </a:br>
            <a:r>
              <a:rPr lang="uk-UA" sz="2600" dirty="0" smtClean="0"/>
              <a:t>Осідлали ніс і вуха.</a:t>
            </a:r>
            <a:br>
              <a:rPr lang="uk-UA" sz="2600" dirty="0" smtClean="0"/>
            </a:br>
            <a:r>
              <a:rPr lang="uk-UA" sz="2600" dirty="0" smtClean="0"/>
              <a:t>Що це?</a:t>
            </a:r>
            <a:br>
              <a:rPr lang="uk-UA" sz="2600" dirty="0" smtClean="0"/>
            </a:br>
            <a:r>
              <a:rPr lang="uk-UA" sz="2600" i="1" dirty="0" smtClean="0"/>
              <a:t>(Окуляри)</a:t>
            </a:r>
            <a:endParaRPr lang="ru-RU" sz="2600" dirty="0" smtClean="0"/>
          </a:p>
          <a:p>
            <a:endParaRPr lang="ru-RU" dirty="0"/>
          </a:p>
        </p:txBody>
      </p:sp>
      <p:pic>
        <p:nvPicPr>
          <p:cNvPr id="2050" name="Picture 2" descr="D:\Софія  БГПУ\2 курс\ІІ семестр\Озн.з довкіллям\Предмети\Окуляри\картинки\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929198"/>
            <a:ext cx="2361748" cy="1571636"/>
          </a:xfrm>
          <a:prstGeom prst="rect">
            <a:avLst/>
          </a:prstGeom>
          <a:noFill/>
        </p:spPr>
      </p:pic>
      <p:pic>
        <p:nvPicPr>
          <p:cNvPr id="2051" name="Picture 3" descr="D:\Софія  БГПУ\2 курс\ІІ семестр\Озн.з довкіллям\Предмети\Окуляри\картинки\3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5000636"/>
            <a:ext cx="2414586" cy="1600976"/>
          </a:xfrm>
          <a:prstGeom prst="rect">
            <a:avLst/>
          </a:prstGeom>
          <a:noFill/>
        </p:spPr>
      </p:pic>
      <p:pic>
        <p:nvPicPr>
          <p:cNvPr id="2052" name="Picture 4" descr="D:\Софія  БГПУ\2 курс\ІІ семестр\Озн.з довкіллям\Предмети\Окуляри\картинки\9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1071546"/>
            <a:ext cx="1872095" cy="1071570"/>
          </a:xfrm>
          <a:prstGeom prst="rect">
            <a:avLst/>
          </a:prstGeom>
          <a:noFill/>
        </p:spPr>
      </p:pic>
      <p:pic>
        <p:nvPicPr>
          <p:cNvPr id="2053" name="Picture 5" descr="D:\Софія  БГПУ\2 курс\ІІ семестр\Озн.з довкіллям\Предмети\Окуляри\картинки\10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000372"/>
            <a:ext cx="2428892" cy="1619261"/>
          </a:xfrm>
          <a:prstGeom prst="rect">
            <a:avLst/>
          </a:prstGeom>
          <a:noFill/>
        </p:spPr>
      </p:pic>
      <p:pic>
        <p:nvPicPr>
          <p:cNvPr id="2054" name="Picture 6" descr="D:\Софія  БГПУ\2 курс\ІІ семестр\Озн.з довкіллям\Предмети\Окуляри\картинки\6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357166"/>
            <a:ext cx="1785950" cy="1321603"/>
          </a:xfrm>
          <a:prstGeom prst="rect">
            <a:avLst/>
          </a:prstGeom>
          <a:noFill/>
        </p:spPr>
      </p:pic>
      <p:pic>
        <p:nvPicPr>
          <p:cNvPr id="2055" name="Picture 7" descr="D:\Софія  БГПУ\2 курс\ІІ семестр\Озн.з довкіллям\Предмети\Окуляри\картинки\7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86578" y="1000108"/>
            <a:ext cx="2190747" cy="14578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142852"/>
            <a:ext cx="6072230" cy="1428760"/>
          </a:xfrm>
        </p:spPr>
        <p:txBody>
          <a:bodyPr>
            <a:normAutofit/>
          </a:bodyPr>
          <a:lstStyle/>
          <a:p>
            <a:r>
              <a:rPr lang="en-US" dirty="0" smtClean="0"/>
              <a:t>     </a:t>
            </a:r>
            <a:r>
              <a:rPr lang="uk-UA" dirty="0" smtClean="0"/>
              <a:t>Будова окулярів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5984" y="1285860"/>
            <a:ext cx="6143668" cy="3714776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uk-UA" sz="2000" b="1" dirty="0" smtClean="0"/>
              <a:t>        </a:t>
            </a:r>
          </a:p>
          <a:p>
            <a:pPr algn="just">
              <a:buNone/>
            </a:pPr>
            <a:r>
              <a:rPr lang="uk-UA" sz="2000" b="1" dirty="0" smtClean="0"/>
              <a:t>           </a:t>
            </a:r>
            <a:r>
              <a:rPr lang="uk-UA" sz="2200" dirty="0" smtClean="0"/>
              <a:t>Окуляри</a:t>
            </a:r>
            <a:r>
              <a:rPr lang="ru-RU" sz="2200" dirty="0" smtClean="0"/>
              <a:t> - </a:t>
            </a:r>
            <a:r>
              <a:rPr lang="uk-UA" sz="2200" dirty="0" smtClean="0"/>
              <a:t>найпростіший оптичний прилад, готовий до корекції зору. Окуляри складаються з оправи і лінз.</a:t>
            </a:r>
          </a:p>
          <a:p>
            <a:pPr algn="just">
              <a:buNone/>
            </a:pPr>
            <a:r>
              <a:rPr lang="uk-UA" sz="2200" dirty="0" smtClean="0"/>
              <a:t>            Головним елементом конструкції окулярів є </a:t>
            </a:r>
            <a:r>
              <a:rPr lang="uk-UA" sz="2200" u="sng" dirty="0" smtClean="0"/>
              <a:t>лінзи</a:t>
            </a:r>
            <a:r>
              <a:rPr lang="uk-UA" sz="2200" dirty="0" smtClean="0"/>
              <a:t> (інакше — </a:t>
            </a:r>
            <a:r>
              <a:rPr lang="uk-UA" sz="2200" u="sng" dirty="0" smtClean="0"/>
              <a:t>скельця</a:t>
            </a:r>
            <a:r>
              <a:rPr lang="uk-UA" sz="2200" dirty="0" smtClean="0"/>
              <a:t>), які власне виконують функцію коригування вад зору. Скельця утримуються в потрібному положенні перед очима за допомогою спеціального пристрою — </a:t>
            </a:r>
            <a:r>
              <a:rPr lang="uk-UA" sz="2200" u="sng" dirty="0" smtClean="0"/>
              <a:t>оправи</a:t>
            </a:r>
            <a:r>
              <a:rPr lang="uk-UA" sz="2200" dirty="0" smtClean="0"/>
              <a:t>. Оправа зазвичай спирається на перенісся й утримується на обличчі за допомогою двох дужок.</a:t>
            </a:r>
            <a:endParaRPr lang="ru-RU" sz="2200" dirty="0"/>
          </a:p>
        </p:txBody>
      </p:sp>
      <p:pic>
        <p:nvPicPr>
          <p:cNvPr id="6146" name="Picture 2" descr="D:\Софія  БГПУ\2 курс\ІІ семестр\Озн.з довкіллям\Предмети\Окуляри\картинки\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2714644" cy="1583542"/>
          </a:xfrm>
          <a:prstGeom prst="rect">
            <a:avLst/>
          </a:prstGeom>
          <a:noFill/>
        </p:spPr>
      </p:pic>
      <p:pic>
        <p:nvPicPr>
          <p:cNvPr id="6147" name="Picture 3" descr="D:\Софія  БГПУ\2 курс\ІІ семестр\Озн.з довкіллям\Предмети\Окуляри\картинки\images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60932" y="4786322"/>
            <a:ext cx="3240204" cy="1814514"/>
          </a:xfrm>
          <a:prstGeom prst="rect">
            <a:avLst/>
          </a:prstGeom>
          <a:noFill/>
        </p:spPr>
      </p:pic>
      <p:pic>
        <p:nvPicPr>
          <p:cNvPr id="6" name="Picture 5" descr="D:\Софія  БГПУ\2 курс\ІІ семестр\Озн.з довкіллям\Предмети\Окуляри\картинки\8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500570"/>
            <a:ext cx="2361748" cy="1571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Загадка про окуляри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71604" y="1600200"/>
            <a:ext cx="4500594" cy="3186122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endParaRPr lang="uk-UA" dirty="0" smtClean="0"/>
          </a:p>
          <a:p>
            <a:pPr>
              <a:buNone/>
            </a:pPr>
            <a:r>
              <a:rPr lang="uk-UA" dirty="0" smtClean="0"/>
              <a:t>     </a:t>
            </a:r>
            <a:r>
              <a:rPr lang="uk-UA" sz="2600" dirty="0" smtClean="0"/>
              <a:t>Стали гості на поріг - Відразу на носа - плиг.</a:t>
            </a:r>
            <a:br>
              <a:rPr lang="uk-UA" sz="2600" dirty="0" smtClean="0"/>
            </a:br>
            <a:r>
              <a:rPr lang="uk-UA" sz="2600" dirty="0" smtClean="0"/>
              <a:t>І не просять пригощати, </a:t>
            </a:r>
            <a:br>
              <a:rPr lang="uk-UA" sz="2600" dirty="0" smtClean="0"/>
            </a:br>
            <a:r>
              <a:rPr lang="uk-UA" sz="2600" dirty="0" smtClean="0"/>
              <a:t>Дай газету почитати.</a:t>
            </a:r>
            <a:br>
              <a:rPr lang="uk-UA" sz="2600" dirty="0" smtClean="0"/>
            </a:br>
            <a:r>
              <a:rPr lang="uk-UA" sz="2600" dirty="0" smtClean="0"/>
              <a:t>                         </a:t>
            </a:r>
            <a:r>
              <a:rPr lang="uk-UA" sz="2600" i="1" dirty="0" smtClean="0"/>
              <a:t>(Окуляри)</a:t>
            </a:r>
            <a:endParaRPr lang="ru-RU" sz="2600" i="1" dirty="0" smtClean="0"/>
          </a:p>
          <a:p>
            <a:endParaRPr lang="ru-RU" sz="2600" dirty="0"/>
          </a:p>
        </p:txBody>
      </p:sp>
      <p:pic>
        <p:nvPicPr>
          <p:cNvPr id="3074" name="Picture 2" descr="D:\Софія  БГПУ\2 курс\ІІ семестр\Озн.з довкіллям\Предмети\Окуляри\картинки\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285728"/>
            <a:ext cx="1524000" cy="1143000"/>
          </a:xfrm>
          <a:prstGeom prst="rect">
            <a:avLst/>
          </a:prstGeom>
          <a:noFill/>
        </p:spPr>
      </p:pic>
      <p:pic>
        <p:nvPicPr>
          <p:cNvPr id="3079" name="Picture 7" descr="D:\Софія  БГПУ\2 курс\ІІ семестр\Озн.з довкіллям\Предмети\Окуляри\картинки\15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1785950" cy="2270580"/>
          </a:xfrm>
          <a:prstGeom prst="rect">
            <a:avLst/>
          </a:prstGeom>
          <a:noFill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/>
          <a:srcRect l="6224" t="7177" r="6638" b="6698"/>
          <a:stretch>
            <a:fillRect/>
          </a:stretch>
        </p:blipFill>
        <p:spPr bwMode="auto">
          <a:xfrm>
            <a:off x="5072066" y="1142984"/>
            <a:ext cx="1785950" cy="1530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2" name="Picture 10" descr="D:\Софія  БГПУ\2 курс\ІІ семестр\Озн.з довкіллям\Предмети\Окуляри\картинки\13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5000636"/>
            <a:ext cx="1532574" cy="1296302"/>
          </a:xfrm>
          <a:prstGeom prst="rect">
            <a:avLst/>
          </a:prstGeom>
          <a:noFill/>
        </p:spPr>
      </p:pic>
      <p:pic>
        <p:nvPicPr>
          <p:cNvPr id="4098" name="Picture 2" descr="Любопытные факты об очках (часть 2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4500570"/>
            <a:ext cx="2675285" cy="1716298"/>
          </a:xfrm>
          <a:prstGeom prst="rect">
            <a:avLst/>
          </a:prstGeom>
          <a:noFill/>
        </p:spPr>
      </p:pic>
      <p:pic>
        <p:nvPicPr>
          <p:cNvPr id="4100" name="Picture 4" descr="Любопытные факты об очках (часть 2)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57950" y="3214686"/>
            <a:ext cx="2649121" cy="32861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  </a:t>
            </a:r>
            <a:r>
              <a:rPr lang="uk-UA" dirty="0" smtClean="0"/>
              <a:t>Історія виникнення окулярів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000108"/>
            <a:ext cx="8229600" cy="47091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dirty="0" smtClean="0"/>
              <a:t>        </a:t>
            </a:r>
            <a:r>
              <a:rPr lang="uk-UA" sz="2400" dirty="0" smtClean="0"/>
              <a:t>Як з’явилися окуляри? Невідомо де і коли винайдено вперше окуляри. Є певні свідчення, що ще у Стародавньому Римі було помічено, що через склянку з водою предмети виглядають збільшеними. У Китаї для покращення гостроти зору використовували кристали. У Європі ймовірно окуляри вперше виготовлено в Італії.</a:t>
            </a:r>
          </a:p>
          <a:p>
            <a:pPr>
              <a:buNone/>
            </a:pPr>
            <a:r>
              <a:rPr lang="uk-UA" sz="2400" dirty="0" smtClean="0"/>
              <a:t>           Точної дати і імені того, хто винайшов окуляри, історія не зберегла. Але англійський чернець </a:t>
            </a:r>
            <a:r>
              <a:rPr lang="uk-UA" sz="2400" dirty="0" err="1" smtClean="0"/>
              <a:t>Роджер</a:t>
            </a:r>
            <a:r>
              <a:rPr lang="uk-UA" sz="2400" dirty="0" smtClean="0"/>
              <a:t> </a:t>
            </a:r>
            <a:r>
              <a:rPr lang="uk-UA" sz="2400" dirty="0" err="1" smtClean="0"/>
              <a:t>Бейкон</a:t>
            </a:r>
            <a:r>
              <a:rPr lang="uk-UA" sz="2400" dirty="0" smtClean="0"/>
              <a:t> вже в 1266 році винайшов спосіб збільшувати розміри букв в книгах. З цією метою він просто клав на сторінку скло під різним кутом. В деякій мірі це допомагало, хоча і було досить незручно, в порівнянні з окулярами.</a:t>
            </a:r>
            <a:endParaRPr lang="ru-RU" sz="2400" b="1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1571612"/>
            <a:ext cx="6686568" cy="47377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dirty="0" smtClean="0"/>
              <a:t>         </a:t>
            </a:r>
            <a:r>
              <a:rPr lang="uk-UA" sz="2400" dirty="0" smtClean="0"/>
              <a:t>Перше свідчення про окуляри відноситься до 1352 р.  Ті окуляри складалися з двох лінз, скріплених оправою. Коли стали з’являтися перші друковані книги, то попит на окуляри тільки збільшився. Історики кажуть, що в </a:t>
            </a:r>
            <a:r>
              <a:rPr lang="fr-FR" sz="2400" dirty="0" smtClean="0"/>
              <a:t>XVI </a:t>
            </a:r>
            <a:r>
              <a:rPr lang="uk-UA" sz="2400" dirty="0" smtClean="0"/>
              <a:t>столітті на півдні Німеччини та півночі Італії існувало багато майстерень з виробництва окулярів. </a:t>
            </a:r>
          </a:p>
          <a:p>
            <a:pPr>
              <a:buNone/>
            </a:pPr>
            <a:endParaRPr lang="uk-UA" sz="2400" dirty="0" smtClean="0"/>
          </a:p>
          <a:p>
            <a:pPr>
              <a:buNone/>
            </a:pPr>
            <a:endParaRPr lang="uk-UA" sz="2400" dirty="0" smtClean="0"/>
          </a:p>
          <a:p>
            <a:pPr>
              <a:buNone/>
            </a:pPr>
            <a:endParaRPr lang="ru-RU" sz="2400" dirty="0"/>
          </a:p>
        </p:txBody>
      </p:sp>
      <p:pic>
        <p:nvPicPr>
          <p:cNvPr id="8195" name="Picture 3" descr="D:\Софія  БГПУ\2 курс\ІІ семестр\Озн.з довкіллям\Предмети\Окуляри\картинки\Лорне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032" y="285729"/>
            <a:ext cx="2381266" cy="228601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2071678"/>
            <a:ext cx="2428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Лорнет</a:t>
            </a:r>
            <a:endParaRPr lang="ru-RU" dirty="0"/>
          </a:p>
        </p:txBody>
      </p:sp>
      <p:pic>
        <p:nvPicPr>
          <p:cNvPr id="8196" name="Picture 4" descr="D:\Софія  БГПУ\2 курс\ІІ семестр\Озн.з довкіллям\Предмети\Окуляри\картинки\Пенсн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4929198"/>
            <a:ext cx="2972958" cy="147161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643702" y="6143644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     Пенсне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Використані джерела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51996"/>
          </a:xfrm>
        </p:spPr>
        <p:txBody>
          <a:bodyPr>
            <a:normAutofit lnSpcReduction="10000"/>
          </a:bodyPr>
          <a:lstStyle/>
          <a:p>
            <a:pPr lvl="0"/>
            <a:r>
              <a:rPr lang="uk-UA" sz="1800" dirty="0" smtClean="0"/>
              <a:t>Вільна академія </a:t>
            </a:r>
            <a:r>
              <a:rPr lang="uk-UA" sz="1800" dirty="0" err="1" smtClean="0"/>
              <a:t>Вікіпедія</a:t>
            </a:r>
            <a:r>
              <a:rPr lang="uk-UA" sz="1800" dirty="0" smtClean="0"/>
              <a:t>. Окуляри для корекції вад зору. </a:t>
            </a:r>
            <a:r>
              <a:rPr lang="en-US" sz="1800" dirty="0" smtClean="0"/>
              <a:t>URL: </a:t>
            </a:r>
            <a:r>
              <a:rPr lang="en-US" sz="1800" u="sng" dirty="0" smtClean="0">
                <a:hlinkClick r:id="rId2"/>
              </a:rPr>
              <a:t>https://uk.wikipedia.org/wiki/%D0%9E%D0%BA%D1%83%D0%BB%D1%8F%D1%80%D0%B8_%D0%B4%D0%BB%D1%8F_%D0%BA%D0%BE%D1%80%D0%B5%D0%BA%D1%86%D1%96%D1%97_%D0%B2%D0%B0%D0%B4_%D0%B7%D0%BE%D1%80%D1%83</a:t>
            </a:r>
            <a:endParaRPr lang="uk-UA" sz="1800" u="sng" dirty="0" smtClean="0"/>
          </a:p>
          <a:p>
            <a:pPr lvl="0"/>
            <a:r>
              <a:rPr lang="uk-UA" sz="1800" u="sng" dirty="0" smtClean="0"/>
              <a:t>Цікаві факти про окуляри . </a:t>
            </a:r>
            <a:r>
              <a:rPr lang="en-US" sz="1800" dirty="0" smtClean="0"/>
              <a:t>URL: </a:t>
            </a:r>
            <a:r>
              <a:rPr lang="en-US" sz="1800" dirty="0" smtClean="0">
                <a:hlinkClick r:id="rId3"/>
              </a:rPr>
              <a:t>http://betar.org.ua/tsikavi-fakti-pro-okulyarah-chastina-2-2/</a:t>
            </a:r>
            <a:endParaRPr lang="uk-UA" sz="1800" dirty="0" smtClean="0"/>
          </a:p>
          <a:p>
            <a:pPr lvl="0"/>
            <a:r>
              <a:rPr lang="uk-UA" sz="1800" dirty="0" smtClean="0"/>
              <a:t>Які лінзи для окулярів краще  для дитини. </a:t>
            </a:r>
            <a:r>
              <a:rPr lang="en-US" sz="1800" dirty="0" smtClean="0"/>
              <a:t>URL:</a:t>
            </a:r>
            <a:r>
              <a:rPr lang="uk-UA" sz="1800" dirty="0" smtClean="0"/>
              <a:t> </a:t>
            </a:r>
            <a:r>
              <a:rPr lang="en-US" sz="1800" dirty="0" smtClean="0">
                <a:hlinkClick r:id="rId4"/>
              </a:rPr>
              <a:t>https://optika.lviv.ua/yaki-linzy-dlya-okulyariv-krashhe-dlya-dytyny/</a:t>
            </a:r>
            <a:endParaRPr lang="ru-RU" sz="1800" dirty="0" smtClean="0"/>
          </a:p>
          <a:p>
            <a:r>
              <a:rPr lang="uk-UA" sz="1800" dirty="0" smtClean="0"/>
              <a:t>Цікаві факти про звичайні речі. </a:t>
            </a:r>
            <a:r>
              <a:rPr lang="en-US" sz="1800" dirty="0" smtClean="0"/>
              <a:t>URL: </a:t>
            </a:r>
            <a:r>
              <a:rPr lang="uk-UA" sz="1800" u="sng" dirty="0" smtClean="0">
                <a:hlinkClick r:id="rId5"/>
              </a:rPr>
              <a:t>https://sites.google.com/site/antonovanvk2016/cikavi-fakti-pro-zvicajni-reci?tmpl=%2Fsystem%2Fapp%2Ftemplates%2Fprint%2F&amp;showPrintDialog=1</a:t>
            </a:r>
            <a:endParaRPr lang="uk-UA" sz="1800" u="sng" dirty="0" smtClean="0"/>
          </a:p>
          <a:p>
            <a:pPr lvl="0"/>
            <a:r>
              <a:rPr lang="uk-UA" sz="1800" dirty="0" smtClean="0"/>
              <a:t>Читанка. Для дошкільного віку. Веселий дударик. </a:t>
            </a:r>
            <a:r>
              <a:rPr lang="en-US" sz="1800" dirty="0" smtClean="0"/>
              <a:t>URL: </a:t>
            </a:r>
            <a:r>
              <a:rPr lang="en-US" sz="1800" u="sng" dirty="0" smtClean="0">
                <a:hlinkClick r:id="rId6"/>
              </a:rPr>
              <a:t>http://chytanka.com.ua/ebooks/index.php?action=url/view&amp;url_id=1266</a:t>
            </a:r>
            <a:endParaRPr lang="ru-RU" sz="1800" dirty="0" smtClean="0"/>
          </a:p>
          <a:p>
            <a:pPr>
              <a:buNone/>
            </a:pPr>
            <a:r>
              <a:rPr lang="uk-UA" sz="1800" b="1" dirty="0" smtClean="0"/>
              <a:t> </a:t>
            </a:r>
            <a:endParaRPr lang="ru-RU" sz="1800" dirty="0" smtClean="0"/>
          </a:p>
          <a:p>
            <a:endParaRPr lang="ru-RU" sz="1800" dirty="0" smtClean="0"/>
          </a:p>
          <a:p>
            <a:pPr lvl="0"/>
            <a:endParaRPr lang="uk-UA" sz="1800" dirty="0" smtClean="0"/>
          </a:p>
          <a:p>
            <a:pPr lvl="0">
              <a:buNone/>
            </a:pPr>
            <a:endParaRPr lang="uk-UA" sz="1800" dirty="0" smtClean="0"/>
          </a:p>
          <a:p>
            <a:pPr lvl="0"/>
            <a:endParaRPr lang="ru-RU" sz="1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428</TotalTime>
  <Words>391</Words>
  <PresentationFormat>Экран (4:3)</PresentationFormat>
  <Paragraphs>37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Презентація  до інтегрованого заняття  з розвитку мовлення та  ознайомлення з довкіллям  на тему «Чарівні помічники для Сови»  </vt:lpstr>
      <vt:lpstr>Слайд 2</vt:lpstr>
      <vt:lpstr>Віршик про окуляри</vt:lpstr>
      <vt:lpstr>Призначення окулярів:   для корекції  зору </vt:lpstr>
      <vt:lpstr>Загадка про окуляри </vt:lpstr>
      <vt:lpstr>     Будова окулярів</vt:lpstr>
      <vt:lpstr>Загадка про окуляри </vt:lpstr>
      <vt:lpstr>   Історія виникнення окулярів </vt:lpstr>
      <vt:lpstr>Слайд 9</vt:lpstr>
      <vt:lpstr>Використані джерела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Ознайомлення дітей  з окулярами</dc:title>
  <dc:subject>Носаченко</dc:subject>
  <dc:creator>Софія</dc:creator>
  <cp:lastModifiedBy>User</cp:lastModifiedBy>
  <cp:revision>49</cp:revision>
  <dcterms:modified xsi:type="dcterms:W3CDTF">2022-02-07T09:18:48Z</dcterms:modified>
</cp:coreProperties>
</file>