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8288000" cy="10287000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Handyman" panose="020B0604020202020204" charset="-52"/>
      <p:regular r:id="rId29"/>
    </p:embeddedFont>
    <p:embeddedFont>
      <p:font typeface="Mango AC" panose="020B0604020202020204" charset="-52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8" d="100"/>
          <a:sy n="48" d="100"/>
        </p:scale>
        <p:origin x="36" y="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4.svg"/><Relationship Id="rId7" Type="http://schemas.openxmlformats.org/officeDocument/2006/relationships/image" Target="../media/image1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.svg"/><Relationship Id="rId4" Type="http://schemas.openxmlformats.org/officeDocument/2006/relationships/image" Target="../media/image1.png"/><Relationship Id="rId9" Type="http://schemas.openxmlformats.org/officeDocument/2006/relationships/image" Target="../media/image20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8.svg"/><Relationship Id="rId7" Type="http://schemas.openxmlformats.org/officeDocument/2006/relationships/image" Target="../media/image2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sv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ordwall.net/uk/resource/55894316" TargetMode="External"/><Relationship Id="rId3" Type="http://schemas.openxmlformats.org/officeDocument/2006/relationships/image" Target="../media/image35.svg"/><Relationship Id="rId7" Type="http://schemas.openxmlformats.org/officeDocument/2006/relationships/image" Target="../media/image2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Relationship Id="rId9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gumoreska.in.ua/pavlo-glazovyj-biografiya/" TargetMode="External"/><Relationship Id="rId3" Type="http://schemas.openxmlformats.org/officeDocument/2006/relationships/image" Target="../media/image40.svg"/><Relationship Id="rId7" Type="http://schemas.openxmlformats.org/officeDocument/2006/relationships/image" Target="../media/image2.sv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42.svg"/><Relationship Id="rId10" Type="http://schemas.openxmlformats.org/officeDocument/2006/relationships/image" Target="../media/image44.png"/><Relationship Id="rId4" Type="http://schemas.openxmlformats.org/officeDocument/2006/relationships/image" Target="../media/image41.png"/><Relationship Id="rId9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igsawplanet.com/?rc=play&amp;pid=144f985b7d99&amp;pieces=24" TargetMode="External"/><Relationship Id="rId3" Type="http://schemas.openxmlformats.org/officeDocument/2006/relationships/image" Target="../media/image8.svg"/><Relationship Id="rId7" Type="http://schemas.openxmlformats.org/officeDocument/2006/relationships/image" Target="../media/image2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Relationship Id="rId9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33.sv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33.sv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7.png"/><Relationship Id="rId3" Type="http://schemas.openxmlformats.org/officeDocument/2006/relationships/image" Target="../media/image48.svg"/><Relationship Id="rId7" Type="http://schemas.openxmlformats.org/officeDocument/2006/relationships/image" Target="../media/image52.svg"/><Relationship Id="rId12" Type="http://schemas.openxmlformats.org/officeDocument/2006/relationships/hyperlink" Target="https://www.youtube.com/watch?v=hx6_QLh9fJQ&amp;ab_channel=Ulyanahistory" TargetMode="Externa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11" Type="http://schemas.openxmlformats.org/officeDocument/2006/relationships/image" Target="../media/image56.svg"/><Relationship Id="rId5" Type="http://schemas.openxmlformats.org/officeDocument/2006/relationships/image" Target="../media/image50.sv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2.svg"/><Relationship Id="rId7" Type="http://schemas.openxmlformats.org/officeDocument/2006/relationships/image" Target="../media/image37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svg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25.svg"/><Relationship Id="rId7" Type="http://schemas.openxmlformats.org/officeDocument/2006/relationships/image" Target="../media/image61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png"/><Relationship Id="rId4" Type="http://schemas.openxmlformats.org/officeDocument/2006/relationships/hyperlink" Target="https://www.youtube.com/watch?v=lt81LWbXbTY&amp;ab_channel=%D0%90%D0%BB%D1%8C%D0%BE%D0%BD%D0%B0%D0%9C%D0%B0%D1%82%D0%B2%D1%96%D1%94%D0%BD%D0%BA%D0%BE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917695" y="-1386386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1" y="0"/>
                </a:lnTo>
                <a:lnTo>
                  <a:pt x="5623911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903062" y="679096"/>
            <a:ext cx="7315200" cy="3182112"/>
          </a:xfrm>
          <a:custGeom>
            <a:avLst/>
            <a:gdLst/>
            <a:ahLst/>
            <a:cxnLst/>
            <a:rect l="l" t="t" r="r" b="b"/>
            <a:pathLst>
              <a:path w="7315200" h="3182112">
                <a:moveTo>
                  <a:pt x="0" y="0"/>
                </a:moveTo>
                <a:lnTo>
                  <a:pt x="7315200" y="0"/>
                </a:lnTo>
                <a:lnTo>
                  <a:pt x="7315200" y="3182112"/>
                </a:lnTo>
                <a:lnTo>
                  <a:pt x="0" y="318211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00288" y="-404979"/>
            <a:ext cx="3968999" cy="4776695"/>
          </a:xfrm>
          <a:custGeom>
            <a:avLst/>
            <a:gdLst/>
            <a:ahLst/>
            <a:cxnLst/>
            <a:rect l="l" t="t" r="r" b="b"/>
            <a:pathLst>
              <a:path w="3968999" h="4776695">
                <a:moveTo>
                  <a:pt x="0" y="0"/>
                </a:moveTo>
                <a:lnTo>
                  <a:pt x="3968999" y="0"/>
                </a:lnTo>
                <a:lnTo>
                  <a:pt x="3968999" y="4776695"/>
                </a:lnTo>
                <a:lnTo>
                  <a:pt x="0" y="47766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592294" y="3305896"/>
            <a:ext cx="5760404" cy="3225826"/>
          </a:xfrm>
          <a:custGeom>
            <a:avLst/>
            <a:gdLst/>
            <a:ahLst/>
            <a:cxnLst/>
            <a:rect l="l" t="t" r="r" b="b"/>
            <a:pathLst>
              <a:path w="5760404" h="3225826">
                <a:moveTo>
                  <a:pt x="0" y="0"/>
                </a:moveTo>
                <a:lnTo>
                  <a:pt x="5760404" y="0"/>
                </a:lnTo>
                <a:lnTo>
                  <a:pt x="5760404" y="3225826"/>
                </a:lnTo>
                <a:lnTo>
                  <a:pt x="0" y="32258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0702" y="6531722"/>
            <a:ext cx="7315200" cy="4096512"/>
          </a:xfrm>
          <a:custGeom>
            <a:avLst/>
            <a:gdLst/>
            <a:ahLst/>
            <a:cxnLst/>
            <a:rect l="l" t="t" r="r" b="b"/>
            <a:pathLst>
              <a:path w="7315200" h="4096512">
                <a:moveTo>
                  <a:pt x="0" y="0"/>
                </a:moveTo>
                <a:lnTo>
                  <a:pt x="7315200" y="0"/>
                </a:lnTo>
                <a:lnTo>
                  <a:pt x="7315200" y="4096512"/>
                </a:lnTo>
                <a:lnTo>
                  <a:pt x="0" y="4096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4387109" y="2211710"/>
            <a:ext cx="4170775" cy="4320011"/>
          </a:xfrm>
          <a:custGeom>
            <a:avLst/>
            <a:gdLst/>
            <a:ahLst/>
            <a:cxnLst/>
            <a:rect l="l" t="t" r="r" b="b"/>
            <a:pathLst>
              <a:path w="4170775" h="4320011">
                <a:moveTo>
                  <a:pt x="0" y="0"/>
                </a:moveTo>
                <a:lnTo>
                  <a:pt x="4170774" y="0"/>
                </a:lnTo>
                <a:lnTo>
                  <a:pt x="4170774" y="4320012"/>
                </a:lnTo>
                <a:lnTo>
                  <a:pt x="0" y="43200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3709194" flipH="1">
            <a:off x="4827418" y="6670520"/>
            <a:ext cx="4348507" cy="4174567"/>
          </a:xfrm>
          <a:custGeom>
            <a:avLst/>
            <a:gdLst/>
            <a:ahLst/>
            <a:cxnLst/>
            <a:rect l="l" t="t" r="r" b="b"/>
            <a:pathLst>
              <a:path w="4348507" h="4174567">
                <a:moveTo>
                  <a:pt x="4348506" y="0"/>
                </a:moveTo>
                <a:lnTo>
                  <a:pt x="0" y="0"/>
                </a:lnTo>
                <a:lnTo>
                  <a:pt x="0" y="4174566"/>
                </a:lnTo>
                <a:lnTo>
                  <a:pt x="4348506" y="4174566"/>
                </a:lnTo>
                <a:lnTo>
                  <a:pt x="4348506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311188">
            <a:off x="205872" y="4570507"/>
            <a:ext cx="5516862" cy="4804685"/>
          </a:xfrm>
          <a:custGeom>
            <a:avLst/>
            <a:gdLst/>
            <a:ahLst/>
            <a:cxnLst/>
            <a:rect l="l" t="t" r="r" b="b"/>
            <a:pathLst>
              <a:path w="5516862" h="4804685">
                <a:moveTo>
                  <a:pt x="0" y="0"/>
                </a:moveTo>
                <a:lnTo>
                  <a:pt x="5516862" y="0"/>
                </a:lnTo>
                <a:lnTo>
                  <a:pt x="5516862" y="4804685"/>
                </a:lnTo>
                <a:lnTo>
                  <a:pt x="0" y="480468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0788065" y="2384452"/>
            <a:ext cx="4936747" cy="6820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84"/>
              </a:lnSpc>
              <a:spcBef>
                <a:spcPct val="0"/>
              </a:spcBef>
            </a:pPr>
            <a:r>
              <a:rPr lang="en-US" sz="3631">
                <a:solidFill>
                  <a:srgbClr val="443C45"/>
                </a:solidFill>
                <a:latin typeface="Handyman"/>
              </a:rPr>
              <a:t>2-А клас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253577" y="3224218"/>
            <a:ext cx="8005723" cy="37486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91"/>
              </a:lnSpc>
            </a:pPr>
            <a:r>
              <a:rPr lang="en-US" sz="12652">
                <a:solidFill>
                  <a:srgbClr val="443C45"/>
                </a:solidFill>
                <a:latin typeface="Mango AC"/>
              </a:rPr>
              <a:t>Урок</a:t>
            </a:r>
          </a:p>
          <a:p>
            <a:pPr algn="ctr">
              <a:lnSpc>
                <a:spcPts val="13791"/>
              </a:lnSpc>
            </a:pPr>
            <a:r>
              <a:rPr lang="en-US" sz="12652">
                <a:solidFill>
                  <a:srgbClr val="443C45"/>
                </a:solidFill>
                <a:latin typeface="Mango AC"/>
              </a:rPr>
              <a:t>читання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788065" y="7087150"/>
            <a:ext cx="6055974" cy="6820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84"/>
              </a:lnSpc>
              <a:spcBef>
                <a:spcPct val="0"/>
              </a:spcBef>
            </a:pPr>
            <a:r>
              <a:rPr lang="en-US" sz="3631">
                <a:solidFill>
                  <a:srgbClr val="443C45"/>
                </a:solidFill>
                <a:latin typeface="Handyman"/>
              </a:rPr>
              <a:t>КЗ "ЗЗСШІ №7 І-ІІ ст."ЗОР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800100"/>
            <a:ext cx="8115300" cy="2567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75"/>
              </a:lnSpc>
            </a:pPr>
            <a:r>
              <a:rPr lang="en-US" sz="7241">
                <a:solidFill>
                  <a:srgbClr val="443C45"/>
                </a:solidFill>
                <a:latin typeface="Mango AC"/>
              </a:rPr>
              <a:t>Емоційне налаштування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516994" y="3820811"/>
            <a:ext cx="7138713" cy="5397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443C45"/>
                </a:solidFill>
                <a:latin typeface="Handyman"/>
              </a:rPr>
              <a:t>Вітаю вас, мої любі,</a:t>
            </a:r>
          </a:p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443C45"/>
                </a:solidFill>
                <a:latin typeface="Handyman"/>
              </a:rPr>
              <a:t>У світлій затишній оселі!</a:t>
            </a:r>
          </a:p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443C45"/>
                </a:solidFill>
                <a:latin typeface="Handyman"/>
              </a:rPr>
              <a:t>Нехай урок наш </a:t>
            </a:r>
          </a:p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443C45"/>
                </a:solidFill>
                <a:latin typeface="Handyman"/>
              </a:rPr>
              <a:t>для вас буде,</a:t>
            </a:r>
          </a:p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443C45"/>
                </a:solidFill>
                <a:latin typeface="Handyman"/>
              </a:rPr>
              <a:t>Як пісня – дзвінкий </a:t>
            </a:r>
          </a:p>
          <a:p>
            <a:pPr marL="0" lvl="0" indent="0"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443C45"/>
                </a:solidFill>
                <a:latin typeface="Handyman"/>
              </a:rPr>
              <a:t>та веселий.</a:t>
            </a:r>
          </a:p>
        </p:txBody>
      </p:sp>
      <p:sp>
        <p:nvSpPr>
          <p:cNvPr id="4" name="Freeform 4"/>
          <p:cNvSpPr/>
          <p:nvPr/>
        </p:nvSpPr>
        <p:spPr>
          <a:xfrm>
            <a:off x="9623998" y="2757049"/>
            <a:ext cx="13036009" cy="7300165"/>
          </a:xfrm>
          <a:custGeom>
            <a:avLst/>
            <a:gdLst/>
            <a:ahLst/>
            <a:cxnLst/>
            <a:rect l="l" t="t" r="r" b="b"/>
            <a:pathLst>
              <a:path w="13036009" h="7300165">
                <a:moveTo>
                  <a:pt x="0" y="0"/>
                </a:moveTo>
                <a:lnTo>
                  <a:pt x="13036009" y="0"/>
                </a:lnTo>
                <a:lnTo>
                  <a:pt x="13036009" y="7300164"/>
                </a:lnTo>
                <a:lnTo>
                  <a:pt x="0" y="73001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144000" y="718823"/>
            <a:ext cx="6158601" cy="5688308"/>
          </a:xfrm>
          <a:custGeom>
            <a:avLst/>
            <a:gdLst/>
            <a:ahLst/>
            <a:cxnLst/>
            <a:rect l="l" t="t" r="r" b="b"/>
            <a:pathLst>
              <a:path w="6158601" h="5688308">
                <a:moveTo>
                  <a:pt x="0" y="0"/>
                </a:moveTo>
                <a:lnTo>
                  <a:pt x="6158601" y="0"/>
                </a:lnTo>
                <a:lnTo>
                  <a:pt x="6158601" y="5688308"/>
                </a:lnTo>
                <a:lnTo>
                  <a:pt x="0" y="568830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231975" y="3879869"/>
            <a:ext cx="6586462" cy="5688308"/>
          </a:xfrm>
          <a:custGeom>
            <a:avLst/>
            <a:gdLst/>
            <a:ahLst/>
            <a:cxnLst/>
            <a:rect l="l" t="t" r="r" b="b"/>
            <a:pathLst>
              <a:path w="6586462" h="5688308">
                <a:moveTo>
                  <a:pt x="0" y="0"/>
                </a:moveTo>
                <a:lnTo>
                  <a:pt x="6586461" y="0"/>
                </a:lnTo>
                <a:lnTo>
                  <a:pt x="6586461" y="5688308"/>
                </a:lnTo>
                <a:lnTo>
                  <a:pt x="0" y="568830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892854" y="-296999"/>
            <a:ext cx="7145034" cy="2567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75"/>
              </a:lnSpc>
            </a:pPr>
            <a:r>
              <a:rPr lang="en-US" sz="7241">
                <a:solidFill>
                  <a:srgbClr val="393431"/>
                </a:solidFill>
                <a:latin typeface="Mango AC"/>
              </a:rPr>
              <a:t>"Спіймай настрій"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093944" y="2071596"/>
            <a:ext cx="7079519" cy="87904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62"/>
              </a:lnSpc>
            </a:pPr>
            <a:r>
              <a:rPr lang="en-US" sz="5175">
                <a:solidFill>
                  <a:srgbClr val="004AAD"/>
                </a:solidFill>
                <a:latin typeface="Mango AC"/>
              </a:rPr>
              <a:t>Тож починаємо працювати у гарному настрої. Будемо: уважні, розумні, організовані, кмітливі. </a:t>
            </a:r>
          </a:p>
          <a:p>
            <a:pPr algn="ctr">
              <a:lnSpc>
                <a:spcPts val="6262"/>
              </a:lnSpc>
            </a:pPr>
            <a:r>
              <a:rPr lang="en-US" sz="5175">
                <a:solidFill>
                  <a:srgbClr val="004AAD"/>
                </a:solidFill>
                <a:latin typeface="Mango AC"/>
              </a:rPr>
              <a:t>Щоб урок пройшов цікаво, всі берімося до справи!</a:t>
            </a:r>
          </a:p>
          <a:p>
            <a:pPr algn="ctr">
              <a:lnSpc>
                <a:spcPts val="6262"/>
              </a:lnSpc>
            </a:pPr>
            <a:endParaRPr lang="en-US" sz="5175">
              <a:solidFill>
                <a:srgbClr val="004AAD"/>
              </a:solidFill>
              <a:latin typeface="Mango AC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-1903062" y="679096"/>
            <a:ext cx="7315200" cy="3182112"/>
          </a:xfrm>
          <a:custGeom>
            <a:avLst/>
            <a:gdLst/>
            <a:ahLst/>
            <a:cxnLst/>
            <a:rect l="l" t="t" r="r" b="b"/>
            <a:pathLst>
              <a:path w="7315200" h="3182112">
                <a:moveTo>
                  <a:pt x="0" y="0"/>
                </a:moveTo>
                <a:lnTo>
                  <a:pt x="7315200" y="0"/>
                </a:lnTo>
                <a:lnTo>
                  <a:pt x="7315200" y="3182112"/>
                </a:lnTo>
                <a:lnTo>
                  <a:pt x="0" y="31821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592294" y="3305896"/>
            <a:ext cx="5760404" cy="3225826"/>
          </a:xfrm>
          <a:custGeom>
            <a:avLst/>
            <a:gdLst/>
            <a:ahLst/>
            <a:cxnLst/>
            <a:rect l="l" t="t" r="r" b="b"/>
            <a:pathLst>
              <a:path w="5760404" h="3225826">
                <a:moveTo>
                  <a:pt x="0" y="0"/>
                </a:moveTo>
                <a:lnTo>
                  <a:pt x="5760404" y="0"/>
                </a:lnTo>
                <a:lnTo>
                  <a:pt x="5760404" y="3225826"/>
                </a:lnTo>
                <a:lnTo>
                  <a:pt x="0" y="32258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0702" y="6531722"/>
            <a:ext cx="7315200" cy="4096512"/>
          </a:xfrm>
          <a:custGeom>
            <a:avLst/>
            <a:gdLst/>
            <a:ahLst/>
            <a:cxnLst/>
            <a:rect l="l" t="t" r="r" b="b"/>
            <a:pathLst>
              <a:path w="7315200" h="4096512">
                <a:moveTo>
                  <a:pt x="0" y="0"/>
                </a:moveTo>
                <a:lnTo>
                  <a:pt x="7315200" y="0"/>
                </a:lnTo>
                <a:lnTo>
                  <a:pt x="7315200" y="4096512"/>
                </a:lnTo>
                <a:lnTo>
                  <a:pt x="0" y="409651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028700" y="276689"/>
            <a:ext cx="5769724" cy="5643839"/>
          </a:xfrm>
          <a:custGeom>
            <a:avLst/>
            <a:gdLst/>
            <a:ahLst/>
            <a:cxnLst/>
            <a:rect l="l" t="t" r="r" b="b"/>
            <a:pathLst>
              <a:path w="5769724" h="5643839">
                <a:moveTo>
                  <a:pt x="0" y="0"/>
                </a:moveTo>
                <a:lnTo>
                  <a:pt x="5769724" y="0"/>
                </a:lnTo>
                <a:lnTo>
                  <a:pt x="5769724" y="5643839"/>
                </a:lnTo>
                <a:lnTo>
                  <a:pt x="0" y="564383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052138" y="3304147"/>
            <a:ext cx="6840717" cy="6455149"/>
          </a:xfrm>
          <a:custGeom>
            <a:avLst/>
            <a:gdLst/>
            <a:ahLst/>
            <a:cxnLst/>
            <a:rect l="l" t="t" r="r" b="b"/>
            <a:pathLst>
              <a:path w="6840717" h="6455149">
                <a:moveTo>
                  <a:pt x="0" y="0"/>
                </a:moveTo>
                <a:lnTo>
                  <a:pt x="6840716" y="0"/>
                </a:lnTo>
                <a:lnTo>
                  <a:pt x="6840716" y="6455149"/>
                </a:lnTo>
                <a:lnTo>
                  <a:pt x="0" y="645514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42687" y="4718968"/>
            <a:ext cx="5899985" cy="6111095"/>
          </a:xfrm>
          <a:custGeom>
            <a:avLst/>
            <a:gdLst/>
            <a:ahLst/>
            <a:cxnLst/>
            <a:rect l="l" t="t" r="r" b="b"/>
            <a:pathLst>
              <a:path w="5899985" h="6111095">
                <a:moveTo>
                  <a:pt x="0" y="0"/>
                </a:moveTo>
                <a:lnTo>
                  <a:pt x="5899985" y="0"/>
                </a:lnTo>
                <a:lnTo>
                  <a:pt x="5899985" y="6111095"/>
                </a:lnTo>
                <a:lnTo>
                  <a:pt x="0" y="611109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47287" y="-1377559"/>
            <a:ext cx="6445393" cy="8400394"/>
          </a:xfrm>
          <a:custGeom>
            <a:avLst/>
            <a:gdLst/>
            <a:ahLst/>
            <a:cxnLst/>
            <a:rect l="l" t="t" r="r" b="b"/>
            <a:pathLst>
              <a:path w="6445393" h="8400394">
                <a:moveTo>
                  <a:pt x="0" y="0"/>
                </a:moveTo>
                <a:lnTo>
                  <a:pt x="6445393" y="0"/>
                </a:lnTo>
                <a:lnTo>
                  <a:pt x="6445393" y="8400394"/>
                </a:lnTo>
                <a:lnTo>
                  <a:pt x="0" y="84003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298540" y="-1574695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1" y="0"/>
                </a:lnTo>
                <a:lnTo>
                  <a:pt x="5623911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2153928" y="7068120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1" y="0"/>
                </a:lnTo>
                <a:lnTo>
                  <a:pt x="5623911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990352" y="3507692"/>
            <a:ext cx="5750608" cy="5750608"/>
          </a:xfrm>
          <a:custGeom>
            <a:avLst/>
            <a:gdLst/>
            <a:ahLst/>
            <a:cxnLst/>
            <a:rect l="l" t="t" r="r" b="b"/>
            <a:pathLst>
              <a:path w="5750608" h="5750608">
                <a:moveTo>
                  <a:pt x="0" y="0"/>
                </a:moveTo>
                <a:lnTo>
                  <a:pt x="5750608" y="0"/>
                </a:lnTo>
                <a:lnTo>
                  <a:pt x="5750608" y="5750608"/>
                </a:lnTo>
                <a:lnTo>
                  <a:pt x="0" y="575060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864909" y="8052506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1" y="0"/>
                </a:lnTo>
                <a:lnTo>
                  <a:pt x="5623911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0274086" y="1415585"/>
            <a:ext cx="6883827" cy="2567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75"/>
              </a:lnSpc>
            </a:pPr>
            <a:r>
              <a:rPr lang="en-US" sz="7241">
                <a:solidFill>
                  <a:srgbClr val="443C45"/>
                </a:solidFill>
                <a:latin typeface="Mango AC"/>
              </a:rPr>
              <a:t>"Спіймай настрій"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452178" y="1917133"/>
            <a:ext cx="7546994" cy="7341167"/>
          </a:xfrm>
          <a:custGeom>
            <a:avLst/>
            <a:gdLst/>
            <a:ahLst/>
            <a:cxnLst/>
            <a:rect l="l" t="t" r="r" b="b"/>
            <a:pathLst>
              <a:path w="7546994" h="7341167">
                <a:moveTo>
                  <a:pt x="0" y="0"/>
                </a:moveTo>
                <a:lnTo>
                  <a:pt x="7546994" y="0"/>
                </a:lnTo>
                <a:lnTo>
                  <a:pt x="7546994" y="7341167"/>
                </a:lnTo>
                <a:lnTo>
                  <a:pt x="0" y="73411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53130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86721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332045" y="-2246351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1"/>
                </a:lnTo>
                <a:lnTo>
                  <a:pt x="0" y="31493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37139" y="4922343"/>
            <a:ext cx="9215039" cy="4436871"/>
          </a:xfrm>
          <a:custGeom>
            <a:avLst/>
            <a:gdLst/>
            <a:ahLst/>
            <a:cxnLst/>
            <a:rect l="l" t="t" r="r" b="b"/>
            <a:pathLst>
              <a:path w="9215039" h="4436871">
                <a:moveTo>
                  <a:pt x="0" y="0"/>
                </a:moveTo>
                <a:lnTo>
                  <a:pt x="9215039" y="0"/>
                </a:lnTo>
                <a:lnTo>
                  <a:pt x="9215039" y="4436871"/>
                </a:lnTo>
                <a:lnTo>
                  <a:pt x="0" y="443687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593248" y="1793308"/>
            <a:ext cx="5957504" cy="2144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135"/>
              </a:lnSpc>
              <a:spcBef>
                <a:spcPct val="0"/>
              </a:spcBef>
            </a:pPr>
            <a:r>
              <a:rPr lang="en-US" sz="2953">
                <a:solidFill>
                  <a:srgbClr val="443C45"/>
                </a:solidFill>
                <a:latin typeface="Handyman"/>
              </a:rPr>
              <a:t>Вправа</a:t>
            </a:r>
            <a:r>
              <a:rPr lang="en-US" sz="2953" u="none">
                <a:solidFill>
                  <a:srgbClr val="443C45"/>
                </a:solidFill>
                <a:latin typeface="Handyman"/>
              </a:rPr>
              <a:t> «Конячки» </a:t>
            </a:r>
          </a:p>
          <a:p>
            <a:pPr algn="ctr">
              <a:lnSpc>
                <a:spcPts val="4135"/>
              </a:lnSpc>
              <a:spcBef>
                <a:spcPct val="0"/>
              </a:spcBef>
            </a:pPr>
            <a:r>
              <a:rPr lang="en-US" sz="2953" u="none">
                <a:solidFill>
                  <a:srgbClr val="443C45"/>
                </a:solidFill>
                <a:latin typeface="Handyman"/>
              </a:rPr>
              <a:t>Посміхнутися, відкрити рот. Кінчиком язика поцокати як конячка.</a:t>
            </a:r>
          </a:p>
          <a:p>
            <a:pPr marL="0" lvl="0" indent="0" algn="ctr">
              <a:lnSpc>
                <a:spcPts val="4135"/>
              </a:lnSpc>
              <a:spcBef>
                <a:spcPct val="0"/>
              </a:spcBef>
            </a:pPr>
            <a:endParaRPr lang="en-US" sz="2953" u="none">
              <a:solidFill>
                <a:srgbClr val="443C45"/>
              </a:solidFill>
              <a:latin typeface="Handy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452178" y="1917133"/>
            <a:ext cx="7546994" cy="7341167"/>
          </a:xfrm>
          <a:custGeom>
            <a:avLst/>
            <a:gdLst/>
            <a:ahLst/>
            <a:cxnLst/>
            <a:rect l="l" t="t" r="r" b="b"/>
            <a:pathLst>
              <a:path w="7546994" h="7341167">
                <a:moveTo>
                  <a:pt x="0" y="0"/>
                </a:moveTo>
                <a:lnTo>
                  <a:pt x="7546994" y="0"/>
                </a:lnTo>
                <a:lnTo>
                  <a:pt x="7546994" y="7341167"/>
                </a:lnTo>
                <a:lnTo>
                  <a:pt x="0" y="73411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53130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86721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332045" y="-2246351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1"/>
                </a:lnTo>
                <a:lnTo>
                  <a:pt x="0" y="31493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25329" y="4874795"/>
            <a:ext cx="9126849" cy="4383505"/>
          </a:xfrm>
          <a:custGeom>
            <a:avLst/>
            <a:gdLst/>
            <a:ahLst/>
            <a:cxnLst/>
            <a:rect l="l" t="t" r="r" b="b"/>
            <a:pathLst>
              <a:path w="9126849" h="4383505">
                <a:moveTo>
                  <a:pt x="0" y="0"/>
                </a:moveTo>
                <a:lnTo>
                  <a:pt x="9126849" y="0"/>
                </a:lnTo>
                <a:lnTo>
                  <a:pt x="9126849" y="4383505"/>
                </a:lnTo>
                <a:lnTo>
                  <a:pt x="0" y="438350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593248" y="1793308"/>
            <a:ext cx="5957504" cy="31920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35"/>
              </a:lnSpc>
            </a:pPr>
            <a:r>
              <a:rPr lang="en-US" sz="2953">
                <a:solidFill>
                  <a:srgbClr val="443C45"/>
                </a:solidFill>
                <a:latin typeface="Handyman"/>
              </a:rPr>
              <a:t>«Смачне варення»</a:t>
            </a:r>
          </a:p>
          <a:p>
            <a:pPr algn="ctr">
              <a:lnSpc>
                <a:spcPts val="4135"/>
              </a:lnSpc>
            </a:pPr>
            <a:r>
              <a:rPr lang="en-US" sz="2953">
                <a:solidFill>
                  <a:srgbClr val="443C45"/>
                </a:solidFill>
                <a:latin typeface="Handyman"/>
              </a:rPr>
              <a:t>Посміхнутися, відкрити рот. Висунути широкий язик, облизати верхню губу та заховати язик у глиб рота.</a:t>
            </a:r>
          </a:p>
          <a:p>
            <a:pPr algn="ctr">
              <a:lnSpc>
                <a:spcPts val="4135"/>
              </a:lnSpc>
              <a:spcBef>
                <a:spcPct val="0"/>
              </a:spcBef>
            </a:pPr>
            <a:endParaRPr lang="en-US" sz="2953">
              <a:solidFill>
                <a:srgbClr val="443C45"/>
              </a:solidFill>
              <a:latin typeface="Handyman"/>
            </a:endParaRPr>
          </a:p>
          <a:p>
            <a:pPr marL="0" lvl="0" indent="0" algn="ctr">
              <a:lnSpc>
                <a:spcPts val="4135"/>
              </a:lnSpc>
              <a:spcBef>
                <a:spcPct val="0"/>
              </a:spcBef>
            </a:pPr>
            <a:endParaRPr lang="en-US" sz="2953">
              <a:solidFill>
                <a:srgbClr val="443C45"/>
              </a:solidFill>
              <a:latin typeface="Handy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452178" y="1917133"/>
            <a:ext cx="7546994" cy="7341167"/>
          </a:xfrm>
          <a:custGeom>
            <a:avLst/>
            <a:gdLst/>
            <a:ahLst/>
            <a:cxnLst/>
            <a:rect l="l" t="t" r="r" b="b"/>
            <a:pathLst>
              <a:path w="7546994" h="7341167">
                <a:moveTo>
                  <a:pt x="0" y="0"/>
                </a:moveTo>
                <a:lnTo>
                  <a:pt x="7546994" y="0"/>
                </a:lnTo>
                <a:lnTo>
                  <a:pt x="7546994" y="7341167"/>
                </a:lnTo>
                <a:lnTo>
                  <a:pt x="0" y="73411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53130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86721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332045" y="-2246351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1"/>
                </a:lnTo>
                <a:lnTo>
                  <a:pt x="0" y="31493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44549" y="4878600"/>
            <a:ext cx="9221599" cy="4525729"/>
          </a:xfrm>
          <a:custGeom>
            <a:avLst/>
            <a:gdLst/>
            <a:ahLst/>
            <a:cxnLst/>
            <a:rect l="l" t="t" r="r" b="b"/>
            <a:pathLst>
              <a:path w="9221599" h="4525729">
                <a:moveTo>
                  <a:pt x="0" y="0"/>
                </a:moveTo>
                <a:lnTo>
                  <a:pt x="9221599" y="0"/>
                </a:lnTo>
                <a:lnTo>
                  <a:pt x="9221599" y="4525729"/>
                </a:lnTo>
                <a:lnTo>
                  <a:pt x="0" y="45257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593248" y="1793308"/>
            <a:ext cx="5957504" cy="31920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35"/>
              </a:lnSpc>
            </a:pPr>
            <a:r>
              <a:rPr lang="en-US" sz="2953">
                <a:solidFill>
                  <a:srgbClr val="443C45"/>
                </a:solidFill>
                <a:latin typeface="Handyman"/>
              </a:rPr>
              <a:t>«Чистимо» зубки</a:t>
            </a:r>
          </a:p>
          <a:p>
            <a:pPr algn="ctr">
              <a:lnSpc>
                <a:spcPts val="4135"/>
              </a:lnSpc>
            </a:pPr>
            <a:r>
              <a:rPr lang="en-US" sz="2953">
                <a:solidFill>
                  <a:srgbClr val="443C45"/>
                </a:solidFill>
                <a:latin typeface="Handyman"/>
              </a:rPr>
              <a:t>Посміхнутися, відкрити рот. Кінчиком язика «почистити» з зовнішньої сторони верхні, потім нижні зубки.</a:t>
            </a:r>
          </a:p>
          <a:p>
            <a:pPr algn="ctr">
              <a:lnSpc>
                <a:spcPts val="4135"/>
              </a:lnSpc>
              <a:spcBef>
                <a:spcPct val="0"/>
              </a:spcBef>
            </a:pPr>
            <a:endParaRPr lang="en-US" sz="2953">
              <a:solidFill>
                <a:srgbClr val="443C45"/>
              </a:solidFill>
              <a:latin typeface="Handyman"/>
            </a:endParaRPr>
          </a:p>
          <a:p>
            <a:pPr marL="0" lvl="0" indent="0" algn="ctr">
              <a:lnSpc>
                <a:spcPts val="4135"/>
              </a:lnSpc>
              <a:spcBef>
                <a:spcPct val="0"/>
              </a:spcBef>
            </a:pPr>
            <a:endParaRPr lang="en-US" sz="2953">
              <a:solidFill>
                <a:srgbClr val="443C45"/>
              </a:solidFill>
              <a:latin typeface="Handy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452178" y="1917133"/>
            <a:ext cx="7546994" cy="7341167"/>
          </a:xfrm>
          <a:custGeom>
            <a:avLst/>
            <a:gdLst/>
            <a:ahLst/>
            <a:cxnLst/>
            <a:rect l="l" t="t" r="r" b="b"/>
            <a:pathLst>
              <a:path w="7546994" h="7341167">
                <a:moveTo>
                  <a:pt x="0" y="0"/>
                </a:moveTo>
                <a:lnTo>
                  <a:pt x="7546994" y="0"/>
                </a:lnTo>
                <a:lnTo>
                  <a:pt x="7546994" y="7341167"/>
                </a:lnTo>
                <a:lnTo>
                  <a:pt x="0" y="73411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53130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86721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332045" y="-2246351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1"/>
                </a:lnTo>
                <a:lnTo>
                  <a:pt x="0" y="31493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65706" y="4883785"/>
            <a:ext cx="9186472" cy="4510920"/>
          </a:xfrm>
          <a:custGeom>
            <a:avLst/>
            <a:gdLst/>
            <a:ahLst/>
            <a:cxnLst/>
            <a:rect l="l" t="t" r="r" b="b"/>
            <a:pathLst>
              <a:path w="9186472" h="4510920">
                <a:moveTo>
                  <a:pt x="0" y="0"/>
                </a:moveTo>
                <a:lnTo>
                  <a:pt x="9186472" y="0"/>
                </a:lnTo>
                <a:lnTo>
                  <a:pt x="9186472" y="4510920"/>
                </a:lnTo>
                <a:lnTo>
                  <a:pt x="0" y="451092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593248" y="1793308"/>
            <a:ext cx="5957504" cy="37159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35"/>
              </a:lnSpc>
            </a:pPr>
            <a:r>
              <a:rPr lang="en-US" sz="2953">
                <a:solidFill>
                  <a:srgbClr val="443C45"/>
                </a:solidFill>
                <a:latin typeface="Handyman"/>
              </a:rPr>
              <a:t>Вправа «Маляр»</a:t>
            </a:r>
          </a:p>
          <a:p>
            <a:pPr algn="ctr">
              <a:lnSpc>
                <a:spcPts val="4135"/>
              </a:lnSpc>
            </a:pPr>
            <a:r>
              <a:rPr lang="en-US" sz="2953">
                <a:solidFill>
                  <a:srgbClr val="443C45"/>
                </a:solidFill>
                <a:latin typeface="Handyman"/>
              </a:rPr>
              <a:t>Посміхнутися, відкрити рот та «пофарбувати» кінчиком язика тверде ньобо, роблячи язиком вперед-назад.</a:t>
            </a:r>
          </a:p>
          <a:p>
            <a:pPr algn="ctr">
              <a:lnSpc>
                <a:spcPts val="4135"/>
              </a:lnSpc>
            </a:pPr>
            <a:endParaRPr lang="en-US" sz="2953">
              <a:solidFill>
                <a:srgbClr val="443C45"/>
              </a:solidFill>
              <a:latin typeface="Handyman"/>
            </a:endParaRPr>
          </a:p>
          <a:p>
            <a:pPr algn="ctr">
              <a:lnSpc>
                <a:spcPts val="4135"/>
              </a:lnSpc>
              <a:spcBef>
                <a:spcPct val="0"/>
              </a:spcBef>
            </a:pPr>
            <a:endParaRPr lang="en-US" sz="2953">
              <a:solidFill>
                <a:srgbClr val="443C45"/>
              </a:solidFill>
              <a:latin typeface="Handyman"/>
            </a:endParaRPr>
          </a:p>
          <a:p>
            <a:pPr marL="0" lvl="0" indent="0" algn="ctr">
              <a:lnSpc>
                <a:spcPts val="4135"/>
              </a:lnSpc>
              <a:spcBef>
                <a:spcPct val="0"/>
              </a:spcBef>
            </a:pPr>
            <a:endParaRPr lang="en-US" sz="2953">
              <a:solidFill>
                <a:srgbClr val="443C45"/>
              </a:solidFill>
              <a:latin typeface="Handy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452178" y="1917133"/>
            <a:ext cx="7546994" cy="7341167"/>
          </a:xfrm>
          <a:custGeom>
            <a:avLst/>
            <a:gdLst/>
            <a:ahLst/>
            <a:cxnLst/>
            <a:rect l="l" t="t" r="r" b="b"/>
            <a:pathLst>
              <a:path w="7546994" h="7341167">
                <a:moveTo>
                  <a:pt x="0" y="0"/>
                </a:moveTo>
                <a:lnTo>
                  <a:pt x="7546994" y="0"/>
                </a:lnTo>
                <a:lnTo>
                  <a:pt x="7546994" y="7341167"/>
                </a:lnTo>
                <a:lnTo>
                  <a:pt x="0" y="73411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53130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86721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332045" y="-2246351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1"/>
                </a:lnTo>
                <a:lnTo>
                  <a:pt x="0" y="31493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59547" y="4627380"/>
            <a:ext cx="9272788" cy="4630920"/>
          </a:xfrm>
          <a:custGeom>
            <a:avLst/>
            <a:gdLst/>
            <a:ahLst/>
            <a:cxnLst/>
            <a:rect l="l" t="t" r="r" b="b"/>
            <a:pathLst>
              <a:path w="9272788" h="4630920">
                <a:moveTo>
                  <a:pt x="0" y="0"/>
                </a:moveTo>
                <a:lnTo>
                  <a:pt x="9272788" y="0"/>
                </a:lnTo>
                <a:lnTo>
                  <a:pt x="9272788" y="4630920"/>
                </a:lnTo>
                <a:lnTo>
                  <a:pt x="0" y="463092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593248" y="1793308"/>
            <a:ext cx="5957504" cy="37159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35"/>
              </a:lnSpc>
            </a:pPr>
            <a:r>
              <a:rPr lang="en-US" sz="2953">
                <a:solidFill>
                  <a:srgbClr val="443C45"/>
                </a:solidFill>
                <a:latin typeface="Handyman"/>
              </a:rPr>
              <a:t>Вправа «Акула» </a:t>
            </a:r>
          </a:p>
          <a:p>
            <a:pPr algn="ctr">
              <a:lnSpc>
                <a:spcPts val="4135"/>
              </a:lnSpc>
            </a:pPr>
            <a:r>
              <a:rPr lang="en-US" sz="2953">
                <a:solidFill>
                  <a:srgbClr val="443C45"/>
                </a:solidFill>
                <a:latin typeface="Handyman"/>
              </a:rPr>
              <a:t>Широко відкрити рот, посувати нижньою щелепою вліво-вправо.</a:t>
            </a:r>
          </a:p>
          <a:p>
            <a:pPr algn="ctr">
              <a:lnSpc>
                <a:spcPts val="4135"/>
              </a:lnSpc>
            </a:pPr>
            <a:endParaRPr lang="en-US" sz="2953">
              <a:solidFill>
                <a:srgbClr val="443C45"/>
              </a:solidFill>
              <a:latin typeface="Handyman"/>
            </a:endParaRPr>
          </a:p>
          <a:p>
            <a:pPr algn="ctr">
              <a:lnSpc>
                <a:spcPts val="4135"/>
              </a:lnSpc>
            </a:pPr>
            <a:endParaRPr lang="en-US" sz="2953">
              <a:solidFill>
                <a:srgbClr val="443C45"/>
              </a:solidFill>
              <a:latin typeface="Handyman"/>
            </a:endParaRPr>
          </a:p>
          <a:p>
            <a:pPr algn="ctr">
              <a:lnSpc>
                <a:spcPts val="4135"/>
              </a:lnSpc>
              <a:spcBef>
                <a:spcPct val="0"/>
              </a:spcBef>
            </a:pPr>
            <a:endParaRPr lang="en-US" sz="2953">
              <a:solidFill>
                <a:srgbClr val="443C45"/>
              </a:solidFill>
              <a:latin typeface="Handyman"/>
            </a:endParaRPr>
          </a:p>
          <a:p>
            <a:pPr marL="0" lvl="0" indent="0" algn="ctr">
              <a:lnSpc>
                <a:spcPts val="4135"/>
              </a:lnSpc>
              <a:spcBef>
                <a:spcPct val="0"/>
              </a:spcBef>
            </a:pPr>
            <a:endParaRPr lang="en-US" sz="2953">
              <a:solidFill>
                <a:srgbClr val="443C45"/>
              </a:solidFill>
              <a:latin typeface="Handy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452178" y="1917133"/>
            <a:ext cx="7546994" cy="7341167"/>
          </a:xfrm>
          <a:custGeom>
            <a:avLst/>
            <a:gdLst/>
            <a:ahLst/>
            <a:cxnLst/>
            <a:rect l="l" t="t" r="r" b="b"/>
            <a:pathLst>
              <a:path w="7546994" h="7341167">
                <a:moveTo>
                  <a:pt x="0" y="0"/>
                </a:moveTo>
                <a:lnTo>
                  <a:pt x="7546994" y="0"/>
                </a:lnTo>
                <a:lnTo>
                  <a:pt x="7546994" y="7341167"/>
                </a:lnTo>
                <a:lnTo>
                  <a:pt x="0" y="73411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53130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86721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332045" y="-2246351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1"/>
                </a:lnTo>
                <a:lnTo>
                  <a:pt x="0" y="31493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841286" y="4765508"/>
            <a:ext cx="5830827" cy="5127290"/>
          </a:xfrm>
          <a:custGeom>
            <a:avLst/>
            <a:gdLst/>
            <a:ahLst/>
            <a:cxnLst/>
            <a:rect l="l" t="t" r="r" b="b"/>
            <a:pathLst>
              <a:path w="5830827" h="5127290">
                <a:moveTo>
                  <a:pt x="0" y="0"/>
                </a:moveTo>
                <a:lnTo>
                  <a:pt x="5830827" y="0"/>
                </a:lnTo>
                <a:lnTo>
                  <a:pt x="5830827" y="5127290"/>
                </a:lnTo>
                <a:lnTo>
                  <a:pt x="0" y="512729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593248" y="1315990"/>
            <a:ext cx="5957504" cy="52875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35"/>
              </a:lnSpc>
            </a:pPr>
            <a:r>
              <a:rPr lang="en-US" sz="2953">
                <a:solidFill>
                  <a:srgbClr val="443C45"/>
                </a:solidFill>
                <a:latin typeface="Handyman"/>
              </a:rPr>
              <a:t>«Задми свічки»</a:t>
            </a:r>
          </a:p>
          <a:p>
            <a:pPr algn="ctr">
              <a:lnSpc>
                <a:spcPts val="4135"/>
              </a:lnSpc>
            </a:pPr>
            <a:r>
              <a:rPr lang="en-US" sz="2953">
                <a:solidFill>
                  <a:srgbClr val="443C45"/>
                </a:solidFill>
                <a:latin typeface="Handyman"/>
              </a:rPr>
              <a:t>Уявіть, що перед вами – іменинний торт. На ньому багато маленьких свічок. Зробіть глибокий вдих і намагайтеся задути якомога більше свічок. </a:t>
            </a:r>
          </a:p>
          <a:p>
            <a:pPr algn="ctr">
              <a:lnSpc>
                <a:spcPts val="4135"/>
              </a:lnSpc>
            </a:pPr>
            <a:endParaRPr lang="en-US" sz="2953">
              <a:solidFill>
                <a:srgbClr val="443C45"/>
              </a:solidFill>
              <a:latin typeface="Handyman"/>
            </a:endParaRPr>
          </a:p>
          <a:p>
            <a:pPr algn="ctr">
              <a:lnSpc>
                <a:spcPts val="4135"/>
              </a:lnSpc>
            </a:pPr>
            <a:endParaRPr lang="en-US" sz="2953">
              <a:solidFill>
                <a:srgbClr val="443C45"/>
              </a:solidFill>
              <a:latin typeface="Handyman"/>
            </a:endParaRPr>
          </a:p>
          <a:p>
            <a:pPr algn="ctr">
              <a:lnSpc>
                <a:spcPts val="4135"/>
              </a:lnSpc>
              <a:spcBef>
                <a:spcPct val="0"/>
              </a:spcBef>
            </a:pPr>
            <a:endParaRPr lang="en-US" sz="2953">
              <a:solidFill>
                <a:srgbClr val="443C45"/>
              </a:solidFill>
              <a:latin typeface="Handyman"/>
            </a:endParaRPr>
          </a:p>
          <a:p>
            <a:pPr marL="0" lvl="0" indent="0" algn="ctr">
              <a:lnSpc>
                <a:spcPts val="4135"/>
              </a:lnSpc>
              <a:spcBef>
                <a:spcPct val="0"/>
              </a:spcBef>
            </a:pPr>
            <a:endParaRPr lang="en-US" sz="2953">
              <a:solidFill>
                <a:srgbClr val="443C45"/>
              </a:solidFill>
              <a:latin typeface="Handy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130086" y="1065082"/>
            <a:ext cx="6883827" cy="13289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75"/>
              </a:lnSpc>
            </a:pPr>
            <a:r>
              <a:rPr lang="en-US" sz="7241">
                <a:solidFill>
                  <a:srgbClr val="443C45"/>
                </a:solidFill>
                <a:latin typeface="Mango AC"/>
              </a:rPr>
              <a:t>Скоромовка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589235" y="4654684"/>
            <a:ext cx="8554765" cy="4511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4AAD"/>
                </a:solidFill>
                <a:latin typeface="Handyman"/>
              </a:rPr>
              <a:t>Вдіну джемпер, джинси вдіну – </a:t>
            </a:r>
          </a:p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4AAD"/>
                </a:solidFill>
                <a:latin typeface="Handyman"/>
              </a:rPr>
              <a:t>Джентльмен наполовину.</a:t>
            </a:r>
          </a:p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4AAD"/>
                </a:solidFill>
                <a:latin typeface="Handyman"/>
              </a:rPr>
              <a:t>Ще вести себе навчуся,</a:t>
            </a:r>
          </a:p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4AAD"/>
                </a:solidFill>
                <a:latin typeface="Handyman"/>
              </a:rPr>
              <a:t>Буде щаслива бабуся.</a:t>
            </a:r>
          </a:p>
          <a:p>
            <a:pPr marL="0" lvl="0" indent="0" algn="ctr">
              <a:lnSpc>
                <a:spcPts val="7000"/>
              </a:lnSpc>
              <a:spcBef>
                <a:spcPct val="0"/>
              </a:spcBef>
            </a:pPr>
            <a:endParaRPr lang="en-US" sz="5000">
              <a:solidFill>
                <a:srgbClr val="004AAD"/>
              </a:solidFill>
              <a:latin typeface="Handyman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1353130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25356" y="1958745"/>
            <a:ext cx="6617900" cy="7207614"/>
          </a:xfrm>
          <a:custGeom>
            <a:avLst/>
            <a:gdLst/>
            <a:ahLst/>
            <a:cxnLst/>
            <a:rect l="l" t="t" r="r" b="b"/>
            <a:pathLst>
              <a:path w="6617900" h="7207614">
                <a:moveTo>
                  <a:pt x="0" y="0"/>
                </a:moveTo>
                <a:lnTo>
                  <a:pt x="6617900" y="0"/>
                </a:lnTo>
                <a:lnTo>
                  <a:pt x="6617900" y="7207614"/>
                </a:lnTo>
                <a:lnTo>
                  <a:pt x="0" y="720761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1051911" y="-1574695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1" y="0"/>
                </a:lnTo>
                <a:lnTo>
                  <a:pt x="5623911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332045" y="-2246351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1"/>
                </a:lnTo>
                <a:lnTo>
                  <a:pt x="0" y="31493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10310" y="3147588"/>
            <a:ext cx="5282310" cy="7227041"/>
          </a:xfrm>
          <a:custGeom>
            <a:avLst/>
            <a:gdLst/>
            <a:ahLst/>
            <a:cxnLst/>
            <a:rect l="l" t="t" r="r" b="b"/>
            <a:pathLst>
              <a:path w="5282310" h="7227041">
                <a:moveTo>
                  <a:pt x="0" y="0"/>
                </a:moveTo>
                <a:lnTo>
                  <a:pt x="5282310" y="0"/>
                </a:lnTo>
                <a:lnTo>
                  <a:pt x="5282310" y="7227041"/>
                </a:lnTo>
                <a:lnTo>
                  <a:pt x="0" y="72270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717859" y="3147588"/>
            <a:ext cx="4822407" cy="7227041"/>
          </a:xfrm>
          <a:custGeom>
            <a:avLst/>
            <a:gdLst/>
            <a:ahLst/>
            <a:cxnLst/>
            <a:rect l="l" t="t" r="r" b="b"/>
            <a:pathLst>
              <a:path w="4822407" h="7227041">
                <a:moveTo>
                  <a:pt x="0" y="0"/>
                </a:moveTo>
                <a:lnTo>
                  <a:pt x="4822407" y="0"/>
                </a:lnTo>
                <a:lnTo>
                  <a:pt x="4822407" y="7227041"/>
                </a:lnTo>
                <a:lnTo>
                  <a:pt x="0" y="7227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53130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86721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6332045" y="-2246351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1"/>
                </a:lnTo>
                <a:lnTo>
                  <a:pt x="0" y="314939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0A1053E3-1506-4680-90E9-71913B7529E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88042" y="3771900"/>
            <a:ext cx="9110925" cy="479976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336988" y="1071308"/>
            <a:ext cx="5234258" cy="5935756"/>
          </a:xfrm>
          <a:custGeom>
            <a:avLst/>
            <a:gdLst/>
            <a:ahLst/>
            <a:cxnLst/>
            <a:rect l="l" t="t" r="r" b="b"/>
            <a:pathLst>
              <a:path w="5234258" h="5935756">
                <a:moveTo>
                  <a:pt x="0" y="0"/>
                </a:moveTo>
                <a:lnTo>
                  <a:pt x="5234258" y="0"/>
                </a:lnTo>
                <a:lnTo>
                  <a:pt x="5234258" y="5935756"/>
                </a:lnTo>
                <a:lnTo>
                  <a:pt x="0" y="59357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427246" y="2387655"/>
            <a:ext cx="5723136" cy="6828037"/>
          </a:xfrm>
          <a:custGeom>
            <a:avLst/>
            <a:gdLst/>
            <a:ahLst/>
            <a:cxnLst/>
            <a:rect l="l" t="t" r="r" b="b"/>
            <a:pathLst>
              <a:path w="5723136" h="6828037">
                <a:moveTo>
                  <a:pt x="5723136" y="0"/>
                </a:moveTo>
                <a:lnTo>
                  <a:pt x="0" y="0"/>
                </a:lnTo>
                <a:lnTo>
                  <a:pt x="0" y="6828037"/>
                </a:lnTo>
                <a:lnTo>
                  <a:pt x="5723136" y="6828037"/>
                </a:lnTo>
                <a:lnTo>
                  <a:pt x="572313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86721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332045" y="-2246351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1"/>
                </a:lnTo>
                <a:lnTo>
                  <a:pt x="0" y="314939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>
            <a:hlinkClick r:id="rId8" tooltip="https://gumoreska.in.ua/pavlo-glazovyj-biografiya/"/>
          </p:cNvPr>
          <p:cNvSpPr/>
          <p:nvPr/>
        </p:nvSpPr>
        <p:spPr>
          <a:xfrm>
            <a:off x="10706482" y="152600"/>
            <a:ext cx="5308603" cy="6154773"/>
          </a:xfrm>
          <a:custGeom>
            <a:avLst/>
            <a:gdLst/>
            <a:ahLst/>
            <a:cxnLst/>
            <a:rect l="l" t="t" r="r" b="b"/>
            <a:pathLst>
              <a:path w="5308603" h="6154773">
                <a:moveTo>
                  <a:pt x="0" y="0"/>
                </a:moveTo>
                <a:lnTo>
                  <a:pt x="5308603" y="0"/>
                </a:lnTo>
                <a:lnTo>
                  <a:pt x="5308603" y="6154772"/>
                </a:lnTo>
                <a:lnTo>
                  <a:pt x="0" y="615477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527580" y="-1850035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1" y="0"/>
                </a:lnTo>
                <a:lnTo>
                  <a:pt x="5623911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288814" y="5587704"/>
            <a:ext cx="7929492" cy="5113886"/>
          </a:xfrm>
          <a:custGeom>
            <a:avLst/>
            <a:gdLst/>
            <a:ahLst/>
            <a:cxnLst/>
            <a:rect l="l" t="t" r="r" b="b"/>
            <a:pathLst>
              <a:path w="7929492" h="5113886">
                <a:moveTo>
                  <a:pt x="0" y="0"/>
                </a:moveTo>
                <a:lnTo>
                  <a:pt x="7929492" y="0"/>
                </a:lnTo>
                <a:lnTo>
                  <a:pt x="7929492" y="5113886"/>
                </a:lnTo>
                <a:lnTo>
                  <a:pt x="0" y="511388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0274086" y="5910071"/>
            <a:ext cx="6883827" cy="38054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75"/>
              </a:lnSpc>
            </a:pPr>
            <a:r>
              <a:rPr lang="en-US" sz="7241">
                <a:solidFill>
                  <a:srgbClr val="443C45"/>
                </a:solidFill>
                <a:latin typeface="Mango AC"/>
              </a:rPr>
              <a:t>Павло Прокопович</a:t>
            </a:r>
          </a:p>
          <a:p>
            <a:pPr algn="ctr">
              <a:lnSpc>
                <a:spcPts val="9775"/>
              </a:lnSpc>
            </a:pPr>
            <a:r>
              <a:rPr lang="en-US" sz="7241">
                <a:solidFill>
                  <a:srgbClr val="443C45"/>
                </a:solidFill>
                <a:latin typeface="Mango AC"/>
              </a:rPr>
              <a:t>Глазовий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892268" y="9591647"/>
            <a:ext cx="5957504" cy="5726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135"/>
              </a:lnSpc>
              <a:spcBef>
                <a:spcPct val="0"/>
              </a:spcBef>
            </a:pPr>
            <a:r>
              <a:rPr lang="en-US" sz="2953">
                <a:solidFill>
                  <a:srgbClr val="443C45"/>
                </a:solidFill>
                <a:latin typeface="Handyman"/>
              </a:rPr>
              <a:t>український поет-гуморист.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74086" y="800100"/>
            <a:ext cx="6883827" cy="2567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75"/>
              </a:lnSpc>
            </a:pPr>
            <a:r>
              <a:rPr lang="en-US" sz="7241">
                <a:solidFill>
                  <a:srgbClr val="443C45"/>
                </a:solidFill>
                <a:latin typeface="Mango AC"/>
              </a:rPr>
              <a:t>Про що читатимемо?</a:t>
            </a:r>
          </a:p>
        </p:txBody>
      </p:sp>
      <p:sp>
        <p:nvSpPr>
          <p:cNvPr id="3" name="Freeform 3"/>
          <p:cNvSpPr/>
          <p:nvPr/>
        </p:nvSpPr>
        <p:spPr>
          <a:xfrm>
            <a:off x="3742687" y="4718968"/>
            <a:ext cx="5899985" cy="6111095"/>
          </a:xfrm>
          <a:custGeom>
            <a:avLst/>
            <a:gdLst/>
            <a:ahLst/>
            <a:cxnLst/>
            <a:rect l="l" t="t" r="r" b="b"/>
            <a:pathLst>
              <a:path w="5899985" h="6111095">
                <a:moveTo>
                  <a:pt x="0" y="0"/>
                </a:moveTo>
                <a:lnTo>
                  <a:pt x="5899985" y="0"/>
                </a:lnTo>
                <a:lnTo>
                  <a:pt x="5899985" y="6111095"/>
                </a:lnTo>
                <a:lnTo>
                  <a:pt x="0" y="611109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47287" y="-1377559"/>
            <a:ext cx="6445393" cy="8400394"/>
          </a:xfrm>
          <a:custGeom>
            <a:avLst/>
            <a:gdLst/>
            <a:ahLst/>
            <a:cxnLst/>
            <a:rect l="l" t="t" r="r" b="b"/>
            <a:pathLst>
              <a:path w="6445393" h="8400394">
                <a:moveTo>
                  <a:pt x="0" y="0"/>
                </a:moveTo>
                <a:lnTo>
                  <a:pt x="6445393" y="0"/>
                </a:lnTo>
                <a:lnTo>
                  <a:pt x="6445393" y="8400394"/>
                </a:lnTo>
                <a:lnTo>
                  <a:pt x="0" y="84003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298540" y="-1574695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1" y="0"/>
                </a:lnTo>
                <a:lnTo>
                  <a:pt x="5623911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2153928" y="7068120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1" y="0"/>
                </a:lnTo>
                <a:lnTo>
                  <a:pt x="5623911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864909" y="8052506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1" y="0"/>
                </a:lnTo>
                <a:lnTo>
                  <a:pt x="5623911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1AEED858-AB4D-4626-8A42-54C0148B821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37612" y="4533900"/>
            <a:ext cx="7956773" cy="28765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53130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725356" y="1958745"/>
            <a:ext cx="6617900" cy="7207614"/>
          </a:xfrm>
          <a:custGeom>
            <a:avLst/>
            <a:gdLst/>
            <a:ahLst/>
            <a:cxnLst/>
            <a:rect l="l" t="t" r="r" b="b"/>
            <a:pathLst>
              <a:path w="6617900" h="7207614">
                <a:moveTo>
                  <a:pt x="0" y="0"/>
                </a:moveTo>
                <a:lnTo>
                  <a:pt x="6617900" y="0"/>
                </a:lnTo>
                <a:lnTo>
                  <a:pt x="6617900" y="7207614"/>
                </a:lnTo>
                <a:lnTo>
                  <a:pt x="0" y="720761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1051911" y="-1574695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1" y="0"/>
                </a:lnTo>
                <a:lnTo>
                  <a:pt x="5623911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332045" y="-2246351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1"/>
                </a:lnTo>
                <a:lnTo>
                  <a:pt x="0" y="31493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59593" y="2480088"/>
            <a:ext cx="8219891" cy="6778212"/>
          </a:xfrm>
          <a:custGeom>
            <a:avLst/>
            <a:gdLst/>
            <a:ahLst/>
            <a:cxnLst/>
            <a:rect l="l" t="t" r="r" b="b"/>
            <a:pathLst>
              <a:path w="8219891" h="6778212">
                <a:moveTo>
                  <a:pt x="0" y="0"/>
                </a:moveTo>
                <a:lnTo>
                  <a:pt x="8219890" y="0"/>
                </a:lnTo>
                <a:lnTo>
                  <a:pt x="8219890" y="6778212"/>
                </a:lnTo>
                <a:lnTo>
                  <a:pt x="0" y="67782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051911" y="-1574695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1" y="0"/>
                </a:lnTo>
                <a:lnTo>
                  <a:pt x="5623911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-219570" y="512065"/>
            <a:ext cx="10406101" cy="38054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75"/>
              </a:lnSpc>
            </a:pPr>
            <a:r>
              <a:rPr lang="en-US" sz="7241">
                <a:solidFill>
                  <a:srgbClr val="443C45"/>
                </a:solidFill>
                <a:latin typeface="Mango AC"/>
              </a:rPr>
              <a:t>Як Сергійко вчив клоуна Бобу складати вірші</a:t>
            </a:r>
          </a:p>
        </p:txBody>
      </p:sp>
      <p:sp>
        <p:nvSpPr>
          <p:cNvPr id="4" name="Freeform 4"/>
          <p:cNvSpPr/>
          <p:nvPr/>
        </p:nvSpPr>
        <p:spPr>
          <a:xfrm>
            <a:off x="1353130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725356" y="1958745"/>
            <a:ext cx="6617900" cy="7207614"/>
          </a:xfrm>
          <a:custGeom>
            <a:avLst/>
            <a:gdLst/>
            <a:ahLst/>
            <a:cxnLst/>
            <a:rect l="l" t="t" r="r" b="b"/>
            <a:pathLst>
              <a:path w="6617900" h="7207614">
                <a:moveTo>
                  <a:pt x="0" y="0"/>
                </a:moveTo>
                <a:lnTo>
                  <a:pt x="6617900" y="0"/>
                </a:lnTo>
                <a:lnTo>
                  <a:pt x="6617900" y="7207614"/>
                </a:lnTo>
                <a:lnTo>
                  <a:pt x="0" y="720761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6332045" y="-2246351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1"/>
                </a:lnTo>
                <a:lnTo>
                  <a:pt x="0" y="31493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85043" y="4175388"/>
            <a:ext cx="7196875" cy="5934622"/>
          </a:xfrm>
          <a:custGeom>
            <a:avLst/>
            <a:gdLst/>
            <a:ahLst/>
            <a:cxnLst/>
            <a:rect l="l" t="t" r="r" b="b"/>
            <a:pathLst>
              <a:path w="7196875" h="5934622">
                <a:moveTo>
                  <a:pt x="0" y="0"/>
                </a:moveTo>
                <a:lnTo>
                  <a:pt x="7196875" y="0"/>
                </a:lnTo>
                <a:lnTo>
                  <a:pt x="7196875" y="5934622"/>
                </a:lnTo>
                <a:lnTo>
                  <a:pt x="0" y="593462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506970">
            <a:off x="-298424" y="7321448"/>
            <a:ext cx="6232548" cy="3490227"/>
          </a:xfrm>
          <a:custGeom>
            <a:avLst/>
            <a:gdLst/>
            <a:ahLst/>
            <a:cxnLst/>
            <a:rect l="l" t="t" r="r" b="b"/>
            <a:pathLst>
              <a:path w="6232548" h="3490227">
                <a:moveTo>
                  <a:pt x="0" y="0"/>
                </a:moveTo>
                <a:lnTo>
                  <a:pt x="6232548" y="0"/>
                </a:lnTo>
                <a:lnTo>
                  <a:pt x="6232548" y="3490227"/>
                </a:lnTo>
                <a:lnTo>
                  <a:pt x="0" y="34902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7873293">
            <a:off x="310045" y="6239495"/>
            <a:ext cx="6232548" cy="3490227"/>
          </a:xfrm>
          <a:custGeom>
            <a:avLst/>
            <a:gdLst/>
            <a:ahLst/>
            <a:cxnLst/>
            <a:rect l="l" t="t" r="r" b="b"/>
            <a:pathLst>
              <a:path w="6232548" h="3490227">
                <a:moveTo>
                  <a:pt x="0" y="0"/>
                </a:moveTo>
                <a:lnTo>
                  <a:pt x="6232548" y="0"/>
                </a:lnTo>
                <a:lnTo>
                  <a:pt x="6232548" y="3490226"/>
                </a:lnTo>
                <a:lnTo>
                  <a:pt x="0" y="34902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2506970">
            <a:off x="723332" y="-947821"/>
            <a:ext cx="8395103" cy="4701258"/>
          </a:xfrm>
          <a:custGeom>
            <a:avLst/>
            <a:gdLst/>
            <a:ahLst/>
            <a:cxnLst/>
            <a:rect l="l" t="t" r="r" b="b"/>
            <a:pathLst>
              <a:path w="8395103" h="4701258">
                <a:moveTo>
                  <a:pt x="0" y="0"/>
                </a:moveTo>
                <a:lnTo>
                  <a:pt x="8395103" y="0"/>
                </a:lnTo>
                <a:lnTo>
                  <a:pt x="8395103" y="4701258"/>
                </a:lnTo>
                <a:lnTo>
                  <a:pt x="0" y="47012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7873293">
            <a:off x="1542926" y="-2405188"/>
            <a:ext cx="8395103" cy="4701258"/>
          </a:xfrm>
          <a:custGeom>
            <a:avLst/>
            <a:gdLst/>
            <a:ahLst/>
            <a:cxnLst/>
            <a:rect l="l" t="t" r="r" b="b"/>
            <a:pathLst>
              <a:path w="8395103" h="4701258">
                <a:moveTo>
                  <a:pt x="0" y="0"/>
                </a:moveTo>
                <a:lnTo>
                  <a:pt x="8395103" y="0"/>
                </a:lnTo>
                <a:lnTo>
                  <a:pt x="8395103" y="4701258"/>
                </a:lnTo>
                <a:lnTo>
                  <a:pt x="0" y="47012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377209" y="5467350"/>
            <a:ext cx="4602225" cy="4687451"/>
          </a:xfrm>
          <a:custGeom>
            <a:avLst/>
            <a:gdLst/>
            <a:ahLst/>
            <a:cxnLst/>
            <a:rect l="l" t="t" r="r" b="b"/>
            <a:pathLst>
              <a:path w="4602225" h="4687451">
                <a:moveTo>
                  <a:pt x="0" y="0"/>
                </a:moveTo>
                <a:lnTo>
                  <a:pt x="4602224" y="0"/>
                </a:lnTo>
                <a:lnTo>
                  <a:pt x="4602224" y="4687451"/>
                </a:lnTo>
                <a:lnTo>
                  <a:pt x="0" y="46874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-631740" y="0"/>
            <a:ext cx="6372217" cy="6612678"/>
          </a:xfrm>
          <a:custGeom>
            <a:avLst/>
            <a:gdLst/>
            <a:ahLst/>
            <a:cxnLst/>
            <a:rect l="l" t="t" r="r" b="b"/>
            <a:pathLst>
              <a:path w="6372217" h="6612678">
                <a:moveTo>
                  <a:pt x="0" y="0"/>
                </a:moveTo>
                <a:lnTo>
                  <a:pt x="6372217" y="0"/>
                </a:lnTo>
                <a:lnTo>
                  <a:pt x="6372217" y="6612678"/>
                </a:lnTo>
                <a:lnTo>
                  <a:pt x="0" y="661267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901734" y="2109533"/>
            <a:ext cx="2915774" cy="1632834"/>
          </a:xfrm>
          <a:custGeom>
            <a:avLst/>
            <a:gdLst/>
            <a:ahLst/>
            <a:cxnLst/>
            <a:rect l="l" t="t" r="r" b="b"/>
            <a:pathLst>
              <a:path w="2915774" h="1632834">
                <a:moveTo>
                  <a:pt x="0" y="0"/>
                </a:moveTo>
                <a:lnTo>
                  <a:pt x="2915774" y="0"/>
                </a:lnTo>
                <a:lnTo>
                  <a:pt x="2915774" y="1632834"/>
                </a:lnTo>
                <a:lnTo>
                  <a:pt x="0" y="163283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59240" y="7984608"/>
            <a:ext cx="2767079" cy="1640123"/>
          </a:xfrm>
          <a:custGeom>
            <a:avLst/>
            <a:gdLst/>
            <a:ahLst/>
            <a:cxnLst/>
            <a:rect l="l" t="t" r="r" b="b"/>
            <a:pathLst>
              <a:path w="2767079" h="1640123">
                <a:moveTo>
                  <a:pt x="0" y="0"/>
                </a:moveTo>
                <a:lnTo>
                  <a:pt x="2767079" y="0"/>
                </a:lnTo>
                <a:lnTo>
                  <a:pt x="2767079" y="1640123"/>
                </a:lnTo>
                <a:lnTo>
                  <a:pt x="0" y="164012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0271391" y="800100"/>
            <a:ext cx="6925599" cy="13289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75"/>
              </a:lnSpc>
            </a:pPr>
            <a:r>
              <a:rPr lang="en-US" sz="7241">
                <a:solidFill>
                  <a:srgbClr val="443C45"/>
                </a:solidFill>
                <a:latin typeface="Mango AC"/>
              </a:rPr>
              <a:t>Фізхвилинка</a:t>
            </a:r>
          </a:p>
        </p:txBody>
      </p:sp>
      <p:pic>
        <p:nvPicPr>
          <p:cNvPr id="12" name="Рисунок 11">
            <a:hlinkClick r:id="rId12"/>
            <a:extLst>
              <a:ext uri="{FF2B5EF4-FFF2-40B4-BE49-F238E27FC236}">
                <a16:creationId xmlns:a16="http://schemas.microsoft.com/office/drawing/2014/main" id="{56B5FF1A-E5F5-458D-8271-C6D296D0E08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308568" y="2958088"/>
            <a:ext cx="8563270" cy="481488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332045" y="-2246351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1"/>
                </a:lnTo>
                <a:lnTo>
                  <a:pt x="0" y="31493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695765" y="349610"/>
            <a:ext cx="10896470" cy="34388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62"/>
              </a:lnSpc>
            </a:pPr>
            <a:r>
              <a:rPr lang="en-US" sz="7241">
                <a:solidFill>
                  <a:srgbClr val="443C45"/>
                </a:solidFill>
                <a:latin typeface="Mango AC"/>
              </a:rPr>
              <a:t>Як Сергійко вчив клоуна Бобу складати вірші</a:t>
            </a:r>
          </a:p>
        </p:txBody>
      </p:sp>
      <p:sp>
        <p:nvSpPr>
          <p:cNvPr id="4" name="Freeform 4"/>
          <p:cNvSpPr/>
          <p:nvPr/>
        </p:nvSpPr>
        <p:spPr>
          <a:xfrm>
            <a:off x="-710310" y="3147588"/>
            <a:ext cx="5282310" cy="7227041"/>
          </a:xfrm>
          <a:custGeom>
            <a:avLst/>
            <a:gdLst/>
            <a:ahLst/>
            <a:cxnLst/>
            <a:rect l="l" t="t" r="r" b="b"/>
            <a:pathLst>
              <a:path w="5282310" h="7227041">
                <a:moveTo>
                  <a:pt x="0" y="0"/>
                </a:moveTo>
                <a:lnTo>
                  <a:pt x="5282310" y="0"/>
                </a:lnTo>
                <a:lnTo>
                  <a:pt x="5282310" y="7227041"/>
                </a:lnTo>
                <a:lnTo>
                  <a:pt x="0" y="7227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717859" y="3147588"/>
            <a:ext cx="4822407" cy="7227041"/>
          </a:xfrm>
          <a:custGeom>
            <a:avLst/>
            <a:gdLst/>
            <a:ahLst/>
            <a:cxnLst/>
            <a:rect l="l" t="t" r="r" b="b"/>
            <a:pathLst>
              <a:path w="4822407" h="7227041">
                <a:moveTo>
                  <a:pt x="0" y="0"/>
                </a:moveTo>
                <a:lnTo>
                  <a:pt x="4822407" y="0"/>
                </a:lnTo>
                <a:lnTo>
                  <a:pt x="4822407" y="7227041"/>
                </a:lnTo>
                <a:lnTo>
                  <a:pt x="0" y="722704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353130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-86721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332045" y="3788464"/>
            <a:ext cx="4970902" cy="6364021"/>
          </a:xfrm>
          <a:custGeom>
            <a:avLst/>
            <a:gdLst/>
            <a:ahLst/>
            <a:cxnLst/>
            <a:rect l="l" t="t" r="r" b="b"/>
            <a:pathLst>
              <a:path w="4970902" h="6364021">
                <a:moveTo>
                  <a:pt x="0" y="0"/>
                </a:moveTo>
                <a:lnTo>
                  <a:pt x="4970901" y="0"/>
                </a:lnTo>
                <a:lnTo>
                  <a:pt x="4970901" y="6364020"/>
                </a:lnTo>
                <a:lnTo>
                  <a:pt x="0" y="636402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130086" y="1415585"/>
            <a:ext cx="6883827" cy="2567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75"/>
              </a:lnSpc>
            </a:pPr>
            <a:r>
              <a:rPr lang="en-US" sz="7241">
                <a:solidFill>
                  <a:srgbClr val="443C45"/>
                </a:solidFill>
                <a:latin typeface="Mango AC"/>
              </a:rPr>
              <a:t>Словникова робота</a:t>
            </a:r>
          </a:p>
        </p:txBody>
      </p:sp>
      <p:sp>
        <p:nvSpPr>
          <p:cNvPr id="3" name="Freeform 3"/>
          <p:cNvSpPr/>
          <p:nvPr/>
        </p:nvSpPr>
        <p:spPr>
          <a:xfrm>
            <a:off x="9452178" y="1917133"/>
            <a:ext cx="7546994" cy="7341167"/>
          </a:xfrm>
          <a:custGeom>
            <a:avLst/>
            <a:gdLst/>
            <a:ahLst/>
            <a:cxnLst/>
            <a:rect l="l" t="t" r="r" b="b"/>
            <a:pathLst>
              <a:path w="7546994" h="7341167">
                <a:moveTo>
                  <a:pt x="0" y="0"/>
                </a:moveTo>
                <a:lnTo>
                  <a:pt x="7546994" y="0"/>
                </a:lnTo>
                <a:lnTo>
                  <a:pt x="7546994" y="7341167"/>
                </a:lnTo>
                <a:lnTo>
                  <a:pt x="0" y="73411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53130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86721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6332045" y="-2246351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1"/>
                </a:lnTo>
                <a:lnTo>
                  <a:pt x="0" y="31493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755215" y="4535326"/>
            <a:ext cx="8256836" cy="10353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27"/>
              </a:lnSpc>
              <a:spcBef>
                <a:spcPct val="0"/>
              </a:spcBef>
            </a:pPr>
            <a:r>
              <a:rPr lang="en-US" sz="5649">
                <a:solidFill>
                  <a:srgbClr val="F37F65"/>
                </a:solidFill>
                <a:latin typeface="Mango AC"/>
              </a:rPr>
              <a:t>Прикладно</a:t>
            </a:r>
            <a:r>
              <a:rPr lang="en-US" sz="5649">
                <a:solidFill>
                  <a:srgbClr val="443C45"/>
                </a:solidFill>
                <a:latin typeface="Mango AC"/>
              </a:rPr>
              <a:t> – до ладу.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56298" y="5906965"/>
            <a:ext cx="9462641" cy="19891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34"/>
              </a:lnSpc>
              <a:spcBef>
                <a:spcPct val="0"/>
              </a:spcBef>
            </a:pPr>
            <a:r>
              <a:rPr lang="en-US" sz="5581">
                <a:solidFill>
                  <a:srgbClr val="EA6564"/>
                </a:solidFill>
                <a:latin typeface="Mango AC"/>
              </a:rPr>
              <a:t>Хист</a:t>
            </a:r>
            <a:r>
              <a:rPr lang="en-US" sz="5581">
                <a:solidFill>
                  <a:srgbClr val="000000"/>
                </a:solidFill>
                <a:latin typeface="Mango AC"/>
              </a:rPr>
              <a:t> </a:t>
            </a:r>
            <a:r>
              <a:rPr lang="en-US" sz="5581">
                <a:solidFill>
                  <a:srgbClr val="443C45"/>
                </a:solidFill>
                <a:latin typeface="Mango AC"/>
              </a:rPr>
              <a:t>– уміння що-небудь</a:t>
            </a:r>
          </a:p>
          <a:p>
            <a:pPr algn="ctr">
              <a:lnSpc>
                <a:spcPts val="7534"/>
              </a:lnSpc>
              <a:spcBef>
                <a:spcPct val="0"/>
              </a:spcBef>
            </a:pPr>
            <a:r>
              <a:rPr lang="en-US" sz="5581">
                <a:solidFill>
                  <a:srgbClr val="443C45"/>
                </a:solidFill>
                <a:latin typeface="Mango AC"/>
              </a:rPr>
              <a:t> робити; здібності.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130086" y="1415585"/>
            <a:ext cx="6883827" cy="2567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75"/>
              </a:lnSpc>
            </a:pPr>
            <a:r>
              <a:rPr lang="en-US" sz="7241">
                <a:solidFill>
                  <a:srgbClr val="443C45"/>
                </a:solidFill>
                <a:latin typeface="Mango AC"/>
              </a:rPr>
              <a:t>Словникова робота</a:t>
            </a:r>
          </a:p>
        </p:txBody>
      </p:sp>
      <p:sp>
        <p:nvSpPr>
          <p:cNvPr id="3" name="Freeform 3"/>
          <p:cNvSpPr/>
          <p:nvPr/>
        </p:nvSpPr>
        <p:spPr>
          <a:xfrm>
            <a:off x="9452178" y="1917133"/>
            <a:ext cx="7546994" cy="7341167"/>
          </a:xfrm>
          <a:custGeom>
            <a:avLst/>
            <a:gdLst/>
            <a:ahLst/>
            <a:cxnLst/>
            <a:rect l="l" t="t" r="r" b="b"/>
            <a:pathLst>
              <a:path w="7546994" h="7341167">
                <a:moveTo>
                  <a:pt x="0" y="0"/>
                </a:moveTo>
                <a:lnTo>
                  <a:pt x="7546994" y="0"/>
                </a:lnTo>
                <a:lnTo>
                  <a:pt x="7546994" y="7341167"/>
                </a:lnTo>
                <a:lnTo>
                  <a:pt x="0" y="73411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53130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86721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6332045" y="-2246351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1"/>
                </a:lnTo>
                <a:lnTo>
                  <a:pt x="0" y="31493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830970" y="5819999"/>
            <a:ext cx="3739155" cy="3831708"/>
          </a:xfrm>
          <a:custGeom>
            <a:avLst/>
            <a:gdLst/>
            <a:ahLst/>
            <a:cxnLst/>
            <a:rect l="l" t="t" r="r" b="b"/>
            <a:pathLst>
              <a:path w="3739155" h="3831708">
                <a:moveTo>
                  <a:pt x="0" y="0"/>
                </a:moveTo>
                <a:lnTo>
                  <a:pt x="3739155" y="0"/>
                </a:lnTo>
                <a:lnTo>
                  <a:pt x="3739155" y="3831708"/>
                </a:lnTo>
                <a:lnTo>
                  <a:pt x="0" y="383170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537198" y="4497878"/>
            <a:ext cx="9075390" cy="19891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34"/>
              </a:lnSpc>
            </a:pPr>
            <a:r>
              <a:rPr lang="en-US" sz="5581">
                <a:solidFill>
                  <a:srgbClr val="EA6564"/>
                </a:solidFill>
                <a:latin typeface="Mango AC"/>
              </a:rPr>
              <a:t>Дзиґа </a:t>
            </a:r>
            <a:r>
              <a:rPr lang="en-US" sz="5581">
                <a:solidFill>
                  <a:srgbClr val="393431"/>
                </a:solidFill>
                <a:latin typeface="Mango AC"/>
              </a:rPr>
              <a:t>– дитяча іграшка.</a:t>
            </a:r>
          </a:p>
          <a:p>
            <a:pPr algn="ctr">
              <a:lnSpc>
                <a:spcPts val="7534"/>
              </a:lnSpc>
              <a:spcBef>
                <a:spcPct val="0"/>
              </a:spcBef>
            </a:pPr>
            <a:endParaRPr lang="en-US" sz="5581">
              <a:solidFill>
                <a:srgbClr val="393431"/>
              </a:solidFill>
              <a:latin typeface="Mango AC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130086" y="1415585"/>
            <a:ext cx="6883827" cy="2567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75"/>
              </a:lnSpc>
            </a:pPr>
            <a:r>
              <a:rPr lang="en-US" sz="7241">
                <a:solidFill>
                  <a:srgbClr val="443C45"/>
                </a:solidFill>
                <a:latin typeface="Mango AC"/>
              </a:rPr>
              <a:t>Словникова робота</a:t>
            </a:r>
          </a:p>
        </p:txBody>
      </p:sp>
      <p:sp>
        <p:nvSpPr>
          <p:cNvPr id="3" name="Freeform 3"/>
          <p:cNvSpPr/>
          <p:nvPr/>
        </p:nvSpPr>
        <p:spPr>
          <a:xfrm>
            <a:off x="9452178" y="1917133"/>
            <a:ext cx="7546994" cy="7341167"/>
          </a:xfrm>
          <a:custGeom>
            <a:avLst/>
            <a:gdLst/>
            <a:ahLst/>
            <a:cxnLst/>
            <a:rect l="l" t="t" r="r" b="b"/>
            <a:pathLst>
              <a:path w="7546994" h="7341167">
                <a:moveTo>
                  <a:pt x="0" y="0"/>
                </a:moveTo>
                <a:lnTo>
                  <a:pt x="7546994" y="0"/>
                </a:lnTo>
                <a:lnTo>
                  <a:pt x="7546994" y="7341167"/>
                </a:lnTo>
                <a:lnTo>
                  <a:pt x="0" y="73411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53130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867211" y="-1309383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6332045" y="-2246351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1"/>
                </a:lnTo>
                <a:lnTo>
                  <a:pt x="0" y="31493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-115215" y="3792236"/>
            <a:ext cx="10149787" cy="48466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34"/>
              </a:lnSpc>
            </a:pPr>
            <a:r>
              <a:rPr lang="en-US" sz="5581">
                <a:solidFill>
                  <a:srgbClr val="EA6564"/>
                </a:solidFill>
                <a:latin typeface="Mango AC"/>
              </a:rPr>
              <a:t>Будяк </a:t>
            </a:r>
            <a:r>
              <a:rPr lang="en-US" sz="5581">
                <a:solidFill>
                  <a:srgbClr val="393431"/>
                </a:solidFill>
                <a:latin typeface="Mango AC"/>
              </a:rPr>
              <a:t>– колюча трав'яниста рослина – бур’ян.</a:t>
            </a:r>
          </a:p>
          <a:p>
            <a:pPr algn="ctr">
              <a:lnSpc>
                <a:spcPts val="7534"/>
              </a:lnSpc>
            </a:pPr>
            <a:endParaRPr lang="en-US" sz="5581">
              <a:solidFill>
                <a:srgbClr val="393431"/>
              </a:solidFill>
              <a:latin typeface="Mango AC"/>
            </a:endParaRPr>
          </a:p>
          <a:p>
            <a:pPr algn="ctr">
              <a:lnSpc>
                <a:spcPts val="7534"/>
              </a:lnSpc>
              <a:spcBef>
                <a:spcPct val="0"/>
              </a:spcBef>
            </a:pPr>
            <a:endParaRPr lang="en-US" sz="5581">
              <a:solidFill>
                <a:srgbClr val="393431"/>
              </a:solidFill>
              <a:latin typeface="Mango AC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1814502" y="6048761"/>
            <a:ext cx="1656207" cy="4114800"/>
          </a:xfrm>
          <a:custGeom>
            <a:avLst/>
            <a:gdLst/>
            <a:ahLst/>
            <a:cxnLst/>
            <a:rect l="l" t="t" r="r" b="b"/>
            <a:pathLst>
              <a:path w="1656207" h="4114800">
                <a:moveTo>
                  <a:pt x="0" y="0"/>
                </a:moveTo>
                <a:lnTo>
                  <a:pt x="1656207" y="0"/>
                </a:lnTo>
                <a:lnTo>
                  <a:pt x="165620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6332045" y="6162528"/>
            <a:ext cx="3916276" cy="3887266"/>
          </a:xfrm>
          <a:custGeom>
            <a:avLst/>
            <a:gdLst/>
            <a:ahLst/>
            <a:cxnLst/>
            <a:rect l="l" t="t" r="r" b="b"/>
            <a:pathLst>
              <a:path w="3916276" h="3887266">
                <a:moveTo>
                  <a:pt x="0" y="0"/>
                </a:moveTo>
                <a:lnTo>
                  <a:pt x="3916275" y="0"/>
                </a:lnTo>
                <a:lnTo>
                  <a:pt x="3916275" y="3887266"/>
                </a:lnTo>
                <a:lnTo>
                  <a:pt x="0" y="388726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192349" y="1028700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1" y="0"/>
                </a:lnTo>
                <a:lnTo>
                  <a:pt x="5623911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2811955" y="590749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0" y="0"/>
                </a:lnTo>
                <a:lnTo>
                  <a:pt x="5623910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851932" y="1076481"/>
            <a:ext cx="14584136" cy="13289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75"/>
              </a:lnSpc>
            </a:pPr>
            <a:r>
              <a:rPr lang="en-US" sz="7241">
                <a:solidFill>
                  <a:srgbClr val="443C45"/>
                </a:solidFill>
                <a:latin typeface="Mango AC"/>
              </a:rPr>
              <a:t>Вправа для очей</a:t>
            </a:r>
          </a:p>
        </p:txBody>
      </p:sp>
      <p:sp>
        <p:nvSpPr>
          <p:cNvPr id="5" name="Freeform 5"/>
          <p:cNvSpPr/>
          <p:nvPr/>
        </p:nvSpPr>
        <p:spPr>
          <a:xfrm>
            <a:off x="3708975" y="8591550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1" y="0"/>
                </a:lnTo>
                <a:lnTo>
                  <a:pt x="5623911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pic>
        <p:nvPicPr>
          <p:cNvPr id="7" name="Рисунок 6">
            <a:hlinkClick r:id="rId4"/>
            <a:extLst>
              <a:ext uri="{FF2B5EF4-FFF2-40B4-BE49-F238E27FC236}">
                <a16:creationId xmlns:a16="http://schemas.microsoft.com/office/drawing/2014/main" id="{7ED30D8F-87DC-4E25-A1FE-72EE8FA3F9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0400" y="2321101"/>
            <a:ext cx="10591800" cy="6050054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442760" y="-1612575"/>
            <a:ext cx="5623911" cy="3149390"/>
          </a:xfrm>
          <a:custGeom>
            <a:avLst/>
            <a:gdLst/>
            <a:ahLst/>
            <a:cxnLst/>
            <a:rect l="l" t="t" r="r" b="b"/>
            <a:pathLst>
              <a:path w="5623911" h="3149390">
                <a:moveTo>
                  <a:pt x="0" y="0"/>
                </a:moveTo>
                <a:lnTo>
                  <a:pt x="5623911" y="0"/>
                </a:lnTo>
                <a:lnTo>
                  <a:pt x="5623911" y="3149390"/>
                </a:lnTo>
                <a:lnTo>
                  <a:pt x="0" y="31493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622004" y="452907"/>
            <a:ext cx="7315200" cy="3182112"/>
          </a:xfrm>
          <a:custGeom>
            <a:avLst/>
            <a:gdLst/>
            <a:ahLst/>
            <a:cxnLst/>
            <a:rect l="l" t="t" r="r" b="b"/>
            <a:pathLst>
              <a:path w="7315200" h="3182112">
                <a:moveTo>
                  <a:pt x="0" y="0"/>
                </a:moveTo>
                <a:lnTo>
                  <a:pt x="7315200" y="0"/>
                </a:lnTo>
                <a:lnTo>
                  <a:pt x="7315200" y="3182112"/>
                </a:lnTo>
                <a:lnTo>
                  <a:pt x="0" y="318211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725353" y="-631168"/>
            <a:ext cx="3968999" cy="4776695"/>
          </a:xfrm>
          <a:custGeom>
            <a:avLst/>
            <a:gdLst/>
            <a:ahLst/>
            <a:cxnLst/>
            <a:rect l="l" t="t" r="r" b="b"/>
            <a:pathLst>
              <a:path w="3968999" h="4776695">
                <a:moveTo>
                  <a:pt x="0" y="0"/>
                </a:moveTo>
                <a:lnTo>
                  <a:pt x="3969000" y="0"/>
                </a:lnTo>
                <a:lnTo>
                  <a:pt x="3969000" y="4776695"/>
                </a:lnTo>
                <a:lnTo>
                  <a:pt x="0" y="47766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117360" y="3079707"/>
            <a:ext cx="5760404" cy="3225826"/>
          </a:xfrm>
          <a:custGeom>
            <a:avLst/>
            <a:gdLst/>
            <a:ahLst/>
            <a:cxnLst/>
            <a:rect l="l" t="t" r="r" b="b"/>
            <a:pathLst>
              <a:path w="5760404" h="3225826">
                <a:moveTo>
                  <a:pt x="0" y="0"/>
                </a:moveTo>
                <a:lnTo>
                  <a:pt x="5760403" y="0"/>
                </a:lnTo>
                <a:lnTo>
                  <a:pt x="5760403" y="3225826"/>
                </a:lnTo>
                <a:lnTo>
                  <a:pt x="0" y="32258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9675767" y="6305533"/>
            <a:ext cx="7315200" cy="4096512"/>
          </a:xfrm>
          <a:custGeom>
            <a:avLst/>
            <a:gdLst/>
            <a:ahLst/>
            <a:cxnLst/>
            <a:rect l="l" t="t" r="r" b="b"/>
            <a:pathLst>
              <a:path w="7315200" h="4096512">
                <a:moveTo>
                  <a:pt x="0" y="0"/>
                </a:moveTo>
                <a:lnTo>
                  <a:pt x="7315200" y="0"/>
                </a:lnTo>
                <a:lnTo>
                  <a:pt x="7315200" y="4096512"/>
                </a:lnTo>
                <a:lnTo>
                  <a:pt x="0" y="4096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912174" y="1985521"/>
            <a:ext cx="4170775" cy="4320011"/>
          </a:xfrm>
          <a:custGeom>
            <a:avLst/>
            <a:gdLst/>
            <a:ahLst/>
            <a:cxnLst/>
            <a:rect l="l" t="t" r="r" b="b"/>
            <a:pathLst>
              <a:path w="4170775" h="4320011">
                <a:moveTo>
                  <a:pt x="0" y="0"/>
                </a:moveTo>
                <a:lnTo>
                  <a:pt x="4170775" y="0"/>
                </a:lnTo>
                <a:lnTo>
                  <a:pt x="4170775" y="4320012"/>
                </a:lnTo>
                <a:lnTo>
                  <a:pt x="0" y="43200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3709194" flipH="1">
            <a:off x="14352483" y="6444331"/>
            <a:ext cx="4348507" cy="4174567"/>
          </a:xfrm>
          <a:custGeom>
            <a:avLst/>
            <a:gdLst/>
            <a:ahLst/>
            <a:cxnLst/>
            <a:rect l="l" t="t" r="r" b="b"/>
            <a:pathLst>
              <a:path w="4348507" h="4174567">
                <a:moveTo>
                  <a:pt x="4348507" y="0"/>
                </a:moveTo>
                <a:lnTo>
                  <a:pt x="0" y="0"/>
                </a:lnTo>
                <a:lnTo>
                  <a:pt x="0" y="4174567"/>
                </a:lnTo>
                <a:lnTo>
                  <a:pt x="4348507" y="4174567"/>
                </a:lnTo>
                <a:lnTo>
                  <a:pt x="4348507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311188">
            <a:off x="9730937" y="4344318"/>
            <a:ext cx="5516862" cy="4804685"/>
          </a:xfrm>
          <a:custGeom>
            <a:avLst/>
            <a:gdLst/>
            <a:ahLst/>
            <a:cxnLst/>
            <a:rect l="l" t="t" r="r" b="b"/>
            <a:pathLst>
              <a:path w="5516862" h="4804685">
                <a:moveTo>
                  <a:pt x="0" y="0"/>
                </a:moveTo>
                <a:lnTo>
                  <a:pt x="5516862" y="0"/>
                </a:lnTo>
                <a:lnTo>
                  <a:pt x="5516862" y="4804686"/>
                </a:lnTo>
                <a:lnTo>
                  <a:pt x="0" y="480468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855164" y="3637915"/>
            <a:ext cx="5750608" cy="5750608"/>
          </a:xfrm>
          <a:custGeom>
            <a:avLst/>
            <a:gdLst/>
            <a:ahLst/>
            <a:cxnLst/>
            <a:rect l="l" t="t" r="r" b="b"/>
            <a:pathLst>
              <a:path w="5750608" h="5750608">
                <a:moveTo>
                  <a:pt x="0" y="0"/>
                </a:moveTo>
                <a:lnTo>
                  <a:pt x="5750608" y="0"/>
                </a:lnTo>
                <a:lnTo>
                  <a:pt x="5750608" y="5750608"/>
                </a:lnTo>
                <a:lnTo>
                  <a:pt x="0" y="5750608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79873" y="215003"/>
            <a:ext cx="8301190" cy="32457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0"/>
              </a:lnSpc>
            </a:pPr>
            <a:r>
              <a:rPr lang="en-US" sz="9118">
                <a:solidFill>
                  <a:srgbClr val="443C45"/>
                </a:solidFill>
                <a:latin typeface="Mango AC"/>
              </a:rPr>
              <a:t>Оціни роботу на уроці!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284</Words>
  <Application>Microsoft Office PowerPoint</Application>
  <PresentationFormat>Произвольный</PresentationFormat>
  <Paragraphs>54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Handyman</vt:lpstr>
      <vt:lpstr>Mango AC</vt:lpstr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Читання 1.05</dc:title>
  <cp:lastModifiedBy>yvheye5yvjh</cp:lastModifiedBy>
  <cp:revision>2</cp:revision>
  <dcterms:created xsi:type="dcterms:W3CDTF">2006-08-16T00:00:00Z</dcterms:created>
  <dcterms:modified xsi:type="dcterms:W3CDTF">2024-02-02T21:40:59Z</dcterms:modified>
  <dc:identifier>DAFhljKdp70</dc:identifier>
</cp:coreProperties>
</file>