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1" r:id="rId7"/>
    <p:sldId id="268" r:id="rId8"/>
    <p:sldId id="269" r:id="rId9"/>
    <p:sldId id="270" r:id="rId10"/>
    <p:sldId id="26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89708" autoAdjust="0"/>
  </p:normalViewPr>
  <p:slideViewPr>
    <p:cSldViewPr snapToGrid="0">
      <p:cViewPr varScale="1">
        <p:scale>
          <a:sx n="103" d="100"/>
          <a:sy n="103" d="100"/>
        </p:scale>
        <p:origin x="62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3C4155-DB9F-48CD-A0A1-F08C242F9CEE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C2588E-5C15-4C4D-92DD-8B9E6801A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500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Зміни в природі навесні настають так швидко – ніби за помахом чарівної палички! Здавалося, лише вчора набубнявіли бруньки на деревах і проклюнулась перша травичка, а сьогодні вже квітують сади і луг вкрився квітковим килимом. А ще навесні повертаються з вирію птахи.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C2588E-5C15-4C4D-92DD-8B9E6801A2C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367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uk-UA" dirty="0"/>
              <a:t>Що дарує весна полям, лісам і птахам?</a:t>
            </a:r>
          </a:p>
          <a:p>
            <a:pPr marL="228600" indent="-228600">
              <a:buAutoNum type="arabicPeriod"/>
            </a:pPr>
            <a:r>
              <a:rPr lang="uk-UA" dirty="0"/>
              <a:t>Чим обдаровує весна дітей та мам?</a:t>
            </a:r>
          </a:p>
          <a:p>
            <a:pPr marL="228600" indent="-228600">
              <a:buAutoNum type="arabicPeriod"/>
            </a:pPr>
            <a:r>
              <a:rPr lang="uk-UA" dirty="0"/>
              <a:t>Що отримують від весни річки, зернини та сіячи?</a:t>
            </a:r>
          </a:p>
          <a:p>
            <a:pPr marL="228600" indent="-228600">
              <a:buAutoNum type="arabicPeriod"/>
            </a:pPr>
            <a:r>
              <a:rPr lang="uk-UA" dirty="0"/>
              <a:t>Яких подарунків очікуєш від весни ти?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C2588E-5C15-4C4D-92DD-8B9E6801A2CA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483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uk-UA" dirty="0"/>
              <a:t>Які зміни сталися з людиною і природою навесні?</a:t>
            </a:r>
          </a:p>
          <a:p>
            <a:pPr marL="228600" indent="-228600">
              <a:buAutoNum type="arabicPeriod"/>
            </a:pPr>
            <a:r>
              <a:rPr lang="uk-UA" dirty="0"/>
              <a:t>Як ти розумієш слова «тендітні долоні травички тягнуться до неба»? З чим авторка порівнює молоду травичку?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C2588E-5C15-4C4D-92DD-8B9E6801A2C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840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uk-UA" dirty="0"/>
              <a:t>Які ще весняні голоси ти можеш почути?</a:t>
            </a:r>
          </a:p>
          <a:p>
            <a:pPr marL="228600" indent="-228600">
              <a:buAutoNum type="arabicPeriod"/>
            </a:pPr>
            <a:r>
              <a:rPr lang="uk-UA" dirty="0"/>
              <a:t>Який настрій викликає в тебе вірш?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C2588E-5C15-4C4D-92DD-8B9E6801A2C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8162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uk-UA" dirty="0"/>
              <a:t>Чому плакав зайчик?</a:t>
            </a:r>
          </a:p>
          <a:p>
            <a:pPr marL="228600" indent="-228600">
              <a:buAutoNum type="arabicPeriod"/>
            </a:pPr>
            <a:r>
              <a:rPr lang="uk-UA" dirty="0"/>
              <a:t>Хто втішив маленького зайчика?</a:t>
            </a:r>
          </a:p>
          <a:p>
            <a:pPr marL="228600" indent="-228600">
              <a:buAutoNum type="arabicPeriod"/>
            </a:pPr>
            <a:r>
              <a:rPr lang="uk-UA" dirty="0"/>
              <a:t>Про що попрохало сонечко Весну?</a:t>
            </a:r>
          </a:p>
          <a:p>
            <a:pPr marL="228600" indent="-228600">
              <a:buAutoNum type="arabicPeriod"/>
            </a:pPr>
            <a:r>
              <a:rPr lang="uk-UA" dirty="0"/>
              <a:t>Який вигляд мала Весна-чарівниця?</a:t>
            </a:r>
          </a:p>
          <a:p>
            <a:pPr marL="228600" indent="-228600">
              <a:buAutoNum type="arabicPeriod"/>
            </a:pPr>
            <a:r>
              <a:rPr lang="uk-UA" dirty="0"/>
              <a:t>Як весна допомогла зайчику?</a:t>
            </a:r>
          </a:p>
          <a:p>
            <a:pPr marL="228600" indent="-228600">
              <a:buAutoNum type="arabicPeriod"/>
            </a:pPr>
            <a:r>
              <a:rPr lang="uk-UA" dirty="0"/>
              <a:t>Що дарує весна людям?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C2588E-5C15-4C4D-92DD-8B9E6801A2C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9600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uk-UA" dirty="0"/>
              <a:t>Хто прокинувся від зимового сну?</a:t>
            </a:r>
          </a:p>
          <a:p>
            <a:pPr marL="228600" indent="-228600">
              <a:buAutoNum type="arabicPeriod"/>
            </a:pPr>
            <a:r>
              <a:rPr lang="uk-UA" dirty="0"/>
              <a:t>Чому квітка налякала </a:t>
            </a:r>
            <a:r>
              <a:rPr lang="uk-UA" dirty="0" err="1"/>
              <a:t>муравлика</a:t>
            </a:r>
            <a:r>
              <a:rPr lang="uk-UA" dirty="0"/>
              <a:t>?</a:t>
            </a:r>
          </a:p>
          <a:p>
            <a:pPr marL="228600" indent="-228600">
              <a:buAutoNum type="arabicPeriod"/>
            </a:pPr>
            <a:r>
              <a:rPr lang="uk-UA" dirty="0"/>
              <a:t>Чому </a:t>
            </a:r>
            <a:r>
              <a:rPr lang="uk-UA" dirty="0" err="1"/>
              <a:t>муравлик</a:t>
            </a:r>
            <a:r>
              <a:rPr lang="uk-UA" dirty="0"/>
              <a:t> став солодким від дощу?</a:t>
            </a:r>
          </a:p>
          <a:p>
            <a:pPr marL="228600" indent="-228600">
              <a:buAutoNum type="arabicPeriod"/>
            </a:pPr>
            <a:r>
              <a:rPr lang="uk-UA" dirty="0"/>
              <a:t>Яку користь приносить людям березовий сік?</a:t>
            </a:r>
          </a:p>
          <a:p>
            <a:pPr marL="228600" indent="-228600">
              <a:buAutoNum type="arabicPeriod"/>
            </a:pPr>
            <a:r>
              <a:rPr lang="uk-UA" dirty="0"/>
              <a:t>Які зміни в природі навесні ти помітив дорогою від дому до школи?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C2588E-5C15-4C4D-92DD-8B9E6801A2CA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001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1479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2274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6352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8455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1018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928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862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8160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t>4/4/2023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5924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1194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3198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558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F%D0%B8%D1%81%D1%8C%D0%BC%D0%B5%D0%BD%D0%BD%D0%B8%D0%BA" TargetMode="External"/><Relationship Id="rId3" Type="http://schemas.openxmlformats.org/officeDocument/2006/relationships/hyperlink" Target="https://uk.wikipedia.org/wiki/6_%D0%B3%D1%80%D1%83%D0%B4%D0%BD%D1%8F" TargetMode="External"/><Relationship Id="rId7" Type="http://schemas.openxmlformats.org/officeDocument/2006/relationships/hyperlink" Target="https://uk.wikipedia.org/wiki/2005" TargetMode="External"/><Relationship Id="rId12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10_%D0%B1%D0%B5%D1%80%D0%B5%D0%B7%D0%BD%D1%8F" TargetMode="External"/><Relationship Id="rId11" Type="http://schemas.openxmlformats.org/officeDocument/2006/relationships/image" Target="../media/image4.jpg"/><Relationship Id="rId5" Type="http://schemas.openxmlformats.org/officeDocument/2006/relationships/hyperlink" Target="https://uk.wikipedia.org/wiki/%D0%9A%D0%B8%D1%97%D0%B2" TargetMode="External"/><Relationship Id="rId10" Type="http://schemas.openxmlformats.org/officeDocument/2006/relationships/hyperlink" Target="https://uk.wikipedia.org/wiki/%D0%9C%D0%BE%D0%B2%D0%BE%D0%B7%D0%BD%D0%B0%D0%B2%D0%B5%D1%86%D1%8C" TargetMode="External"/><Relationship Id="rId4" Type="http://schemas.openxmlformats.org/officeDocument/2006/relationships/hyperlink" Target="https://uk.wikipedia.org/wiki/1948" TargetMode="External"/><Relationship Id="rId9" Type="http://schemas.openxmlformats.org/officeDocument/2006/relationships/hyperlink" Target="https://uk.wikipedia.org/wiki/%D0%9F%D0%B5%D1%80%D0%B5%D0%BA%D0%BB%D0%B0%D0%B4%D0%B0%D1%87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A%D0%B8%D1%97%D0%B2" TargetMode="External"/><Relationship Id="rId13" Type="http://schemas.openxmlformats.org/officeDocument/2006/relationships/image" Target="../media/image9.gif"/><Relationship Id="rId3" Type="http://schemas.openxmlformats.org/officeDocument/2006/relationships/hyperlink" Target="https://uk.wikipedia.org/wiki/12_%D0%BB%D0%B8%D1%81%D1%82%D0%BE%D0%BF%D0%B0%D0%B4%D0%B0" TargetMode="External"/><Relationship Id="rId7" Type="http://schemas.openxmlformats.org/officeDocument/2006/relationships/hyperlink" Target="https://uk.wikipedia.org/wiki/2013" TargetMode="External"/><Relationship Id="rId12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22_%D0%BB%D1%8E%D1%82%D0%BE%D0%B3%D0%BE" TargetMode="External"/><Relationship Id="rId11" Type="http://schemas.openxmlformats.org/officeDocument/2006/relationships/hyperlink" Target="https://uk.wikipedia.org/wiki/%D0%A1%D0%B8%D0%BD%D0%B3%D0%B0%D1%97%D0%B2%D1%81%D1%8C%D0%BA%D0%B8%D0%B9_%D0%9F%D0%B5%D1%82%D1%80%D0%BE_%D0%A4%D0%B5%D0%B4%D0%BE%D1%80%D0%BE%D0%B2%D0%B8%D1%87" TargetMode="External"/><Relationship Id="rId5" Type="http://schemas.openxmlformats.org/officeDocument/2006/relationships/hyperlink" Target="https://uk.wikipedia.org/wiki/%D0%A8%D0%B0%D1%82%D1%80%D0%B8%D1%89%D0%B5_(%D0%9A%D0%BE%D1%80%D0%BE%D1%81%D1%82%D0%B5%D0%BD%D1%81%D1%8C%D0%BA%D0%B8%D0%B9_%D1%80%D0%B0%D0%B9%D0%BE%D0%BD)" TargetMode="External"/><Relationship Id="rId10" Type="http://schemas.openxmlformats.org/officeDocument/2006/relationships/hyperlink" Target="https://uk.wikipedia.org/wiki/%D0%A7%D0%BE%D1%80%D0%BD%D0%BE%D0%B1%D1%80%D0%B8%D0%B2%D1%86%D1%96_(%D0%BF%D1%96%D1%81%D0%BD%D1%8F)" TargetMode="External"/><Relationship Id="rId4" Type="http://schemas.openxmlformats.org/officeDocument/2006/relationships/hyperlink" Target="https://uk.wikipedia.org/wiki/1936" TargetMode="External"/><Relationship Id="rId9" Type="http://schemas.openxmlformats.org/officeDocument/2006/relationships/hyperlink" Target="https://uk.wikipedia.org/wiki/%D0%9F%D0%BE%D0%B5%D1%82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hyperlink" Target="https://www.youtube.com/watch?v=qWPw0h4KPLQ&amp;ab_channel=%D0%92%D1%81%D1%96%D0%BCpptx-%D0%B3%D0%BE%D1%82%D0%BE%D0%B2%D1%96%D0%BF%D1%80%D0%B5%D0%B7%D0%B5%D0%BD%D1%82%D0%B0%D1%86%D1%96%D1%97%D1%82%D0%B0%D0%BA%D0%BE%D0%BD%D1%81%D0%BF%D0%B5%D0%BA%D1%82%D0%B8%D1%83%D1%80%D0%BE%D0%BA%D1%96%D0%B2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7F0808-6D65-480E-BFFB-987E83B0BF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0362" y="345594"/>
            <a:ext cx="8689976" cy="2509213"/>
          </a:xfrm>
        </p:spPr>
        <p:txBody>
          <a:bodyPr/>
          <a:lstStyle/>
          <a:p>
            <a:pPr algn="ctr"/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Робота з дитячою книжкою №14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DD1D5A4-C125-4080-A2C6-AC9329829D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86521" y="3514383"/>
            <a:ext cx="8637072" cy="977621"/>
          </a:xfrm>
        </p:spPr>
        <p:txBody>
          <a:bodyPr/>
          <a:lstStyle/>
          <a:p>
            <a:r>
              <a:rPr lang="uk-UA" dirty="0"/>
              <a:t>НАДІШЛА ВЕСНА ПРЕКРАСНА, МНОГОЦВІТНА, ТЕПЛА, ЯСНА!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B03F8E7-2D04-4134-A031-C8CF38C0E4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52245">
            <a:off x="381271" y="288896"/>
            <a:ext cx="2897981" cy="4174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153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686204-CAA6-415F-8E28-69D350D62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УСЕ ЖИВЕ НА ЗЕМЛІ РАДІЄ ВЕСНІ!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F19DBD-B0A3-41AD-8F20-87CE76BA2C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575" y="1905000"/>
            <a:ext cx="619125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006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18A1CA-37AD-4960-A01A-9EF112A54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8F4DFC-047A-4B7B-A7FB-40EC19F13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Весну оспівують поети і письменники. У цьому розділі ми прочитаємо вірші Анатолія Костецького, Зоряни </a:t>
            </a:r>
            <a:r>
              <a:rPr lang="uk-UA" dirty="0" err="1"/>
              <a:t>Живки</a:t>
            </a:r>
            <a:r>
              <a:rPr lang="uk-UA" dirty="0"/>
              <a:t>, Миколи Сингаївського, українську народну казку «Зайчик і весна», та оповідання Олега </a:t>
            </a:r>
            <a:r>
              <a:rPr lang="uk-UA" dirty="0" err="1"/>
              <a:t>Буцня</a:t>
            </a:r>
            <a:r>
              <a:rPr lang="uk-UA" dirty="0"/>
              <a:t> про те,  смішна пригода трапилася з маленьким мурашкою саме навесні.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1803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FBBE10-465F-475E-8C17-92930ACBC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</a:t>
            </a:r>
            <a:r>
              <a:rPr lang="uk-UA" dirty="0" err="1"/>
              <a:t>анатолій</a:t>
            </a:r>
            <a:r>
              <a:rPr lang="uk-UA" dirty="0"/>
              <a:t> </a:t>
            </a:r>
            <a:r>
              <a:rPr lang="uk-UA" dirty="0" err="1"/>
              <a:t>костецький</a:t>
            </a:r>
            <a:r>
              <a:rPr lang="uk-UA" dirty="0"/>
              <a:t>            «весняні дарунки»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2667A0F-FCB1-4EB9-A826-29E3F6A9E2CD}"/>
              </a:ext>
            </a:extLst>
          </p:cNvPr>
          <p:cNvSpPr/>
          <p:nvPr/>
        </p:nvSpPr>
        <p:spPr>
          <a:xfrm>
            <a:off x="0" y="1986783"/>
            <a:ext cx="24737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/>
              <a:t>Анато́лій</a:t>
            </a:r>
            <a:r>
              <a:rPr lang="ru-RU" b="1" dirty="0"/>
              <a:t> </a:t>
            </a:r>
            <a:r>
              <a:rPr lang="ru-RU" b="1" dirty="0" err="1"/>
              <a:t>Гео́ргійович</a:t>
            </a:r>
            <a:r>
              <a:rPr lang="ru-RU" b="1" dirty="0"/>
              <a:t> </a:t>
            </a:r>
            <a:r>
              <a:rPr lang="ru-RU" b="1" dirty="0" err="1"/>
              <a:t>Косте́цький</a:t>
            </a:r>
            <a:r>
              <a:rPr lang="ru-RU" dirty="0"/>
              <a:t> (</a:t>
            </a:r>
            <a:r>
              <a:rPr lang="ru-RU" dirty="0">
                <a:hlinkClick r:id="rId3" tooltip="6 грудн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6 </a:t>
            </a:r>
            <a:r>
              <a:rPr lang="ru-RU" dirty="0" err="1">
                <a:hlinkClick r:id="rId3" tooltip="6 грудн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грудня</a:t>
            </a:r>
            <a:r>
              <a:rPr lang="ru-RU" dirty="0"/>
              <a:t> </a:t>
            </a:r>
            <a:r>
              <a:rPr lang="ru-RU" dirty="0">
                <a:hlinkClick r:id="rId4" tooltip="194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1948</a:t>
            </a:r>
            <a:r>
              <a:rPr lang="ru-RU" dirty="0"/>
              <a:t>, </a:t>
            </a:r>
            <a:r>
              <a:rPr lang="ru-RU" dirty="0" err="1">
                <a:hlinkClick r:id="rId5" tooltip="Київ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Київ</a:t>
            </a:r>
            <a:r>
              <a:rPr lang="ru-RU" dirty="0"/>
              <a:t> — </a:t>
            </a:r>
            <a:r>
              <a:rPr lang="ru-RU" dirty="0">
                <a:hlinkClick r:id="rId6" tooltip="10 березн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 </a:t>
            </a:r>
            <a:r>
              <a:rPr lang="ru-RU" dirty="0" err="1">
                <a:hlinkClick r:id="rId6" tooltip="10 березн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березня</a:t>
            </a:r>
            <a:r>
              <a:rPr lang="ru-RU" dirty="0"/>
              <a:t> </a:t>
            </a:r>
            <a:r>
              <a:rPr lang="ru-RU" dirty="0">
                <a:hlinkClick r:id="rId7" tooltip="200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2005</a:t>
            </a:r>
            <a:r>
              <a:rPr lang="ru-RU" dirty="0"/>
              <a:t>, </a:t>
            </a:r>
            <a:r>
              <a:rPr lang="ru-RU" dirty="0" err="1">
                <a:hlinkClick r:id="rId5" tooltip="Київ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Київ</a:t>
            </a:r>
            <a:r>
              <a:rPr lang="ru-RU" dirty="0"/>
              <a:t>) — </a:t>
            </a:r>
            <a:r>
              <a:rPr lang="ru-RU" dirty="0" err="1"/>
              <a:t>український</a:t>
            </a:r>
            <a:r>
              <a:rPr lang="ru-RU" dirty="0"/>
              <a:t> дитячий </a:t>
            </a:r>
            <a:r>
              <a:rPr lang="ru-RU" dirty="0" err="1">
                <a:hlinkClick r:id="rId8" tooltip="Письменник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письменник</a:t>
            </a:r>
            <a:r>
              <a:rPr lang="ru-RU" dirty="0"/>
              <a:t>, </a:t>
            </a:r>
            <a:r>
              <a:rPr lang="ru-RU" dirty="0" err="1">
                <a:hlinkClick r:id="rId9" tooltip="Перекладач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перекладач</a:t>
            </a:r>
            <a:r>
              <a:rPr lang="ru-RU" dirty="0"/>
              <a:t>, </a:t>
            </a:r>
            <a:r>
              <a:rPr lang="ru-RU" dirty="0" err="1">
                <a:hlinkClick r:id="rId10" tooltip="Мовознавец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мовознавець</a:t>
            </a:r>
            <a:r>
              <a:rPr lang="ru-RU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18EE9E-AE46-4DDC-B120-C9285770C5C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1451579" cy="21342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9581BBC-6A1C-41B8-A7B3-6111D5048AEA}"/>
              </a:ext>
            </a:extLst>
          </p:cNvPr>
          <p:cNvSpPr/>
          <p:nvPr/>
        </p:nvSpPr>
        <p:spPr>
          <a:xfrm>
            <a:off x="5118100" y="1894450"/>
            <a:ext cx="6096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Весна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дарує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кожному,</a:t>
            </a:r>
            <a:br>
              <a:rPr lang="ru-RU" dirty="0"/>
            </a:b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що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треба і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що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хочеться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.</a:t>
            </a:r>
            <a:br>
              <a:rPr lang="ru-RU" dirty="0"/>
            </a:b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Полям —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сніги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поталі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,</a:t>
            </a:r>
            <a:br>
              <a:rPr lang="ru-RU" dirty="0"/>
            </a:b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лісам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— траву і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листя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,</a:t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птахам,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які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вертають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,</a:t>
            </a:r>
            <a:br>
              <a:rPr lang="ru-RU" dirty="0"/>
            </a:b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дарує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рідні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гнізда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.</a:t>
            </a:r>
            <a:br>
              <a:rPr lang="ru-RU" dirty="0"/>
            </a:b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По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жмені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ластовиння</a:t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весна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дарує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дітям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,</a:t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а мамам — ранки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сині</a:t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та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перші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ніжні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квіти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.</a:t>
            </a:r>
            <a:br>
              <a:rPr lang="ru-RU" dirty="0"/>
            </a:br>
            <a:br>
              <a:rPr lang="ru-RU" dirty="0"/>
            </a:b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Річкам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Georgia" panose="02040502050405020303" pitchFamily="18" charset="0"/>
              </a:rPr>
              <a:t>дарує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воду,</a:t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зернинам — теплу землю,</a:t>
            </a:r>
            <a:br>
              <a:rPr lang="ru-RU" dirty="0"/>
            </a:br>
            <a:r>
              <a:rPr lang="ru-RU" dirty="0">
                <a:solidFill>
                  <a:schemeClr val="bg1"/>
                </a:solidFill>
                <a:latin typeface="Georgia" panose="02040502050405020303" pitchFamily="18" charset="0"/>
              </a:rPr>
              <a:t>а </a:t>
            </a:r>
            <a:r>
              <a:rPr lang="ru-RU" dirty="0" err="1">
                <a:solidFill>
                  <a:schemeClr val="bg1"/>
                </a:solidFill>
                <a:latin typeface="Georgia" panose="02040502050405020303" pitchFamily="18" charset="0"/>
              </a:rPr>
              <a:t>сіячам</a:t>
            </a:r>
            <a:r>
              <a:rPr lang="ru-RU" dirty="0">
                <a:solidFill>
                  <a:schemeClr val="bg1"/>
                </a:solidFill>
                <a:latin typeface="Georgia" panose="02040502050405020303" pitchFamily="18" charset="0"/>
              </a:rPr>
              <a:t> — роботу,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err="1">
                <a:solidFill>
                  <a:schemeClr val="bg1"/>
                </a:solidFill>
                <a:latin typeface="Georgia" panose="02040502050405020303" pitchFamily="18" charset="0"/>
              </a:rPr>
              <a:t>почесну</a:t>
            </a:r>
            <a:r>
              <a:rPr lang="ru-RU" dirty="0">
                <a:solidFill>
                  <a:schemeClr val="bg1"/>
                </a:solidFill>
                <a:latin typeface="Georgia" panose="02040502050405020303" pitchFamily="18" charset="0"/>
              </a:rPr>
              <a:t> і </a:t>
            </a:r>
            <a:r>
              <a:rPr lang="ru-RU" dirty="0" err="1">
                <a:solidFill>
                  <a:schemeClr val="bg1"/>
                </a:solidFill>
                <a:latin typeface="Georgia" panose="02040502050405020303" pitchFamily="18" charset="0"/>
              </a:rPr>
              <a:t>веселу</a:t>
            </a:r>
            <a:r>
              <a:rPr lang="ru-RU" dirty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0998EF4-488C-426E-B858-9D0AC6A0ADF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937500" y="2485230"/>
            <a:ext cx="4025900" cy="2264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77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CE247D-6536-4D58-B120-73411C778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521" y="880020"/>
            <a:ext cx="9603275" cy="1049235"/>
          </a:xfrm>
        </p:spPr>
        <p:txBody>
          <a:bodyPr/>
          <a:lstStyle/>
          <a:p>
            <a:r>
              <a:rPr lang="uk-UA" dirty="0"/>
              <a:t>Зоряна живка  «Тендітні долоньки травички»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7BCCCB4-17C6-431A-8457-ADBC746867E4}"/>
              </a:ext>
            </a:extLst>
          </p:cNvPr>
          <p:cNvSpPr/>
          <p:nvPr/>
        </p:nvSpPr>
        <p:spPr>
          <a:xfrm>
            <a:off x="5739796" y="2068955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Тендітні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долоньки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травички</a:t>
            </a:r>
            <a:br>
              <a:rPr lang="ru-RU" sz="2400" dirty="0"/>
            </a:b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Тягнуться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до неба.</a:t>
            </a:r>
            <a:br>
              <a:rPr lang="ru-RU" sz="2400" dirty="0"/>
            </a:b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Можна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сховать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рукавички</a:t>
            </a:r>
            <a:br>
              <a:rPr lang="ru-RU" sz="2400" dirty="0"/>
            </a:b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І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шалика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вже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не треба.</a:t>
            </a:r>
            <a:br>
              <a:rPr lang="ru-RU" sz="2400" dirty="0"/>
            </a:b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Небо,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ніби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очі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дитини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,</a:t>
            </a:r>
            <a:br>
              <a:rPr lang="ru-RU" sz="2400" dirty="0"/>
            </a:b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Усміхнено-привітне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.</a:t>
            </a:r>
            <a:br>
              <a:rPr lang="ru-RU" sz="2400" dirty="0"/>
            </a:b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Сонцем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заквітчана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днина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–</a:t>
            </a:r>
            <a:br>
              <a:rPr lang="ru-RU" sz="2400" dirty="0"/>
            </a:b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Радісно-погідна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.</a:t>
            </a:r>
            <a:br>
              <a:rPr lang="ru-RU" sz="2400" dirty="0"/>
            </a:b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Вітерець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заклопотано-хмарний</a:t>
            </a:r>
            <a:br>
              <a:rPr lang="ru-RU" sz="2400" dirty="0"/>
            </a:b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Поспішає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у справах,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несеться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…</a:t>
            </a:r>
            <a:br>
              <a:rPr lang="ru-RU" sz="2400" dirty="0"/>
            </a:b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Як же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довкола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 </a:t>
            </a:r>
            <a:r>
              <a:rPr lang="ru-RU" sz="2400" dirty="0" err="1">
                <a:solidFill>
                  <a:srgbClr val="681018"/>
                </a:solidFill>
                <a:latin typeface="Verdana" panose="020B0604030504040204" pitchFamily="34" charset="0"/>
              </a:rPr>
              <a:t>гарно</a:t>
            </a:r>
            <a:r>
              <a:rPr lang="ru-RU" sz="2400" dirty="0">
                <a:solidFill>
                  <a:srgbClr val="681018"/>
                </a:solidFill>
                <a:latin typeface="Verdana" panose="020B0604030504040204" pitchFamily="34" charset="0"/>
              </a:rPr>
              <a:t>!</a:t>
            </a:r>
            <a:br>
              <a:rPr lang="ru-RU" sz="2400" dirty="0"/>
            </a:b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</a:rPr>
              <a:t>Весна у </a:t>
            </a:r>
            <a:r>
              <a:rPr lang="ru-RU" sz="2400" dirty="0" err="1">
                <a:solidFill>
                  <a:schemeClr val="bg1"/>
                </a:solidFill>
                <a:latin typeface="Verdana" panose="020B0604030504040204" pitchFamily="34" charset="0"/>
              </a:rPr>
              <a:t>серці</a:t>
            </a:r>
            <a:r>
              <a:rPr lang="ru-RU" sz="2400" dirty="0">
                <a:solidFill>
                  <a:schemeClr val="bg1"/>
                </a:solidFill>
                <a:latin typeface="Verdana" panose="020B0604030504040204" pitchFamily="34" charset="0"/>
              </a:rPr>
              <a:t>!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9889B91-10DB-4C23-918D-601CB2B23943}"/>
              </a:ext>
            </a:extLst>
          </p:cNvPr>
          <p:cNvSpPr/>
          <p:nvPr/>
        </p:nvSpPr>
        <p:spPr>
          <a:xfrm>
            <a:off x="217233" y="1929255"/>
            <a:ext cx="23862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3535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Справжнє</a:t>
            </a: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3535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ім’я</a:t>
            </a: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Зоя Жук. </a:t>
            </a:r>
            <a:r>
              <a:rPr lang="ru-RU" dirty="0" err="1">
                <a:solidFill>
                  <a:srgbClr val="3535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Народилася</a:t>
            </a: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1983 р. в м. </a:t>
            </a:r>
            <a:r>
              <a:rPr lang="ru-RU" dirty="0" err="1">
                <a:solidFill>
                  <a:srgbClr val="3535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вірші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малу прозу. Твори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публікувалися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ряді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збірників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альманасі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Сонячна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Мальвія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(2007),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часописах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Малятко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Пізнайко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Стежинка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Зернятко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Крилаті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«Наша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Місіонар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та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32B5E81-8F45-4A44-9C31-DE1167BB41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" cy="20802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AD99AC1-D74E-488C-A44C-1E36ADD4C3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4875" y="3146236"/>
            <a:ext cx="3921125" cy="344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9FD766-F386-4399-A2E0-120A2B6AD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 Микола </a:t>
            </a:r>
            <a:r>
              <a:rPr lang="uk-UA" dirty="0" err="1"/>
              <a:t>сингаївський</a:t>
            </a:r>
            <a:r>
              <a:rPr lang="uk-UA" dirty="0"/>
              <a:t>           «весняні дзвони»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9BD320E-2084-496F-B206-E23561D3A1AA}"/>
              </a:ext>
            </a:extLst>
          </p:cNvPr>
          <p:cNvSpPr/>
          <p:nvPr/>
        </p:nvSpPr>
        <p:spPr>
          <a:xfrm>
            <a:off x="6096000" y="1853754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Дзвенить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на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вулицях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сріблінь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,    </a:t>
            </a:r>
            <a:b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</a:b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неначе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дзвоники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: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тінь-тінь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.    </a:t>
            </a:r>
          </a:p>
          <a:p>
            <a:pPr algn="ctr"/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Спинись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прислухайся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на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мить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,—    </a:t>
            </a:r>
            <a:b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на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річці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крига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аж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дзвенить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.    </a:t>
            </a:r>
          </a:p>
          <a:p>
            <a:pPr algn="ctr"/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Бурульки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краплями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дзвенять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    </a:t>
            </a:r>
            <a:b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і,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мов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проміння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мерехтять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.    </a:t>
            </a:r>
          </a:p>
          <a:p>
            <a:pPr algn="ctr"/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І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дзвінко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десь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виводить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птах, </a:t>
            </a:r>
            <a:b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і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дзвонить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вітер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у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гілках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.</a:t>
            </a:r>
          </a:p>
          <a:p>
            <a:pPr algn="ctr"/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Весна-красна до нас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іде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 </a:t>
            </a:r>
            <a:b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і за собою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дзвін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веде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.</a:t>
            </a:r>
          </a:p>
          <a:p>
            <a:pPr algn="ctr"/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А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березень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спиняється</a:t>
            </a:r>
            <a:b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і з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усіма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вітається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.</a:t>
            </a:r>
          </a:p>
          <a:p>
            <a:pPr algn="ctr"/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Біжать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до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нього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діти</a:t>
            </a:r>
            <a:b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і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просять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ще</a:t>
            </a:r>
            <a:r>
              <a:rPr lang="ru-RU" sz="2000" dirty="0">
                <a:solidFill>
                  <a:srgbClr val="1F1F1F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1F1F1F"/>
                </a:solidFill>
                <a:latin typeface="Arial" panose="020B0604020202020204" pitchFamily="34" charset="0"/>
              </a:rPr>
              <a:t>дзвонити</a:t>
            </a:r>
            <a:endParaRPr lang="ru-RU" sz="2000" b="0" i="0" dirty="0">
              <a:solidFill>
                <a:srgbClr val="1F1F1F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1D46370-4653-4224-85CA-1C1573E041EC}"/>
              </a:ext>
            </a:extLst>
          </p:cNvPr>
          <p:cNvSpPr/>
          <p:nvPr/>
        </p:nvSpPr>
        <p:spPr>
          <a:xfrm>
            <a:off x="157216" y="1951672"/>
            <a:ext cx="28272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</a:rPr>
              <a:t>Микола Федорович </a:t>
            </a:r>
            <a:r>
              <a:rPr lang="ru-RU" b="1" dirty="0" err="1">
                <a:latin typeface="Arial" panose="020B0604020202020204" pitchFamily="34" charset="0"/>
              </a:rPr>
              <a:t>Сингаї́вський</a:t>
            </a:r>
            <a:r>
              <a:rPr lang="ru-RU" dirty="0">
                <a:latin typeface="Arial" panose="020B0604020202020204" pitchFamily="34" charset="0"/>
              </a:rPr>
              <a:t> (</a:t>
            </a:r>
            <a:r>
              <a:rPr lang="ru-RU" dirty="0">
                <a:latin typeface="Arial" panose="020B0604020202020204" pitchFamily="34" charset="0"/>
                <a:hlinkClick r:id="rId3" tooltip="12 листопад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12 листопада</a:t>
            </a:r>
            <a:r>
              <a:rPr lang="ru-RU" dirty="0">
                <a:latin typeface="Arial" panose="020B0604020202020204" pitchFamily="34" charset="0"/>
              </a:rPr>
              <a:t> </a:t>
            </a:r>
            <a:r>
              <a:rPr lang="ru-RU" dirty="0">
                <a:latin typeface="Arial" panose="020B0604020202020204" pitchFamily="34" charset="0"/>
                <a:hlinkClick r:id="rId4" tooltip="193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1936</a:t>
            </a:r>
            <a:r>
              <a:rPr lang="ru-RU" dirty="0">
                <a:latin typeface="Arial" panose="020B0604020202020204" pitchFamily="34" charset="0"/>
              </a:rPr>
              <a:t>, с. </a:t>
            </a:r>
            <a:r>
              <a:rPr lang="ru-RU" dirty="0" err="1">
                <a:latin typeface="Arial" panose="020B0604020202020204" pitchFamily="34" charset="0"/>
                <a:hlinkClick r:id="rId5" tooltip="Шатрище (Коростенський район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Шатрище</a:t>
            </a:r>
            <a:r>
              <a:rPr lang="ru-RU" dirty="0">
                <a:latin typeface="Arial" panose="020B0604020202020204" pitchFamily="34" charset="0"/>
              </a:rPr>
              <a:t> — </a:t>
            </a:r>
            <a:r>
              <a:rPr lang="ru-RU" dirty="0">
                <a:latin typeface="Arial" panose="020B0604020202020204" pitchFamily="34" charset="0"/>
                <a:hlinkClick r:id="rId6" tooltip="22 лютого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22 лютого</a:t>
            </a:r>
            <a:r>
              <a:rPr lang="ru-RU" dirty="0">
                <a:latin typeface="Arial" panose="020B0604020202020204" pitchFamily="34" charset="0"/>
              </a:rPr>
              <a:t> </a:t>
            </a:r>
            <a:r>
              <a:rPr lang="ru-RU" dirty="0">
                <a:latin typeface="Arial" panose="020B0604020202020204" pitchFamily="34" charset="0"/>
                <a:hlinkClick r:id="rId7" tooltip="20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2013</a:t>
            </a:r>
            <a:r>
              <a:rPr lang="ru-RU" dirty="0">
                <a:latin typeface="Arial" panose="020B0604020202020204" pitchFamily="34" charset="0"/>
              </a:rPr>
              <a:t>, м. </a:t>
            </a:r>
            <a:r>
              <a:rPr lang="ru-RU" dirty="0" err="1">
                <a:latin typeface="Arial" panose="020B0604020202020204" pitchFamily="34" charset="0"/>
                <a:hlinkClick r:id="rId8" tooltip="Київ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Київ</a:t>
            </a:r>
            <a:r>
              <a:rPr lang="ru-RU" dirty="0">
                <a:latin typeface="Arial" panose="020B0604020202020204" pitchFamily="34" charset="0"/>
              </a:rPr>
              <a:t>) — </a:t>
            </a:r>
            <a:r>
              <a:rPr lang="ru-RU" dirty="0" err="1">
                <a:latin typeface="Arial" panose="020B0604020202020204" pitchFamily="34" charset="0"/>
              </a:rPr>
              <a:t>український</a:t>
            </a:r>
            <a:r>
              <a:rPr lang="ru-RU" dirty="0">
                <a:latin typeface="Arial" panose="020B0604020202020204" pitchFamily="34" charset="0"/>
              </a:rPr>
              <a:t> </a:t>
            </a:r>
            <a:r>
              <a:rPr lang="ru-RU" dirty="0">
                <a:latin typeface="Arial" panose="020B0604020202020204" pitchFamily="34" charset="0"/>
                <a:hlinkClick r:id="rId9" tooltip="Поет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поет</a:t>
            </a:r>
            <a:r>
              <a:rPr lang="ru-RU" dirty="0">
                <a:latin typeface="Arial" panose="020B0604020202020204" pitchFamily="34" charset="0"/>
              </a:rPr>
              <a:t>, автор </a:t>
            </a:r>
            <a:r>
              <a:rPr lang="ru-RU" dirty="0" err="1">
                <a:latin typeface="Arial" panose="020B0604020202020204" pitchFamily="34" charset="0"/>
              </a:rPr>
              <a:t>пісні</a:t>
            </a:r>
            <a:r>
              <a:rPr lang="ru-RU" dirty="0">
                <a:latin typeface="Arial" panose="020B0604020202020204" pitchFamily="34" charset="0"/>
              </a:rPr>
              <a:t> </a:t>
            </a:r>
            <a:r>
              <a:rPr lang="ru-RU" dirty="0">
                <a:latin typeface="Arial" panose="020B0604020202020204" pitchFamily="34" charset="0"/>
                <a:hlinkClick r:id="rId10" tooltip="Чорнобривці (пісня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</a:t>
            </a:r>
            <a:r>
              <a:rPr lang="ru-RU" dirty="0" err="1">
                <a:latin typeface="Arial" panose="020B0604020202020204" pitchFamily="34" charset="0"/>
                <a:hlinkClick r:id="rId10" tooltip="Чорнобривці (пісня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Чорнобривці</a:t>
            </a:r>
            <a:r>
              <a:rPr lang="ru-RU" dirty="0">
                <a:latin typeface="Arial" panose="020B0604020202020204" pitchFamily="34" charset="0"/>
                <a:hlinkClick r:id="rId10" tooltip="Чорнобривці (пісня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»</a:t>
            </a:r>
            <a:r>
              <a:rPr lang="ru-RU" dirty="0">
                <a:latin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</a:rPr>
              <a:t>Молодший</a:t>
            </a:r>
            <a:r>
              <a:rPr lang="ru-RU" dirty="0">
                <a:latin typeface="Arial" panose="020B0604020202020204" pitchFamily="34" charset="0"/>
              </a:rPr>
              <a:t> брат </a:t>
            </a:r>
            <a:r>
              <a:rPr lang="ru-RU" dirty="0" err="1">
                <a:latin typeface="Arial" panose="020B0604020202020204" pitchFamily="34" charset="0"/>
              </a:rPr>
              <a:t>літератора</a:t>
            </a:r>
            <a:r>
              <a:rPr lang="ru-RU" dirty="0">
                <a:latin typeface="Arial" panose="020B0604020202020204" pitchFamily="34" charset="0"/>
              </a:rPr>
              <a:t> </a:t>
            </a:r>
            <a:r>
              <a:rPr lang="ru-RU" dirty="0">
                <a:latin typeface="Arial" panose="020B0604020202020204" pitchFamily="34" charset="0"/>
                <a:hlinkClick r:id="rId11" tooltip="Сингаївський Петро Федорович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Петра </a:t>
            </a:r>
            <a:r>
              <a:rPr lang="ru-RU" dirty="0" err="1">
                <a:latin typeface="Arial" panose="020B0604020202020204" pitchFamily="34" charset="0"/>
                <a:hlinkClick r:id="rId11" tooltip="Сингаївський Петро Федорович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Сингаївського</a:t>
            </a:r>
            <a:r>
              <a:rPr lang="ru-RU" u="sng" baseline="30000" dirty="0"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8FF8149-C4A8-4769-AE75-27F0BFF0599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725083" cy="20701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87F4A4-775C-473E-A88C-671278B1A14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00350" y="2902989"/>
            <a:ext cx="4157438" cy="326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54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C97B6A-1D4E-44A0-A479-254E4CA57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/>
              <a:t>фізхвилинка</a:t>
            </a:r>
            <a:endParaRPr lang="ru-RU" dirty="0"/>
          </a:p>
        </p:txBody>
      </p:sp>
      <p:pic>
        <p:nvPicPr>
          <p:cNvPr id="5" name="Объект 4">
            <a:hlinkClick r:id="rId2"/>
            <a:extLst>
              <a:ext uri="{FF2B5EF4-FFF2-40B4-BE49-F238E27FC236}">
                <a16:creationId xmlns:a16="http://schemas.microsoft.com/office/drawing/2014/main" id="{80FA34DF-4C14-4775-A603-7543769899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69233" y="1853754"/>
            <a:ext cx="8453534" cy="4271495"/>
          </a:xfrm>
        </p:spPr>
      </p:pic>
    </p:spTree>
    <p:extLst>
      <p:ext uri="{BB962C8B-B14F-4D97-AF65-F5344CB8AC3E}">
        <p14:creationId xmlns:p14="http://schemas.microsoft.com/office/powerpoint/2010/main" val="553370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15E8070-1965-4819-881B-E85514891949}"/>
              </a:ext>
            </a:extLst>
          </p:cNvPr>
          <p:cNvSpPr/>
          <p:nvPr/>
        </p:nvSpPr>
        <p:spPr>
          <a:xfrm>
            <a:off x="114300" y="1909951"/>
            <a:ext cx="120777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Був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гарний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погожий день. Маленький зайчик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сидів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під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кущиком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і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дивився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на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свій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старенький кожушок.</a:t>
            </a:r>
          </a:p>
          <a:p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— Ой горе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мені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— плакав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бідолашний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—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сніг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розстав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ніде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заховатися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скрізь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видно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мій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білий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кожушок.</a:t>
            </a:r>
          </a:p>
          <a:p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Ласкаве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сонечко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побачило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заплакане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зайченя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витерло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йому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промінчиком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слізки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і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пообіцяло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допомогти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.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Воно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звернулося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до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весни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.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Уважно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вислухала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вона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сонечко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і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вирушила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на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пошуки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зайчика. Де проходила, там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зеленіла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трава,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розквітали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дерева, щебетали пташки. Усе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раділо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Весні-чарівниці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</a:p>
          <a:p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Нещасне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зайченятко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яке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сиділо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під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кущиком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на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купці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сірого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снігу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раптом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із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жахом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побачило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як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останній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сніг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розтанув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і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навколо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нього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розцвіли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проліски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.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Тремтячий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зайчик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підвів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голову і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помітив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дівчину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незвичайної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вроди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. Вона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була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одягнена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в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шати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з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прекрасних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квітів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.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Вітер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грався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її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русявим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волоссям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а пташки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співали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для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неї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найкращих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пісень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</a:p>
          <a:p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—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Ти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хто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? — зачаровано запитав зайчик.</a:t>
            </a:r>
          </a:p>
          <a:p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— Я — весна, —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лагідно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відповіла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дівчина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—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сонечко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розповідало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про твою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біду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. Ось дивись.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Це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тобі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</a:p>
          <a:p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Вона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простягнула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йому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гарненький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сірий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кожушок.</a:t>
            </a:r>
          </a:p>
          <a:p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—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Дякую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тобі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,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Весно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! — закричав зайчик. —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Тепер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ніхто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не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побачить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мене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серед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Verdana" panose="020B0604030504040204" pitchFamily="34" charset="0"/>
              </a:rPr>
              <a:t>кущів</a:t>
            </a:r>
            <a:r>
              <a:rPr lang="ru-RU" sz="1600" b="1" dirty="0">
                <a:solidFill>
                  <a:srgbClr val="000000"/>
                </a:solidFill>
                <a:latin typeface="Verdana" panose="020B0604030504040204" pitchFamily="34" charset="0"/>
              </a:rPr>
              <a:t>!</a:t>
            </a:r>
          </a:p>
          <a:p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Одягнувши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 нового кожушка, 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щасливий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 зайчик 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зник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 у 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лісі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. А весна-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чарівниця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помандрувала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далі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, 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даруючи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всім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радість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 і </a:t>
            </a:r>
            <a:r>
              <a:rPr lang="ru-RU" sz="1600" b="1" dirty="0" err="1">
                <a:solidFill>
                  <a:schemeClr val="bg1"/>
                </a:solidFill>
                <a:latin typeface="Verdana" panose="020B0604030504040204" pitchFamily="34" charset="0"/>
              </a:rPr>
              <a:t>втіху</a:t>
            </a:r>
            <a:r>
              <a:rPr lang="ru-RU" sz="1600" b="1" dirty="0">
                <a:solidFill>
                  <a:schemeClr val="bg1"/>
                </a:solidFill>
                <a:latin typeface="Verdana" panose="020B0604030504040204" pitchFamily="34" charset="0"/>
              </a:rPr>
              <a:t>.</a:t>
            </a:r>
            <a:endParaRPr lang="ru-RU" sz="1600" b="1" i="0" dirty="0"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4331BCF-7EDA-4A90-A85B-4EFB17584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/>
          <a:lstStyle/>
          <a:p>
            <a:pPr algn="ctr"/>
            <a:r>
              <a:rPr lang="uk-UA" dirty="0"/>
              <a:t>  «зайчик і весна»</a:t>
            </a:r>
            <a:br>
              <a:rPr lang="uk-UA" dirty="0"/>
            </a:br>
            <a:r>
              <a:rPr lang="uk-UA" dirty="0"/>
              <a:t>(українська народна казка)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6D9E4C2-E42D-42F3-9576-E91BFD1EB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1988"/>
            <a:ext cx="1451579" cy="193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98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059745D-F834-43C3-A548-4D088337276C}"/>
              </a:ext>
            </a:extLst>
          </p:cNvPr>
          <p:cNvSpPr/>
          <p:nvPr/>
        </p:nvSpPr>
        <p:spPr>
          <a:xfrm>
            <a:off x="114300" y="1930142"/>
            <a:ext cx="1219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Закінчилася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зима.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Прокинувся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муравлик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від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довгого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сну.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Поворушив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мляво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рудими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вусиками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випростав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лапки — час за роботу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братися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Побіг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на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розвідку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Як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гарно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навколо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!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Сніг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недавно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зійшов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приємно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парує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вогка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земля.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Заспівали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пісень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дзвінкоголосі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пташки. То там, то тут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зеленіє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перша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травиця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А ось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вилізла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з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моху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волохата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квітка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сон.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— Ой, як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ти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мене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налякала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! —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зупинився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на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хвильку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перед нею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муравлик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.— Думав,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потвора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яка. Зараз і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кінець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мені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буде.—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Поворушив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невдоволено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вусиками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і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поповз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собі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далі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Коли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це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згори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щось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йому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ляп!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Краплина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Та яка ж велика! Мало не прибила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бідолаху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Обтрусився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муравлик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і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щодуху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додому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Прибіг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у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мурашник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репетує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: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—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Закривайте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мерщій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входи: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дощ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починається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!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І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такий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галас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учинив —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уся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мурашва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позбігалась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Заметушилась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Нумо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входи-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виходи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закривати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щоб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вода у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мурашник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не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просякла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Коли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хтось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каже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: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—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Братця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! А наш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муравлик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від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дощу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солодкий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Ось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покуштуйте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його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Кинулась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мурашва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до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нього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обнюхують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смакують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—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справді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солодкий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!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— Де ж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ти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солодкий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дощ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бачив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? —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питають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.— На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небі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ні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хмаринки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не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було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— Не знаю,—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ніяковіє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муравлик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— Я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під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березою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біг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А мене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щось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мокре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зверху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лясь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!</a:t>
            </a:r>
          </a:p>
          <a:p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— Так то ж не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дощ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, а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берізчині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сльози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Сік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капає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 Ану, веди нас </a:t>
            </a:r>
            <a:r>
              <a:rPr lang="ru-RU" sz="1600" b="1" dirty="0" err="1">
                <a:solidFill>
                  <a:srgbClr val="3D505F"/>
                </a:solidFill>
                <a:latin typeface="Arial" panose="020B0604020202020204" pitchFamily="34" charset="0"/>
              </a:rPr>
              <a:t>туди</a:t>
            </a:r>
            <a:r>
              <a:rPr lang="ru-RU" sz="1600" b="1" dirty="0">
                <a:solidFill>
                  <a:srgbClr val="3D505F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І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побігли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за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муравликом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по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березовий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сік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Стоїть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береза в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лісі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. Кап-кап-кап,— на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сухе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листя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скидав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великі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краплини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соку.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Кажуть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: то береза плаче.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Чого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?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Від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тепла,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від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сонця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від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радості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що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знову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весна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прийшла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. Тому і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сльози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солодкі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endParaRPr lang="ru-RU" sz="1600" b="1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4F91C949-05AD-4ABC-BE71-51F0060E0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/>
          <a:lstStyle/>
          <a:p>
            <a:pPr algn="ctr"/>
            <a:r>
              <a:rPr lang="uk-UA" dirty="0"/>
              <a:t>  Олег </a:t>
            </a:r>
            <a:r>
              <a:rPr lang="uk-UA" dirty="0" err="1"/>
              <a:t>буцень</a:t>
            </a:r>
            <a:r>
              <a:rPr lang="uk-UA" dirty="0"/>
              <a:t>            «солодкий дощ»</a:t>
            </a: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09634C-D4D7-4E90-8940-12CD05096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675470" cy="19301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AF4683A-4A7C-4093-9B6E-20BCA9D62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3257" y="57328"/>
            <a:ext cx="2223043" cy="181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24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5BF485-3218-4520-9CFF-74D8A6A6F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Домашні тренувальні вправи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1A2CF0D-182A-424A-B5B8-635DF892E776}"/>
              </a:ext>
            </a:extLst>
          </p:cNvPr>
          <p:cNvSpPr/>
          <p:nvPr/>
        </p:nvSpPr>
        <p:spPr>
          <a:xfrm>
            <a:off x="3650546" y="1853753"/>
            <a:ext cx="68160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"</a:t>
            </a:r>
            <a:r>
              <a:rPr lang="ru-RU" b="1" dirty="0" err="1"/>
              <a:t>Сонячні</a:t>
            </a:r>
            <a:r>
              <a:rPr lang="ru-RU" b="1" dirty="0"/>
              <a:t> </a:t>
            </a:r>
            <a:r>
              <a:rPr lang="ru-RU" b="1" dirty="0" err="1"/>
              <a:t>вітрила</a:t>
            </a:r>
            <a:r>
              <a:rPr lang="ru-RU" b="1" dirty="0"/>
              <a:t>" с.114-119 </a:t>
            </a:r>
            <a:r>
              <a:rPr lang="ru-RU" b="1" dirty="0" err="1"/>
              <a:t>читати</a:t>
            </a:r>
            <a:r>
              <a:rPr lang="ru-RU" b="1" dirty="0"/>
              <a:t>, </a:t>
            </a:r>
            <a:r>
              <a:rPr lang="ru-RU" b="1" dirty="0" err="1"/>
              <a:t>дати</a:t>
            </a:r>
            <a:r>
              <a:rPr lang="ru-RU" b="1" dirty="0"/>
              <a:t> </a:t>
            </a:r>
            <a:r>
              <a:rPr lang="ru-RU" b="1" dirty="0" err="1"/>
              <a:t>відповіді</a:t>
            </a:r>
            <a:r>
              <a:rPr lang="ru-RU" b="1" dirty="0"/>
              <a:t> на </a:t>
            </a:r>
            <a:r>
              <a:rPr lang="ru-RU" b="1" dirty="0" err="1"/>
              <a:t>запитання</a:t>
            </a:r>
            <a:r>
              <a:rPr lang="ru-RU" b="1" dirty="0"/>
              <a:t>; с.119-120 </a:t>
            </a:r>
            <a:r>
              <a:rPr lang="ru-RU" b="1" dirty="0" err="1"/>
              <a:t>виконати</a:t>
            </a:r>
            <a:r>
              <a:rPr lang="ru-RU" b="1" dirty="0"/>
              <a:t> </a:t>
            </a:r>
            <a:r>
              <a:rPr lang="ru-RU" b="1" dirty="0" err="1"/>
              <a:t>завдання</a:t>
            </a:r>
            <a:r>
              <a:rPr lang="ru-RU" b="1" dirty="0"/>
              <a:t>. </a:t>
            </a:r>
            <a:r>
              <a:rPr lang="ru-RU" b="1" dirty="0" err="1"/>
              <a:t>Творче</a:t>
            </a:r>
            <a:r>
              <a:rPr lang="ru-RU" b="1" dirty="0"/>
              <a:t> </a:t>
            </a:r>
            <a:r>
              <a:rPr lang="ru-RU" b="1" dirty="0" err="1"/>
              <a:t>завдання</a:t>
            </a:r>
            <a:r>
              <a:rPr lang="ru-RU" b="1" dirty="0"/>
              <a:t>: намалюй </a:t>
            </a:r>
            <a:r>
              <a:rPr lang="ru-RU" b="1" dirty="0" err="1"/>
              <a:t>ілюстрацію</a:t>
            </a:r>
            <a:r>
              <a:rPr lang="ru-RU" b="1" dirty="0"/>
              <a:t> до </a:t>
            </a:r>
            <a:r>
              <a:rPr lang="ru-RU" b="1" dirty="0" err="1"/>
              <a:t>твору</a:t>
            </a:r>
            <a:r>
              <a:rPr lang="ru-RU" b="1" dirty="0"/>
              <a:t>, </a:t>
            </a:r>
            <a:r>
              <a:rPr lang="ru-RU" b="1" dirty="0" err="1"/>
              <a:t>який</a:t>
            </a:r>
            <a:r>
              <a:rPr lang="ru-RU" b="1" dirty="0"/>
              <a:t> </a:t>
            </a:r>
            <a:r>
              <a:rPr lang="ru-RU" b="1" dirty="0" err="1"/>
              <a:t>найбільше</a:t>
            </a:r>
            <a:r>
              <a:rPr lang="ru-RU" b="1" dirty="0"/>
              <a:t> </a:t>
            </a:r>
            <a:r>
              <a:rPr lang="ru-RU" b="1" dirty="0" err="1"/>
              <a:t>сподобався</a:t>
            </a:r>
            <a:r>
              <a:rPr lang="ru-RU" b="1" dirty="0"/>
              <a:t>.</a:t>
            </a:r>
            <a:endParaRPr lang="ru-RU" b="0" i="1" dirty="0">
              <a:solidFill>
                <a:srgbClr val="3D505F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FF71DD8-302B-4FBC-A0BF-9D30B0E20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976" y="1930817"/>
            <a:ext cx="2895342" cy="417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276</TotalTime>
  <Words>943</Words>
  <Application>Microsoft Office PowerPoint</Application>
  <PresentationFormat>Широкоэкранный</PresentationFormat>
  <Paragraphs>73</Paragraphs>
  <Slides>10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Georgia</vt:lpstr>
      <vt:lpstr>Gill Sans MT</vt:lpstr>
      <vt:lpstr>Times New Roman</vt:lpstr>
      <vt:lpstr>Verdana</vt:lpstr>
      <vt:lpstr>Галерея</vt:lpstr>
      <vt:lpstr>Робота з дитячою книжкою №14</vt:lpstr>
      <vt:lpstr>УСЕ ЖИВЕ НА ЗЕМЛІ РАДІЄ ВЕСНІ!</vt:lpstr>
      <vt:lpstr>Презентация PowerPoint</vt:lpstr>
      <vt:lpstr> анатолій костецький            «весняні дарунки»</vt:lpstr>
      <vt:lpstr>Зоряна живка  «Тендітні долоньки травички»</vt:lpstr>
      <vt:lpstr>  Микола сингаївський           «весняні дзвони»</vt:lpstr>
      <vt:lpstr>фізхвилинка</vt:lpstr>
      <vt:lpstr>  «зайчик і весна» (українська народна казка)</vt:lpstr>
      <vt:lpstr>  Олег буцень            «солодкий дощ»</vt:lpstr>
      <vt:lpstr>Домашні тренувальні вправи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Робота з дитячою книжкою №6</dc:title>
  <dc:creator>yvheye5yvjh</dc:creator>
  <cp:lastModifiedBy>yvheye5yvjh</cp:lastModifiedBy>
  <cp:revision>23</cp:revision>
  <dcterms:created xsi:type="dcterms:W3CDTF">2022-11-28T11:12:19Z</dcterms:created>
  <dcterms:modified xsi:type="dcterms:W3CDTF">2023-04-04T16:00:40Z</dcterms:modified>
</cp:coreProperties>
</file>