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84" r:id="rId3"/>
    <p:sldId id="265" r:id="rId4"/>
    <p:sldId id="266" r:id="rId5"/>
    <p:sldId id="267" r:id="rId6"/>
    <p:sldId id="268" r:id="rId7"/>
    <p:sldId id="269" r:id="rId8"/>
    <p:sldId id="270" r:id="rId9"/>
    <p:sldId id="271" r:id="rId10"/>
    <p:sldId id="272" r:id="rId11"/>
    <p:sldId id="287" r:id="rId12"/>
    <p:sldId id="273" r:id="rId13"/>
    <p:sldId id="274" r:id="rId14"/>
    <p:sldId id="275" r:id="rId15"/>
    <p:sldId id="276" r:id="rId16"/>
    <p:sldId id="277" r:id="rId17"/>
    <p:sldId id="278" r:id="rId18"/>
    <p:sldId id="279" r:id="rId19"/>
    <p:sldId id="289" r:id="rId20"/>
    <p:sldId id="280" r:id="rId21"/>
    <p:sldId id="281" r:id="rId22"/>
    <p:sldId id="282" r:id="rId23"/>
    <p:sldId id="283" r:id="rId24"/>
    <p:sldId id="285" r:id="rId25"/>
    <p:sldId id="286"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2616491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3136525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4143094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6987A4C-5BA3-43A2-B496-DC9E9D75A061}" type="datetimeFigureOut">
              <a:rPr lang="uk-UA" smtClean="0"/>
              <a:t>31.10.2024</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241046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6987A4C-5BA3-43A2-B496-DC9E9D75A061}" type="datetimeFigureOut">
              <a:rPr lang="uk-UA" smtClean="0"/>
              <a:t>31.10.2024</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1702269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3"/>
          <p:cNvSpPr>
            <a:spLocks noGrp="1"/>
          </p:cNvSpPr>
          <p:nvPr>
            <p:ph type="ftr" sz="quarter" idx="11"/>
          </p:nvPr>
        </p:nvSpPr>
        <p:spPr/>
        <p:txBody>
          <a:bodyPr/>
          <a:lstStyle/>
          <a:p>
            <a:endParaRPr lang="uk-UA"/>
          </a:p>
        </p:txBody>
      </p:sp>
      <p:sp>
        <p:nvSpPr>
          <p:cNvPr id="6" name="Slide Number Placeholder 4"/>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191492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2"/>
          <p:cNvSpPr>
            <a:spLocks noGrp="1"/>
          </p:cNvSpPr>
          <p:nvPr>
            <p:ph type="ftr" sz="quarter" idx="11"/>
          </p:nvPr>
        </p:nvSpPr>
        <p:spPr/>
        <p:txBody>
          <a:bodyPr/>
          <a:lstStyle/>
          <a:p>
            <a:endParaRPr lang="uk-UA"/>
          </a:p>
        </p:txBody>
      </p:sp>
      <p:sp>
        <p:nvSpPr>
          <p:cNvPr id="6" name="Slide Number Placeholder 3"/>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2617808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5"/>
          <p:cNvSpPr>
            <a:spLocks noGrp="1"/>
          </p:cNvSpPr>
          <p:nvPr>
            <p:ph type="ftr" sz="quarter" idx="11"/>
          </p:nvPr>
        </p:nvSpPr>
        <p:spPr/>
        <p:txBody>
          <a:bodyPr/>
          <a:lstStyle/>
          <a:p>
            <a:endParaRPr lang="uk-UA"/>
          </a:p>
        </p:txBody>
      </p:sp>
      <p:sp>
        <p:nvSpPr>
          <p:cNvPr id="6" name="Slide Number Placeholder 6"/>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798540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987A4C-5BA3-43A2-B496-DC9E9D75A061}" type="datetimeFigureOut">
              <a:rPr lang="uk-UA" smtClean="0"/>
              <a:t>31.10.2024</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57694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987A4C-5BA3-43A2-B496-DC9E9D75A061}" type="datetimeFigureOut">
              <a:rPr lang="uk-UA" smtClean="0"/>
              <a:t>31.10.2024</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54259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1332618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000929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39684303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4"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38757090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4"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4947068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22360567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987A4C-5BA3-43A2-B496-DC9E9D75A061}" type="datetimeFigureOut">
              <a:rPr lang="uk-UA" smtClean="0"/>
              <a:t>31.10.2024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4FD6C7DA-A298-496E-93AD-A19889258D5B}" type="slidenum">
              <a:rPr lang="uk-UA" smtClean="0"/>
              <a:t>‹#›</a:t>
            </a:fld>
            <a:endParaRPr lang="uk-UA"/>
          </a:p>
        </p:txBody>
      </p:sp>
    </p:spTree>
    <p:extLst>
      <p:ext uri="{BB962C8B-B14F-4D97-AF65-F5344CB8AC3E}">
        <p14:creationId xmlns:p14="http://schemas.microsoft.com/office/powerpoint/2010/main" val="121353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6987A4C-5BA3-43A2-B496-DC9E9D75A061}" type="datetimeFigureOut">
              <a:rPr lang="uk-UA" smtClean="0"/>
              <a:t>31.10.2024</a:t>
            </a:fld>
            <a:endParaRPr lang="uk-UA"/>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uk-UA"/>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D6C7DA-A298-496E-93AD-A19889258D5B}" type="slidenum">
              <a:rPr lang="uk-UA" smtClean="0"/>
              <a:t>‹#›</a:t>
            </a:fld>
            <a:endParaRPr lang="uk-UA"/>
          </a:p>
        </p:txBody>
      </p:sp>
    </p:spTree>
    <p:extLst>
      <p:ext uri="{BB962C8B-B14F-4D97-AF65-F5344CB8AC3E}">
        <p14:creationId xmlns:p14="http://schemas.microsoft.com/office/powerpoint/2010/main" val="29732347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2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8B45A3-211D-45D2-B3E0-0B23E2B0428D}"/>
              </a:ext>
            </a:extLst>
          </p:cNvPr>
          <p:cNvSpPr>
            <a:spLocks noGrp="1"/>
          </p:cNvSpPr>
          <p:nvPr>
            <p:ph type="title"/>
          </p:nvPr>
        </p:nvSpPr>
        <p:spPr/>
        <p:txBody>
          <a:bodyPr/>
          <a:lstStyle/>
          <a:p>
            <a:r>
              <a:rPr lang="uk-UA" b="1" dirty="0">
                <a:solidFill>
                  <a:srgbClr val="FF0000"/>
                </a:solidFill>
              </a:rPr>
              <a:t>                     </a:t>
            </a:r>
            <a:r>
              <a:rPr lang="uk-UA" b="1" dirty="0">
                <a:solidFill>
                  <a:schemeClr val="accent3">
                    <a:lumMod val="60000"/>
                    <a:lumOff val="40000"/>
                  </a:schemeClr>
                </a:solidFill>
              </a:rPr>
              <a:t>Урок №14</a:t>
            </a:r>
            <a:br>
              <a:rPr lang="uk-UA" b="1" dirty="0"/>
            </a:br>
            <a:br>
              <a:rPr lang="uk-UA" b="1" dirty="0"/>
            </a:br>
            <a:r>
              <a:rPr lang="uk-UA" sz="6600" b="1" dirty="0">
                <a:solidFill>
                  <a:srgbClr val="FFFF00"/>
                </a:solidFill>
              </a:rPr>
              <a:t>Кольорові будиночки</a:t>
            </a:r>
            <a:br>
              <a:rPr lang="uk-UA" sz="6600" b="1" dirty="0">
                <a:solidFill>
                  <a:srgbClr val="FFFF00"/>
                </a:solidFill>
              </a:rPr>
            </a:br>
            <a:br>
              <a:rPr lang="uk-UA" sz="6600" b="1" dirty="0">
                <a:solidFill>
                  <a:srgbClr val="FFFF00"/>
                </a:solidFill>
              </a:rPr>
            </a:br>
            <a:br>
              <a:rPr lang="uk-UA" sz="6600" b="1" dirty="0">
                <a:solidFill>
                  <a:srgbClr val="FFFF00"/>
                </a:solidFill>
              </a:rPr>
            </a:br>
            <a:br>
              <a:rPr lang="uk-UA" sz="6600" b="1" dirty="0">
                <a:solidFill>
                  <a:srgbClr val="FFFF00"/>
                </a:solidFill>
              </a:rPr>
            </a:br>
            <a:r>
              <a:rPr lang="uk-UA" sz="6600" b="1" dirty="0">
                <a:solidFill>
                  <a:srgbClr val="FFFF00"/>
                </a:solidFill>
              </a:rPr>
              <a:t>                    </a:t>
            </a:r>
            <a:r>
              <a:rPr lang="uk-UA" sz="2800" dirty="0">
                <a:solidFill>
                  <a:schemeClr val="tx1">
                    <a:lumMod val="95000"/>
                  </a:schemeClr>
                </a:solidFill>
              </a:rPr>
              <a:t>Дизайн і технології 2 клас</a:t>
            </a:r>
            <a:br>
              <a:rPr lang="uk-UA" sz="6600" b="1" dirty="0"/>
            </a:br>
            <a:br>
              <a:rPr lang="uk-UA" sz="6600" dirty="0"/>
            </a:br>
            <a:br>
              <a:rPr lang="uk-UA" dirty="0"/>
            </a:br>
            <a:br>
              <a:rPr lang="uk-UA" dirty="0"/>
            </a:br>
            <a:br>
              <a:rPr lang="uk-UA" dirty="0"/>
            </a:br>
            <a:br>
              <a:rPr lang="uk-UA" dirty="0"/>
            </a:br>
            <a:r>
              <a:rPr lang="uk-UA" dirty="0"/>
              <a:t>                          </a:t>
            </a:r>
            <a:r>
              <a:rPr lang="uk-UA" sz="4000" dirty="0">
                <a:solidFill>
                  <a:schemeClr val="accent3">
                    <a:lumMod val="75000"/>
                  </a:schemeClr>
                </a:solidFill>
              </a:rPr>
              <a:t> </a:t>
            </a:r>
            <a:br>
              <a:rPr lang="uk-UA" sz="4000" dirty="0">
                <a:solidFill>
                  <a:schemeClr val="accent3">
                    <a:lumMod val="75000"/>
                  </a:schemeClr>
                </a:solidFill>
              </a:rPr>
            </a:br>
            <a:r>
              <a:rPr lang="uk-UA" sz="4000" dirty="0">
                <a:solidFill>
                  <a:schemeClr val="accent3">
                    <a:lumMod val="75000"/>
                  </a:schemeClr>
                </a:solidFill>
              </a:rPr>
              <a:t>                                       </a:t>
            </a:r>
            <a:endParaRPr lang="ru-RU" sz="4000" dirty="0">
              <a:solidFill>
                <a:schemeClr val="accent3">
                  <a:lumMod val="75000"/>
                </a:schemeClr>
              </a:solidFill>
            </a:endParaRPr>
          </a:p>
        </p:txBody>
      </p:sp>
      <p:pic>
        <p:nvPicPr>
          <p:cNvPr id="5" name="Рисунок 4">
            <a:extLst>
              <a:ext uri="{FF2B5EF4-FFF2-40B4-BE49-F238E27FC236}">
                <a16:creationId xmlns:a16="http://schemas.microsoft.com/office/drawing/2014/main" id="{227416E5-7F96-4855-980A-AAE3CB4FB0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164" y="3048001"/>
            <a:ext cx="4177348" cy="3357282"/>
          </a:xfrm>
          <a:prstGeom prst="rect">
            <a:avLst/>
          </a:prstGeom>
        </p:spPr>
      </p:pic>
      <p:pic>
        <p:nvPicPr>
          <p:cNvPr id="4" name="Рисунок 3">
            <a:extLst>
              <a:ext uri="{FF2B5EF4-FFF2-40B4-BE49-F238E27FC236}">
                <a16:creationId xmlns:a16="http://schemas.microsoft.com/office/drawing/2014/main" id="{F0B60DC0-B546-4826-BAC2-E82CB3B1C5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8666" y="2994139"/>
            <a:ext cx="4053169" cy="3039877"/>
          </a:xfrm>
          <a:prstGeom prst="rect">
            <a:avLst/>
          </a:prstGeom>
        </p:spPr>
      </p:pic>
      <p:pic>
        <p:nvPicPr>
          <p:cNvPr id="8" name="Рисунок 7">
            <a:extLst>
              <a:ext uri="{FF2B5EF4-FFF2-40B4-BE49-F238E27FC236}">
                <a16:creationId xmlns:a16="http://schemas.microsoft.com/office/drawing/2014/main" id="{0954F1F9-0611-4FAD-93BC-E78C56CA75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4889" y="3429000"/>
            <a:ext cx="2946400" cy="2485920"/>
          </a:xfrm>
          <a:prstGeom prst="rect">
            <a:avLst/>
          </a:prstGeom>
        </p:spPr>
      </p:pic>
    </p:spTree>
    <p:extLst>
      <p:ext uri="{BB962C8B-B14F-4D97-AF65-F5344CB8AC3E}">
        <p14:creationId xmlns:p14="http://schemas.microsoft.com/office/powerpoint/2010/main" val="1487493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25BFDC5-2EB4-496C-9DC8-E5E925EE75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067" y="304800"/>
            <a:ext cx="11604977" cy="6333067"/>
          </a:xfrm>
          <a:prstGeom prst="rect">
            <a:avLst/>
          </a:prstGeom>
        </p:spPr>
      </p:pic>
    </p:spTree>
    <p:extLst>
      <p:ext uri="{BB962C8B-B14F-4D97-AF65-F5344CB8AC3E}">
        <p14:creationId xmlns:p14="http://schemas.microsoft.com/office/powerpoint/2010/main" val="4092071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94A534-3B5B-46AE-BA7A-B53E06E45981}"/>
              </a:ext>
            </a:extLst>
          </p:cNvPr>
          <p:cNvSpPr>
            <a:spLocks noGrp="1"/>
          </p:cNvSpPr>
          <p:nvPr>
            <p:ph type="title"/>
          </p:nvPr>
        </p:nvSpPr>
        <p:spPr/>
        <p:txBody>
          <a:bodyPr/>
          <a:lstStyle/>
          <a:p>
            <a:r>
              <a:rPr lang="uk-UA" sz="7200" b="1" dirty="0">
                <a:solidFill>
                  <a:srgbClr val="FFFF00"/>
                </a:solidFill>
              </a:rPr>
              <a:t>Відгадай загадку</a:t>
            </a:r>
            <a:endParaRPr lang="ru-RU" sz="7200" b="1" dirty="0">
              <a:solidFill>
                <a:srgbClr val="FFFF00"/>
              </a:solidFill>
            </a:endParaRPr>
          </a:p>
        </p:txBody>
      </p:sp>
      <p:sp>
        <p:nvSpPr>
          <p:cNvPr id="3" name="Объект 2">
            <a:extLst>
              <a:ext uri="{FF2B5EF4-FFF2-40B4-BE49-F238E27FC236}">
                <a16:creationId xmlns:a16="http://schemas.microsoft.com/office/drawing/2014/main" id="{9C1B99D3-389C-45F9-B623-4CB455CF267E}"/>
              </a:ext>
            </a:extLst>
          </p:cNvPr>
          <p:cNvSpPr>
            <a:spLocks noGrp="1"/>
          </p:cNvSpPr>
          <p:nvPr>
            <p:ph idx="1"/>
          </p:nvPr>
        </p:nvSpPr>
        <p:spPr/>
        <p:txBody>
          <a:bodyPr>
            <a:normAutofit/>
          </a:bodyPr>
          <a:lstStyle/>
          <a:p>
            <a:pPr marL="0" indent="0">
              <a:buNone/>
            </a:pPr>
            <a:r>
              <a:rPr lang="uk-UA" sz="4800" b="1" dirty="0">
                <a:solidFill>
                  <a:schemeClr val="tx1">
                    <a:lumMod val="95000"/>
                  </a:schemeClr>
                </a:solidFill>
              </a:rPr>
              <a:t>Ця будівля є повсюди, </a:t>
            </a:r>
          </a:p>
          <a:p>
            <a:pPr marL="0" indent="0">
              <a:buNone/>
            </a:pPr>
            <a:r>
              <a:rPr lang="uk-UA" sz="4800" b="1" dirty="0">
                <a:solidFill>
                  <a:schemeClr val="tx1">
                    <a:lumMod val="95000"/>
                  </a:schemeClr>
                </a:solidFill>
              </a:rPr>
              <a:t>В ній живуть хороші люди.</a:t>
            </a:r>
          </a:p>
          <a:p>
            <a:pPr marL="0" indent="0">
              <a:buNone/>
            </a:pPr>
            <a:r>
              <a:rPr lang="uk-UA" sz="4800" b="1" dirty="0">
                <a:solidFill>
                  <a:schemeClr val="tx1">
                    <a:lumMod val="95000"/>
                  </a:schemeClr>
                </a:solidFill>
              </a:rPr>
              <a:t>Він складається з цеглинок.</a:t>
            </a:r>
          </a:p>
          <a:p>
            <a:pPr marL="0" indent="0">
              <a:buNone/>
            </a:pPr>
            <a:r>
              <a:rPr lang="uk-UA" sz="4800" b="1" dirty="0">
                <a:solidFill>
                  <a:schemeClr val="tx1">
                    <a:lumMod val="95000"/>
                  </a:schemeClr>
                </a:solidFill>
              </a:rPr>
              <a:t>Називається…</a:t>
            </a:r>
            <a:endParaRPr lang="ru-RU" sz="4800" b="1" dirty="0">
              <a:solidFill>
                <a:schemeClr val="tx1">
                  <a:lumMod val="95000"/>
                </a:schemeClr>
              </a:solidFill>
            </a:endParaRPr>
          </a:p>
        </p:txBody>
      </p:sp>
    </p:spTree>
    <p:extLst>
      <p:ext uri="{BB962C8B-B14F-4D97-AF65-F5344CB8AC3E}">
        <p14:creationId xmlns:p14="http://schemas.microsoft.com/office/powerpoint/2010/main" val="4230256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A57DB0-900E-4F04-B8B3-37E62A78168F}"/>
              </a:ext>
            </a:extLst>
          </p:cNvPr>
          <p:cNvSpPr>
            <a:spLocks noGrp="1"/>
          </p:cNvSpPr>
          <p:nvPr>
            <p:ph type="title"/>
          </p:nvPr>
        </p:nvSpPr>
        <p:spPr>
          <a:xfrm>
            <a:off x="646111" y="452718"/>
            <a:ext cx="10168645" cy="1400530"/>
          </a:xfrm>
        </p:spPr>
        <p:txBody>
          <a:bodyPr/>
          <a:lstStyle/>
          <a:p>
            <a:r>
              <a:rPr lang="uk-UA" sz="6000" b="1" dirty="0">
                <a:solidFill>
                  <a:srgbClr val="FFFF00"/>
                </a:solidFill>
              </a:rPr>
              <a:t>Відгадка:</a:t>
            </a:r>
            <a:r>
              <a:rPr lang="uk-UA" sz="8000" b="1" dirty="0">
                <a:solidFill>
                  <a:srgbClr val="FFFF00"/>
                </a:solidFill>
              </a:rPr>
              <a:t>    </a:t>
            </a:r>
            <a:r>
              <a:rPr lang="uk-UA" sz="8000" b="1" dirty="0">
                <a:solidFill>
                  <a:srgbClr val="FF0000"/>
                </a:solidFill>
              </a:rPr>
              <a:t>Будинок</a:t>
            </a:r>
            <a:endParaRPr lang="ru-RU" sz="8000" b="1" dirty="0">
              <a:solidFill>
                <a:srgbClr val="FF0000"/>
              </a:solidFill>
            </a:endParaRPr>
          </a:p>
        </p:txBody>
      </p:sp>
      <p:pic>
        <p:nvPicPr>
          <p:cNvPr id="5" name="Рисунок 4">
            <a:extLst>
              <a:ext uri="{FF2B5EF4-FFF2-40B4-BE49-F238E27FC236}">
                <a16:creationId xmlns:a16="http://schemas.microsoft.com/office/drawing/2014/main" id="{5FAB330C-1104-4C55-8525-150DC4CB08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289" y="1853248"/>
            <a:ext cx="11375472" cy="4690532"/>
          </a:xfrm>
          <a:prstGeom prst="rect">
            <a:avLst/>
          </a:prstGeom>
        </p:spPr>
      </p:pic>
    </p:spTree>
    <p:extLst>
      <p:ext uri="{BB962C8B-B14F-4D97-AF65-F5344CB8AC3E}">
        <p14:creationId xmlns:p14="http://schemas.microsoft.com/office/powerpoint/2010/main" val="542063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6B6818-EDAB-4EA5-825F-C3491E2E0D42}"/>
              </a:ext>
            </a:extLst>
          </p:cNvPr>
          <p:cNvSpPr>
            <a:spLocks noGrp="1"/>
          </p:cNvSpPr>
          <p:nvPr>
            <p:ph type="title"/>
          </p:nvPr>
        </p:nvSpPr>
        <p:spPr/>
        <p:txBody>
          <a:bodyPr/>
          <a:lstStyle/>
          <a:p>
            <a:r>
              <a:rPr lang="uk-UA" sz="7200" b="1" dirty="0">
                <a:solidFill>
                  <a:srgbClr val="FFFF00"/>
                </a:solidFill>
              </a:rPr>
              <a:t>Цікава інформація</a:t>
            </a:r>
            <a:endParaRPr lang="ru-RU" sz="7200" b="1" dirty="0">
              <a:solidFill>
                <a:srgbClr val="FFFF00"/>
              </a:solidFill>
            </a:endParaRPr>
          </a:p>
        </p:txBody>
      </p:sp>
      <p:sp>
        <p:nvSpPr>
          <p:cNvPr id="3" name="Объект 2">
            <a:extLst>
              <a:ext uri="{FF2B5EF4-FFF2-40B4-BE49-F238E27FC236}">
                <a16:creationId xmlns:a16="http://schemas.microsoft.com/office/drawing/2014/main" id="{33996D2F-9C10-40CF-8902-514C664F0456}"/>
              </a:ext>
            </a:extLst>
          </p:cNvPr>
          <p:cNvSpPr>
            <a:spLocks noGrp="1"/>
          </p:cNvSpPr>
          <p:nvPr>
            <p:ph idx="1"/>
          </p:nvPr>
        </p:nvSpPr>
        <p:spPr>
          <a:xfrm>
            <a:off x="541867" y="1715912"/>
            <a:ext cx="11198577" cy="4532488"/>
          </a:xfrm>
        </p:spPr>
        <p:txBody>
          <a:bodyPr>
            <a:noAutofit/>
          </a:bodyPr>
          <a:lstStyle/>
          <a:p>
            <a:pPr marL="0" indent="0">
              <a:buNone/>
            </a:pPr>
            <a:r>
              <a:rPr lang="uk-UA" sz="2800" b="1" dirty="0"/>
              <a:t>У дуже далекі  часи, будинок, перш за все, повинен був рятувати господаря від спеки та холоду, дощу і вітру, диких звірів. І будувати можна було тільки з того матеріалу, який був під рукою. Було дерево – з дерева. Були каміння – з каміння. Слово «будинок»  можна замінити словами «дім», «будівля», «хата», «житло».  В сучасній мові слово дім означає приміщення, де живуть люди. Термін будівля – споруда взагалі. Слово хата означає «сільський будинок, звичайний одноповерховий». Термін житло є найзагальнішим з усіх, означаючи  «приміщення, призначене для життя людей». </a:t>
            </a:r>
            <a:endParaRPr lang="ru-RU" sz="2800" b="1" dirty="0"/>
          </a:p>
        </p:txBody>
      </p:sp>
    </p:spTree>
    <p:extLst>
      <p:ext uri="{BB962C8B-B14F-4D97-AF65-F5344CB8AC3E}">
        <p14:creationId xmlns:p14="http://schemas.microsoft.com/office/powerpoint/2010/main" val="1828565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A1821DD-FF75-4A15-89E6-ACC462F73B0D}"/>
              </a:ext>
            </a:extLst>
          </p:cNvPr>
          <p:cNvSpPr>
            <a:spLocks noGrp="1"/>
          </p:cNvSpPr>
          <p:nvPr>
            <p:ph type="title"/>
          </p:nvPr>
        </p:nvSpPr>
        <p:spPr/>
        <p:txBody>
          <a:bodyPr/>
          <a:lstStyle/>
          <a:p>
            <a:r>
              <a:rPr lang="uk-UA" sz="7200" b="1" dirty="0">
                <a:solidFill>
                  <a:srgbClr val="FFFF00"/>
                </a:solidFill>
              </a:rPr>
              <a:t>Цікава інформація</a:t>
            </a:r>
            <a:endParaRPr lang="ru-RU" sz="7200" b="1" dirty="0">
              <a:solidFill>
                <a:srgbClr val="FFFF00"/>
              </a:solidFill>
            </a:endParaRPr>
          </a:p>
        </p:txBody>
      </p:sp>
      <p:sp>
        <p:nvSpPr>
          <p:cNvPr id="3" name="Объект 2">
            <a:extLst>
              <a:ext uri="{FF2B5EF4-FFF2-40B4-BE49-F238E27FC236}">
                <a16:creationId xmlns:a16="http://schemas.microsoft.com/office/drawing/2014/main" id="{E560F979-B410-4851-BBBC-8CC59D84C4B7}"/>
              </a:ext>
            </a:extLst>
          </p:cNvPr>
          <p:cNvSpPr>
            <a:spLocks noGrp="1"/>
          </p:cNvSpPr>
          <p:nvPr>
            <p:ph idx="1"/>
          </p:nvPr>
        </p:nvSpPr>
        <p:spPr/>
        <p:txBody>
          <a:bodyPr>
            <a:normAutofit fontScale="92500"/>
          </a:bodyPr>
          <a:lstStyle/>
          <a:p>
            <a:pPr marL="0" indent="0">
              <a:buNone/>
            </a:pPr>
            <a:r>
              <a:rPr lang="uk-UA" sz="2800" b="1" dirty="0">
                <a:solidFill>
                  <a:srgbClr val="002060"/>
                </a:solidFill>
              </a:rPr>
              <a:t>                   </a:t>
            </a:r>
            <a:r>
              <a:rPr lang="uk-UA" sz="3500" b="1" dirty="0">
                <a:solidFill>
                  <a:srgbClr val="00B0F0"/>
                </a:solidFill>
              </a:rPr>
              <a:t>Існують декілька видів будинків.</a:t>
            </a:r>
          </a:p>
          <a:p>
            <a:pPr marL="0" indent="0">
              <a:buNone/>
            </a:pPr>
            <a:r>
              <a:rPr lang="uk-UA" sz="2400" b="1" dirty="0">
                <a:solidFill>
                  <a:srgbClr val="FF0000"/>
                </a:solidFill>
              </a:rPr>
              <a:t>1. </a:t>
            </a:r>
            <a:r>
              <a:rPr lang="uk-UA" sz="2400" b="1" dirty="0"/>
              <a:t>Будинок відпочинку – наприклад, санаторій.</a:t>
            </a:r>
          </a:p>
          <a:p>
            <a:pPr marL="0" indent="0">
              <a:buNone/>
            </a:pPr>
            <a:r>
              <a:rPr lang="uk-UA" sz="2400" b="1" dirty="0">
                <a:solidFill>
                  <a:srgbClr val="FF0000"/>
                </a:solidFill>
              </a:rPr>
              <a:t>2. </a:t>
            </a:r>
            <a:r>
              <a:rPr lang="uk-UA" sz="2400" b="1" dirty="0"/>
              <a:t>Будинок культури.</a:t>
            </a:r>
          </a:p>
          <a:p>
            <a:pPr marL="0" indent="0">
              <a:buNone/>
            </a:pPr>
            <a:r>
              <a:rPr lang="uk-UA" sz="2400" b="1" dirty="0">
                <a:solidFill>
                  <a:srgbClr val="FF0000"/>
                </a:solidFill>
              </a:rPr>
              <a:t>3. </a:t>
            </a:r>
            <a:r>
              <a:rPr lang="uk-UA" sz="2400" b="1" dirty="0"/>
              <a:t>Дачний будинок – будинок для сезонного використання.</a:t>
            </a:r>
          </a:p>
          <a:p>
            <a:pPr marL="0" indent="0">
              <a:buNone/>
            </a:pPr>
            <a:r>
              <a:rPr lang="uk-UA" sz="2400" b="1" dirty="0">
                <a:solidFill>
                  <a:srgbClr val="FF0000"/>
                </a:solidFill>
              </a:rPr>
              <a:t>4. </a:t>
            </a:r>
            <a:r>
              <a:rPr lang="uk-UA" sz="2400" b="1" dirty="0"/>
              <a:t>Житловий будинок – будівля, що призначена для постійного проживання людей і може мати одну чи декілька квартир.</a:t>
            </a:r>
          </a:p>
          <a:p>
            <a:pPr marL="0" indent="0">
              <a:buNone/>
            </a:pPr>
            <a:r>
              <a:rPr lang="uk-UA" sz="2400" b="1" dirty="0">
                <a:solidFill>
                  <a:srgbClr val="FF0000"/>
                </a:solidFill>
              </a:rPr>
              <a:t>5. </a:t>
            </a:r>
            <a:r>
              <a:rPr lang="uk-UA" sz="2400" b="1" dirty="0"/>
              <a:t>Готелі.</a:t>
            </a:r>
          </a:p>
          <a:p>
            <a:pPr marL="0" indent="0">
              <a:buNone/>
            </a:pPr>
            <a:r>
              <a:rPr lang="uk-UA" sz="2400" b="1" dirty="0">
                <a:solidFill>
                  <a:srgbClr val="FF0000"/>
                </a:solidFill>
              </a:rPr>
              <a:t>6. </a:t>
            </a:r>
            <a:r>
              <a:rPr lang="uk-UA" sz="2400" b="1" dirty="0"/>
              <a:t>Гуртожитки та інші.</a:t>
            </a:r>
            <a:endParaRPr lang="ru-RU" sz="2400" b="1" dirty="0"/>
          </a:p>
        </p:txBody>
      </p:sp>
      <p:pic>
        <p:nvPicPr>
          <p:cNvPr id="6" name="Рисунок 5">
            <a:extLst>
              <a:ext uri="{FF2B5EF4-FFF2-40B4-BE49-F238E27FC236}">
                <a16:creationId xmlns:a16="http://schemas.microsoft.com/office/drawing/2014/main" id="{4AA72E1B-1FE4-4C3B-9E18-9D6DFA79A3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6859" y="5004753"/>
            <a:ext cx="3565987" cy="1698978"/>
          </a:xfrm>
          <a:prstGeom prst="rect">
            <a:avLst/>
          </a:prstGeom>
        </p:spPr>
      </p:pic>
    </p:spTree>
    <p:extLst>
      <p:ext uri="{BB962C8B-B14F-4D97-AF65-F5344CB8AC3E}">
        <p14:creationId xmlns:p14="http://schemas.microsoft.com/office/powerpoint/2010/main" val="20826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BF57247-5E7C-4A9E-A18A-50B14279DF40}"/>
              </a:ext>
            </a:extLst>
          </p:cNvPr>
          <p:cNvSpPr>
            <a:spLocks noGrp="1"/>
          </p:cNvSpPr>
          <p:nvPr>
            <p:ph type="title"/>
          </p:nvPr>
        </p:nvSpPr>
        <p:spPr>
          <a:xfrm>
            <a:off x="646111" y="452718"/>
            <a:ext cx="10304111" cy="1400530"/>
          </a:xfrm>
        </p:spPr>
        <p:txBody>
          <a:bodyPr/>
          <a:lstStyle/>
          <a:p>
            <a:r>
              <a:rPr lang="uk-UA" b="1" dirty="0">
                <a:solidFill>
                  <a:srgbClr val="FFFF00"/>
                </a:solidFill>
              </a:rPr>
              <a:t>Санаторій            Будинок культури</a:t>
            </a:r>
            <a:endParaRPr lang="ru-RU" b="1" dirty="0">
              <a:solidFill>
                <a:srgbClr val="FFFF00"/>
              </a:solidFill>
            </a:endParaRPr>
          </a:p>
        </p:txBody>
      </p:sp>
      <p:pic>
        <p:nvPicPr>
          <p:cNvPr id="5" name="Рисунок 4">
            <a:extLst>
              <a:ext uri="{FF2B5EF4-FFF2-40B4-BE49-F238E27FC236}">
                <a16:creationId xmlns:a16="http://schemas.microsoft.com/office/drawing/2014/main" id="{00731266-EC94-4783-8BAA-FFE9C18365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741" y="1853248"/>
            <a:ext cx="5620317" cy="4552034"/>
          </a:xfrm>
          <a:prstGeom prst="rect">
            <a:avLst/>
          </a:prstGeom>
        </p:spPr>
      </p:pic>
      <p:pic>
        <p:nvPicPr>
          <p:cNvPr id="7" name="Рисунок 6">
            <a:extLst>
              <a:ext uri="{FF2B5EF4-FFF2-40B4-BE49-F238E27FC236}">
                <a16:creationId xmlns:a16="http://schemas.microsoft.com/office/drawing/2014/main" id="{55097589-B97D-480D-9B79-2A0DAE520D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944" y="1923907"/>
            <a:ext cx="5540391" cy="4552034"/>
          </a:xfrm>
          <a:prstGeom prst="rect">
            <a:avLst/>
          </a:prstGeom>
        </p:spPr>
      </p:pic>
    </p:spTree>
    <p:extLst>
      <p:ext uri="{BB962C8B-B14F-4D97-AF65-F5344CB8AC3E}">
        <p14:creationId xmlns:p14="http://schemas.microsoft.com/office/powerpoint/2010/main" val="665820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44520B8-C902-4483-BC85-E5D351654B60}"/>
              </a:ext>
            </a:extLst>
          </p:cNvPr>
          <p:cNvSpPr>
            <a:spLocks noGrp="1"/>
          </p:cNvSpPr>
          <p:nvPr>
            <p:ph type="title"/>
          </p:nvPr>
        </p:nvSpPr>
        <p:spPr>
          <a:xfrm>
            <a:off x="646111" y="452718"/>
            <a:ext cx="10575045" cy="1400530"/>
          </a:xfrm>
        </p:spPr>
        <p:txBody>
          <a:bodyPr/>
          <a:lstStyle/>
          <a:p>
            <a:r>
              <a:rPr lang="uk-UA" b="1" dirty="0">
                <a:solidFill>
                  <a:srgbClr val="FFFF00"/>
                </a:solidFill>
              </a:rPr>
              <a:t>Дачний будинок    Сільський будинок</a:t>
            </a:r>
            <a:endParaRPr lang="ru-RU" b="1" dirty="0">
              <a:solidFill>
                <a:srgbClr val="FFFF00"/>
              </a:solidFill>
            </a:endParaRPr>
          </a:p>
        </p:txBody>
      </p:sp>
      <p:pic>
        <p:nvPicPr>
          <p:cNvPr id="5" name="Рисунок 4">
            <a:extLst>
              <a:ext uri="{FF2B5EF4-FFF2-40B4-BE49-F238E27FC236}">
                <a16:creationId xmlns:a16="http://schemas.microsoft.com/office/drawing/2014/main" id="{108560E4-184F-43AC-8C22-31F3696745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910" y="1649452"/>
            <a:ext cx="5102577" cy="4956048"/>
          </a:xfrm>
          <a:prstGeom prst="rect">
            <a:avLst/>
          </a:prstGeom>
        </p:spPr>
      </p:pic>
      <p:pic>
        <p:nvPicPr>
          <p:cNvPr id="7" name="Рисунок 6">
            <a:extLst>
              <a:ext uri="{FF2B5EF4-FFF2-40B4-BE49-F238E27FC236}">
                <a16:creationId xmlns:a16="http://schemas.microsoft.com/office/drawing/2014/main" id="{90C839DB-7E9C-424A-B6AB-EE059B3F71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2461" y="1942853"/>
            <a:ext cx="6097389" cy="4573042"/>
          </a:xfrm>
          <a:prstGeom prst="rect">
            <a:avLst/>
          </a:prstGeom>
        </p:spPr>
      </p:pic>
    </p:spTree>
    <p:extLst>
      <p:ext uri="{BB962C8B-B14F-4D97-AF65-F5344CB8AC3E}">
        <p14:creationId xmlns:p14="http://schemas.microsoft.com/office/powerpoint/2010/main" val="2996790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45A100-C3CE-4F45-90D0-B49974EB33C8}"/>
              </a:ext>
            </a:extLst>
          </p:cNvPr>
          <p:cNvSpPr>
            <a:spLocks noGrp="1"/>
          </p:cNvSpPr>
          <p:nvPr>
            <p:ph type="title"/>
          </p:nvPr>
        </p:nvSpPr>
        <p:spPr/>
        <p:txBody>
          <a:bodyPr/>
          <a:lstStyle/>
          <a:p>
            <a:r>
              <a:rPr lang="uk-UA" sz="6000" b="1" dirty="0">
                <a:solidFill>
                  <a:srgbClr val="FFFF00"/>
                </a:solidFill>
              </a:rPr>
              <a:t>Житловий  будинок</a:t>
            </a:r>
            <a:endParaRPr lang="ru-RU" sz="6000" b="1" dirty="0">
              <a:solidFill>
                <a:srgbClr val="FFFF00"/>
              </a:solidFill>
            </a:endParaRPr>
          </a:p>
        </p:txBody>
      </p:sp>
      <p:pic>
        <p:nvPicPr>
          <p:cNvPr id="5" name="Рисунок 4">
            <a:extLst>
              <a:ext uri="{FF2B5EF4-FFF2-40B4-BE49-F238E27FC236}">
                <a16:creationId xmlns:a16="http://schemas.microsoft.com/office/drawing/2014/main" id="{0AAEFEC2-EA91-4AD8-85D1-028B84BE41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6661" y="2133600"/>
            <a:ext cx="5519167" cy="4363156"/>
          </a:xfrm>
          <a:prstGeom prst="rect">
            <a:avLst/>
          </a:prstGeom>
        </p:spPr>
      </p:pic>
      <p:pic>
        <p:nvPicPr>
          <p:cNvPr id="4" name="Рисунок 3">
            <a:extLst>
              <a:ext uri="{FF2B5EF4-FFF2-40B4-BE49-F238E27FC236}">
                <a16:creationId xmlns:a16="http://schemas.microsoft.com/office/drawing/2014/main" id="{8F1AC27F-C678-4ED1-AE91-2CFFC1D77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6761" y="2178756"/>
            <a:ext cx="5905500" cy="4408311"/>
          </a:xfrm>
          <a:prstGeom prst="rect">
            <a:avLst/>
          </a:prstGeom>
        </p:spPr>
      </p:pic>
    </p:spTree>
    <p:extLst>
      <p:ext uri="{BB962C8B-B14F-4D97-AF65-F5344CB8AC3E}">
        <p14:creationId xmlns:p14="http://schemas.microsoft.com/office/powerpoint/2010/main" val="2393622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CD9298B-ADD5-4B43-A37B-9803D3988012}"/>
              </a:ext>
            </a:extLst>
          </p:cNvPr>
          <p:cNvSpPr>
            <a:spLocks noGrp="1"/>
          </p:cNvSpPr>
          <p:nvPr>
            <p:ph type="title"/>
          </p:nvPr>
        </p:nvSpPr>
        <p:spPr>
          <a:xfrm>
            <a:off x="646111" y="452718"/>
            <a:ext cx="10936289" cy="1400530"/>
          </a:xfrm>
        </p:spPr>
        <p:txBody>
          <a:bodyPr/>
          <a:lstStyle/>
          <a:p>
            <a:r>
              <a:rPr lang="uk-UA" sz="5400" b="1" dirty="0">
                <a:solidFill>
                  <a:srgbClr val="FFFF00"/>
                </a:solidFill>
              </a:rPr>
              <a:t>Готель                Гуртожиток</a:t>
            </a:r>
            <a:endParaRPr lang="ru-RU" sz="5400" b="1" dirty="0">
              <a:solidFill>
                <a:srgbClr val="FFFF00"/>
              </a:solidFill>
            </a:endParaRPr>
          </a:p>
        </p:txBody>
      </p:sp>
      <p:pic>
        <p:nvPicPr>
          <p:cNvPr id="5" name="Рисунок 4">
            <a:extLst>
              <a:ext uri="{FF2B5EF4-FFF2-40B4-BE49-F238E27FC236}">
                <a16:creationId xmlns:a16="http://schemas.microsoft.com/office/drawing/2014/main" id="{E296EDD2-FFD1-48DE-85BB-6045A48DAD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990" y="2032000"/>
            <a:ext cx="5724100" cy="4678082"/>
          </a:xfrm>
          <a:prstGeom prst="rect">
            <a:avLst/>
          </a:prstGeom>
        </p:spPr>
      </p:pic>
      <p:pic>
        <p:nvPicPr>
          <p:cNvPr id="7" name="Рисунок 6">
            <a:extLst>
              <a:ext uri="{FF2B5EF4-FFF2-40B4-BE49-F238E27FC236}">
                <a16:creationId xmlns:a16="http://schemas.microsoft.com/office/drawing/2014/main" id="{D7996F05-99A8-465C-BFBC-518E39572A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7912" y="2150243"/>
            <a:ext cx="5678312" cy="4441596"/>
          </a:xfrm>
          <a:prstGeom prst="rect">
            <a:avLst/>
          </a:prstGeom>
        </p:spPr>
      </p:pic>
    </p:spTree>
    <p:extLst>
      <p:ext uri="{BB962C8B-B14F-4D97-AF65-F5344CB8AC3E}">
        <p14:creationId xmlns:p14="http://schemas.microsoft.com/office/powerpoint/2010/main" val="3129915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DAED8E-BB25-46BB-B822-07C3BD87BEB8}"/>
              </a:ext>
            </a:extLst>
          </p:cNvPr>
          <p:cNvSpPr>
            <a:spLocks noGrp="1"/>
          </p:cNvSpPr>
          <p:nvPr>
            <p:ph type="title"/>
          </p:nvPr>
        </p:nvSpPr>
        <p:spPr/>
        <p:txBody>
          <a:bodyPr/>
          <a:lstStyle/>
          <a:p>
            <a:r>
              <a:rPr lang="uk-UA" b="1" dirty="0">
                <a:solidFill>
                  <a:srgbClr val="FFFF00"/>
                </a:solidFill>
              </a:rPr>
              <a:t>Сьогодні  ми навчимося конструювати будинок з паперу.</a:t>
            </a:r>
            <a:endParaRPr lang="ru-RU" b="1" dirty="0">
              <a:solidFill>
                <a:srgbClr val="FFFF00"/>
              </a:solidFill>
            </a:endParaRPr>
          </a:p>
        </p:txBody>
      </p:sp>
      <p:sp>
        <p:nvSpPr>
          <p:cNvPr id="3" name="Объект 2">
            <a:extLst>
              <a:ext uri="{FF2B5EF4-FFF2-40B4-BE49-F238E27FC236}">
                <a16:creationId xmlns:a16="http://schemas.microsoft.com/office/drawing/2014/main" id="{977D0DA7-9746-44A4-81C0-C51CB01B93DF}"/>
              </a:ext>
            </a:extLst>
          </p:cNvPr>
          <p:cNvSpPr>
            <a:spLocks noGrp="1"/>
          </p:cNvSpPr>
          <p:nvPr>
            <p:ph idx="1"/>
          </p:nvPr>
        </p:nvSpPr>
        <p:spPr/>
        <p:txBody>
          <a:bodyPr>
            <a:normAutofit/>
          </a:bodyPr>
          <a:lstStyle/>
          <a:p>
            <a:pPr marL="0" indent="0">
              <a:buNone/>
            </a:pPr>
            <a:r>
              <a:rPr lang="uk-UA" sz="2400" b="1" dirty="0">
                <a:solidFill>
                  <a:srgbClr val="FF0000"/>
                </a:solidFill>
              </a:rPr>
              <a:t>  Архітектура </a:t>
            </a:r>
            <a:r>
              <a:rPr lang="uk-UA" sz="2400" b="1" dirty="0"/>
              <a:t>– це будівлі та споруди, що формують середовище для життя і діяльності людей. </a:t>
            </a:r>
          </a:p>
          <a:p>
            <a:pPr marL="0" indent="0">
              <a:buNone/>
            </a:pPr>
            <a:r>
              <a:rPr lang="uk-UA" sz="2400" b="1" dirty="0"/>
              <a:t> </a:t>
            </a:r>
            <a:r>
              <a:rPr lang="uk-UA" sz="2400" b="1" dirty="0">
                <a:solidFill>
                  <a:srgbClr val="FF0000"/>
                </a:solidFill>
              </a:rPr>
              <a:t> Архітектор </a:t>
            </a:r>
            <a:r>
              <a:rPr lang="uk-UA" sz="2400" b="1" dirty="0"/>
              <a:t>– це фахівець з архітектури. Спочатку він створює проект, тобто умовне зображення, та описує майбутню споруду. </a:t>
            </a:r>
          </a:p>
          <a:p>
            <a:pPr marL="0" indent="0">
              <a:buNone/>
            </a:pPr>
            <a:r>
              <a:rPr lang="uk-UA" sz="2400" b="1" dirty="0">
                <a:solidFill>
                  <a:srgbClr val="FF0000"/>
                </a:solidFill>
              </a:rPr>
              <a:t>  Архітектура  </a:t>
            </a:r>
            <a:r>
              <a:rPr lang="uk-UA" sz="2400" b="1" dirty="0"/>
              <a:t>- це мистецтво проектування і будування. Спеціаліст з архітектури за допомогою художніх засобів втілює свій задум.</a:t>
            </a:r>
          </a:p>
          <a:p>
            <a:pPr marL="0" indent="0">
              <a:buNone/>
            </a:pPr>
            <a:r>
              <a:rPr lang="uk-UA" sz="2400" b="1" dirty="0"/>
              <a:t>  Уяви себе архітектором. Створи свій власний будиночок.</a:t>
            </a:r>
            <a:endParaRPr lang="ru-RU" sz="2400" b="1" dirty="0"/>
          </a:p>
        </p:txBody>
      </p:sp>
    </p:spTree>
    <p:extLst>
      <p:ext uri="{BB962C8B-B14F-4D97-AF65-F5344CB8AC3E}">
        <p14:creationId xmlns:p14="http://schemas.microsoft.com/office/powerpoint/2010/main" val="4115314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961FB92-B4F8-44FD-8C1A-73939942E98D}"/>
              </a:ext>
            </a:extLst>
          </p:cNvPr>
          <p:cNvSpPr>
            <a:spLocks noGrp="1"/>
          </p:cNvSpPr>
          <p:nvPr>
            <p:ph type="title"/>
          </p:nvPr>
        </p:nvSpPr>
        <p:spPr/>
        <p:txBody>
          <a:bodyPr/>
          <a:lstStyle/>
          <a:p>
            <a:r>
              <a:rPr lang="uk-UA" b="1" dirty="0">
                <a:solidFill>
                  <a:srgbClr val="FFFF00"/>
                </a:solidFill>
              </a:rPr>
              <a:t>Для роботи підготуй:</a:t>
            </a:r>
            <a:endParaRPr lang="ru-RU" b="1" dirty="0">
              <a:solidFill>
                <a:srgbClr val="FFFF00"/>
              </a:solidFill>
            </a:endParaRPr>
          </a:p>
        </p:txBody>
      </p:sp>
      <p:sp>
        <p:nvSpPr>
          <p:cNvPr id="3" name="Объект 2">
            <a:extLst>
              <a:ext uri="{FF2B5EF4-FFF2-40B4-BE49-F238E27FC236}">
                <a16:creationId xmlns:a16="http://schemas.microsoft.com/office/drawing/2014/main" id="{1F6BF66D-18F0-4250-8DAD-C2E4EC85BCD0}"/>
              </a:ext>
            </a:extLst>
          </p:cNvPr>
          <p:cNvSpPr>
            <a:spLocks noGrp="1"/>
          </p:cNvSpPr>
          <p:nvPr>
            <p:ph idx="1"/>
          </p:nvPr>
        </p:nvSpPr>
        <p:spPr>
          <a:xfrm>
            <a:off x="1103312" y="1377244"/>
            <a:ext cx="8946541" cy="4871155"/>
          </a:xfrm>
        </p:spPr>
        <p:txBody>
          <a:bodyPr>
            <a:noAutofit/>
          </a:bodyPr>
          <a:lstStyle/>
          <a:p>
            <a:pPr marL="0" indent="0">
              <a:buNone/>
            </a:pPr>
            <a:r>
              <a:rPr lang="uk-UA" sz="2800" b="1" dirty="0">
                <a:solidFill>
                  <a:srgbClr val="FF0000"/>
                </a:solidFill>
              </a:rPr>
              <a:t>1.    </a:t>
            </a:r>
            <a:r>
              <a:rPr lang="uk-UA" sz="2800" b="1" dirty="0">
                <a:solidFill>
                  <a:schemeClr val="tx1">
                    <a:lumMod val="95000"/>
                  </a:schemeClr>
                </a:solidFill>
              </a:rPr>
              <a:t>Кольоровий папір. (1 аркуш формату А-4 світлого кольору).</a:t>
            </a:r>
          </a:p>
          <a:p>
            <a:endParaRPr lang="uk-UA" sz="2800" b="1" dirty="0">
              <a:solidFill>
                <a:schemeClr val="tx1">
                  <a:lumMod val="95000"/>
                </a:schemeClr>
              </a:solidFill>
            </a:endParaRPr>
          </a:p>
          <a:p>
            <a:endParaRPr lang="uk-UA" sz="2800" b="1" dirty="0">
              <a:solidFill>
                <a:schemeClr val="tx1">
                  <a:lumMod val="95000"/>
                </a:schemeClr>
              </a:solidFill>
            </a:endParaRPr>
          </a:p>
          <a:p>
            <a:pPr marL="0" indent="0">
              <a:buNone/>
            </a:pPr>
            <a:r>
              <a:rPr lang="uk-UA" sz="2800" b="1" dirty="0">
                <a:solidFill>
                  <a:srgbClr val="FF0000"/>
                </a:solidFill>
              </a:rPr>
              <a:t>2.    </a:t>
            </a:r>
            <a:r>
              <a:rPr lang="uk-UA" sz="2800" b="1" dirty="0">
                <a:solidFill>
                  <a:schemeClr val="tx1">
                    <a:lumMod val="95000"/>
                  </a:schemeClr>
                </a:solidFill>
              </a:rPr>
              <a:t>Фломастери.</a:t>
            </a:r>
          </a:p>
          <a:p>
            <a:endParaRPr lang="uk-UA" sz="2800" b="1" dirty="0">
              <a:solidFill>
                <a:schemeClr val="tx1">
                  <a:lumMod val="95000"/>
                </a:schemeClr>
              </a:solidFill>
            </a:endParaRPr>
          </a:p>
          <a:p>
            <a:endParaRPr lang="uk-UA" sz="2800" b="1" dirty="0">
              <a:solidFill>
                <a:schemeClr val="tx1">
                  <a:lumMod val="95000"/>
                </a:schemeClr>
              </a:solidFill>
            </a:endParaRPr>
          </a:p>
          <a:p>
            <a:endParaRPr lang="uk-UA" sz="2800" b="1" dirty="0">
              <a:solidFill>
                <a:schemeClr val="tx1">
                  <a:lumMod val="95000"/>
                </a:schemeClr>
              </a:solidFill>
            </a:endParaRPr>
          </a:p>
          <a:p>
            <a:pPr marL="0" indent="0">
              <a:buNone/>
            </a:pPr>
            <a:r>
              <a:rPr lang="uk-UA" sz="2800" b="1" dirty="0">
                <a:solidFill>
                  <a:srgbClr val="FF0000"/>
                </a:solidFill>
              </a:rPr>
              <a:t>3.     </a:t>
            </a:r>
            <a:r>
              <a:rPr lang="uk-UA" sz="2800" b="1" dirty="0">
                <a:solidFill>
                  <a:schemeClr val="tx1">
                    <a:lumMod val="95000"/>
                  </a:schemeClr>
                </a:solidFill>
              </a:rPr>
              <a:t>Кольорові олівці.</a:t>
            </a:r>
            <a:endParaRPr lang="ru-RU" sz="2800" b="1" dirty="0">
              <a:solidFill>
                <a:schemeClr val="tx1">
                  <a:lumMod val="95000"/>
                </a:schemeClr>
              </a:solidFill>
            </a:endParaRPr>
          </a:p>
        </p:txBody>
      </p:sp>
      <p:pic>
        <p:nvPicPr>
          <p:cNvPr id="5" name="Рисунок 4">
            <a:extLst>
              <a:ext uri="{FF2B5EF4-FFF2-40B4-BE49-F238E27FC236}">
                <a16:creationId xmlns:a16="http://schemas.microsoft.com/office/drawing/2014/main" id="{92CFB13C-1ADB-4176-85FD-29435C0D6D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73036" y="1292000"/>
            <a:ext cx="2520820" cy="2520820"/>
          </a:xfrm>
          <a:prstGeom prst="rect">
            <a:avLst/>
          </a:prstGeom>
        </p:spPr>
      </p:pic>
      <p:pic>
        <p:nvPicPr>
          <p:cNvPr id="7" name="Рисунок 6">
            <a:extLst>
              <a:ext uri="{FF2B5EF4-FFF2-40B4-BE49-F238E27FC236}">
                <a16:creationId xmlns:a16="http://schemas.microsoft.com/office/drawing/2014/main" id="{DD787763-7C4F-4747-A5D2-2B78A8D8E1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3486" y="2627054"/>
            <a:ext cx="2371531" cy="2371531"/>
          </a:xfrm>
          <a:prstGeom prst="rect">
            <a:avLst/>
          </a:prstGeom>
        </p:spPr>
      </p:pic>
      <p:pic>
        <p:nvPicPr>
          <p:cNvPr id="11" name="Рисунок 10">
            <a:extLst>
              <a:ext uri="{FF2B5EF4-FFF2-40B4-BE49-F238E27FC236}">
                <a16:creationId xmlns:a16="http://schemas.microsoft.com/office/drawing/2014/main" id="{08F82E3C-84CA-4B5D-9E39-C2771BDB38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3618" y="4546658"/>
            <a:ext cx="2164586" cy="2164586"/>
          </a:xfrm>
          <a:prstGeom prst="rect">
            <a:avLst/>
          </a:prstGeom>
        </p:spPr>
      </p:pic>
    </p:spTree>
    <p:extLst>
      <p:ext uri="{BB962C8B-B14F-4D97-AF65-F5344CB8AC3E}">
        <p14:creationId xmlns:p14="http://schemas.microsoft.com/office/powerpoint/2010/main" val="85323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9C1B2FF-FFDD-4784-9836-B3DDC07298CE}"/>
              </a:ext>
            </a:extLst>
          </p:cNvPr>
          <p:cNvSpPr>
            <a:spLocks noGrp="1"/>
          </p:cNvSpPr>
          <p:nvPr>
            <p:ph type="title"/>
          </p:nvPr>
        </p:nvSpPr>
        <p:spPr>
          <a:xfrm>
            <a:off x="914400" y="452718"/>
            <a:ext cx="9347200" cy="1400530"/>
          </a:xfrm>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06DF8E3C-9F0D-4D1C-8A12-D45A8DFCCF71}"/>
              </a:ext>
            </a:extLst>
          </p:cNvPr>
          <p:cNvSpPr>
            <a:spLocks noGrp="1"/>
          </p:cNvSpPr>
          <p:nvPr>
            <p:ph idx="1"/>
          </p:nvPr>
        </p:nvSpPr>
        <p:spPr>
          <a:xfrm>
            <a:off x="1103312" y="1444978"/>
            <a:ext cx="8946541" cy="4803421"/>
          </a:xfrm>
        </p:spPr>
        <p:txBody>
          <a:bodyPr/>
          <a:lstStyle/>
          <a:p>
            <a:pPr marL="0" indent="0">
              <a:buNone/>
            </a:pPr>
            <a:r>
              <a:rPr lang="uk-UA" b="1" dirty="0">
                <a:solidFill>
                  <a:srgbClr val="FFFF00"/>
                </a:solidFill>
              </a:rPr>
              <a:t>1.  </a:t>
            </a:r>
            <a:r>
              <a:rPr lang="uk-UA" b="1" dirty="0"/>
              <a:t>Аркуш кольорового паперу складаємо навпіл, куточок до куточка. Лінію згину притискаємо пальцем.</a:t>
            </a:r>
            <a:endParaRPr lang="ru-RU" b="1" dirty="0"/>
          </a:p>
        </p:txBody>
      </p:sp>
      <p:pic>
        <p:nvPicPr>
          <p:cNvPr id="5" name="Рисунок 4">
            <a:extLst>
              <a:ext uri="{FF2B5EF4-FFF2-40B4-BE49-F238E27FC236}">
                <a16:creationId xmlns:a16="http://schemas.microsoft.com/office/drawing/2014/main" id="{767BC5BA-669B-4765-B09F-AE4E926BA4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7872" y="2314222"/>
            <a:ext cx="3102840" cy="4287213"/>
          </a:xfrm>
          <a:prstGeom prst="rect">
            <a:avLst/>
          </a:prstGeom>
        </p:spPr>
      </p:pic>
      <p:pic>
        <p:nvPicPr>
          <p:cNvPr id="7" name="Рисунок 6">
            <a:extLst>
              <a:ext uri="{FF2B5EF4-FFF2-40B4-BE49-F238E27FC236}">
                <a16:creationId xmlns:a16="http://schemas.microsoft.com/office/drawing/2014/main" id="{8A116B75-7174-4B04-A13A-693F7D5344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0921" y="3268284"/>
            <a:ext cx="3404805" cy="2686604"/>
          </a:xfrm>
          <a:prstGeom prst="rect">
            <a:avLst/>
          </a:prstGeom>
        </p:spPr>
      </p:pic>
    </p:spTree>
    <p:extLst>
      <p:ext uri="{BB962C8B-B14F-4D97-AF65-F5344CB8AC3E}">
        <p14:creationId xmlns:p14="http://schemas.microsoft.com/office/powerpoint/2010/main" val="636351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68C973-04BB-4153-9179-B3A121DFB32B}"/>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D6CB1960-9CEC-4192-AC61-C21C886B2910}"/>
              </a:ext>
            </a:extLst>
          </p:cNvPr>
          <p:cNvSpPr>
            <a:spLocks noGrp="1"/>
          </p:cNvSpPr>
          <p:nvPr>
            <p:ph idx="1"/>
          </p:nvPr>
        </p:nvSpPr>
        <p:spPr>
          <a:xfrm>
            <a:off x="1103312" y="1444978"/>
            <a:ext cx="8946541" cy="4803421"/>
          </a:xfrm>
        </p:spPr>
        <p:txBody>
          <a:bodyPr/>
          <a:lstStyle/>
          <a:p>
            <a:pPr marL="0" indent="0">
              <a:buNone/>
            </a:pPr>
            <a:r>
              <a:rPr lang="uk-UA" b="1" dirty="0">
                <a:solidFill>
                  <a:srgbClr val="FFFF00"/>
                </a:solidFill>
              </a:rPr>
              <a:t>  2.  </a:t>
            </a:r>
            <a:r>
              <a:rPr lang="uk-UA" b="1" dirty="0"/>
              <a:t>Повертаємо папір лінією згину від себе. Знову складаємо папір навпіл, куточок до куточка. Притискаємо пальцем лінію згину.</a:t>
            </a:r>
            <a:endParaRPr lang="ru-RU" b="1" dirty="0"/>
          </a:p>
        </p:txBody>
      </p:sp>
      <p:pic>
        <p:nvPicPr>
          <p:cNvPr id="13" name="Рисунок 12">
            <a:extLst>
              <a:ext uri="{FF2B5EF4-FFF2-40B4-BE49-F238E27FC236}">
                <a16:creationId xmlns:a16="http://schemas.microsoft.com/office/drawing/2014/main" id="{061C0F14-C08C-485F-9B61-61AA5FB2D1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2104" y="2657969"/>
            <a:ext cx="3298671" cy="3819116"/>
          </a:xfrm>
          <a:prstGeom prst="rect">
            <a:avLst/>
          </a:prstGeom>
        </p:spPr>
      </p:pic>
      <p:pic>
        <p:nvPicPr>
          <p:cNvPr id="15" name="Рисунок 14">
            <a:extLst>
              <a:ext uri="{FF2B5EF4-FFF2-40B4-BE49-F238E27FC236}">
                <a16:creationId xmlns:a16="http://schemas.microsoft.com/office/drawing/2014/main" id="{1B863852-305F-4847-8545-2F62D012A1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67818" y="3408722"/>
            <a:ext cx="3432212" cy="2268477"/>
          </a:xfrm>
          <a:prstGeom prst="rect">
            <a:avLst/>
          </a:prstGeom>
        </p:spPr>
      </p:pic>
    </p:spTree>
    <p:extLst>
      <p:ext uri="{BB962C8B-B14F-4D97-AF65-F5344CB8AC3E}">
        <p14:creationId xmlns:p14="http://schemas.microsoft.com/office/powerpoint/2010/main" val="473406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4E5B9F-D680-4E27-8598-95CCFA790EB2}"/>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BD273EAA-AFE7-4D72-9973-EE6AEF652672}"/>
              </a:ext>
            </a:extLst>
          </p:cNvPr>
          <p:cNvSpPr>
            <a:spLocks noGrp="1"/>
          </p:cNvSpPr>
          <p:nvPr>
            <p:ph idx="1"/>
          </p:nvPr>
        </p:nvSpPr>
        <p:spPr/>
        <p:txBody>
          <a:bodyPr/>
          <a:lstStyle/>
          <a:p>
            <a:pPr marL="0" indent="0">
              <a:buNone/>
            </a:pPr>
            <a:r>
              <a:rPr lang="uk-UA" b="1" dirty="0">
                <a:solidFill>
                  <a:srgbClr val="FFFF00"/>
                </a:solidFill>
              </a:rPr>
              <a:t>3.  </a:t>
            </a:r>
            <a:r>
              <a:rPr lang="uk-UA" b="1" dirty="0"/>
              <a:t>Розгортаємо папір, але не повністю. Бокові частини паперу складаємо до лінії згину. Ось що вийшло.</a:t>
            </a:r>
            <a:endParaRPr lang="ru-RU" b="1" dirty="0"/>
          </a:p>
        </p:txBody>
      </p:sp>
      <p:pic>
        <p:nvPicPr>
          <p:cNvPr id="7" name="Рисунок 6">
            <a:extLst>
              <a:ext uri="{FF2B5EF4-FFF2-40B4-BE49-F238E27FC236}">
                <a16:creationId xmlns:a16="http://schemas.microsoft.com/office/drawing/2014/main" id="{F70193EB-FDB6-4379-913F-4D5467F2D0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4134" y="3299601"/>
            <a:ext cx="3378190" cy="3105681"/>
          </a:xfrm>
          <a:prstGeom prst="rect">
            <a:avLst/>
          </a:prstGeom>
        </p:spPr>
      </p:pic>
      <p:pic>
        <p:nvPicPr>
          <p:cNvPr id="9" name="Рисунок 8">
            <a:extLst>
              <a:ext uri="{FF2B5EF4-FFF2-40B4-BE49-F238E27FC236}">
                <a16:creationId xmlns:a16="http://schemas.microsoft.com/office/drawing/2014/main" id="{AEAD0187-EB61-4058-AF89-F14FD45C4F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6289" y="3142718"/>
            <a:ext cx="3313288" cy="3262564"/>
          </a:xfrm>
          <a:prstGeom prst="rect">
            <a:avLst/>
          </a:prstGeom>
        </p:spPr>
      </p:pic>
    </p:spTree>
    <p:extLst>
      <p:ext uri="{BB962C8B-B14F-4D97-AF65-F5344CB8AC3E}">
        <p14:creationId xmlns:p14="http://schemas.microsoft.com/office/powerpoint/2010/main" val="3485705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B1BADA-7BD4-4C2C-BBE4-A67691EA028D}"/>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BFC2FB78-5279-42C2-80FD-47461B51F389}"/>
              </a:ext>
            </a:extLst>
          </p:cNvPr>
          <p:cNvSpPr>
            <a:spLocks noGrp="1"/>
          </p:cNvSpPr>
          <p:nvPr>
            <p:ph idx="1"/>
          </p:nvPr>
        </p:nvSpPr>
        <p:spPr>
          <a:xfrm>
            <a:off x="1103312" y="1377244"/>
            <a:ext cx="8946541" cy="4871155"/>
          </a:xfrm>
        </p:spPr>
        <p:txBody>
          <a:bodyPr/>
          <a:lstStyle/>
          <a:p>
            <a:pPr marL="0" indent="0">
              <a:buNone/>
            </a:pPr>
            <a:r>
              <a:rPr lang="uk-UA" b="1" dirty="0">
                <a:solidFill>
                  <a:srgbClr val="FFFF00"/>
                </a:solidFill>
              </a:rPr>
              <a:t>4.   </a:t>
            </a:r>
            <a:r>
              <a:rPr lang="uk-UA" b="1" dirty="0"/>
              <a:t>Розгортаємо бокові частини і бачимо, що ми отримали три лінії згину. </a:t>
            </a:r>
          </a:p>
          <a:p>
            <a:pPr marL="0" indent="0">
              <a:buNone/>
            </a:pPr>
            <a:r>
              <a:rPr lang="uk-UA" b="1" dirty="0"/>
              <a:t>З боків зігнутого паперу  гаманці. Куток гаманця притискаємо біля лінії згину. Робимо дах. Так само робимо з іншої сторони. Це одна із сторін будиночку.</a:t>
            </a:r>
            <a:endParaRPr lang="ru-RU" b="1" dirty="0"/>
          </a:p>
        </p:txBody>
      </p:sp>
      <p:pic>
        <p:nvPicPr>
          <p:cNvPr id="5" name="Рисунок 4">
            <a:extLst>
              <a:ext uri="{FF2B5EF4-FFF2-40B4-BE49-F238E27FC236}">
                <a16:creationId xmlns:a16="http://schemas.microsoft.com/office/drawing/2014/main" id="{46F354F0-D891-482C-A488-3F14AA663D6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744088" y="3626667"/>
            <a:ext cx="2596723" cy="2756171"/>
          </a:xfrm>
          <a:prstGeom prst="rect">
            <a:avLst/>
          </a:prstGeom>
        </p:spPr>
      </p:pic>
      <p:pic>
        <p:nvPicPr>
          <p:cNvPr id="7" name="Рисунок 6">
            <a:extLst>
              <a:ext uri="{FF2B5EF4-FFF2-40B4-BE49-F238E27FC236}">
                <a16:creationId xmlns:a16="http://schemas.microsoft.com/office/drawing/2014/main" id="{214EDF93-99B6-4E0C-AF16-D3CECD3B15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1650" y="3806751"/>
            <a:ext cx="2855204" cy="2482918"/>
          </a:xfrm>
          <a:prstGeom prst="rect">
            <a:avLst/>
          </a:prstGeom>
        </p:spPr>
      </p:pic>
      <p:pic>
        <p:nvPicPr>
          <p:cNvPr id="9" name="Рисунок 8">
            <a:extLst>
              <a:ext uri="{FF2B5EF4-FFF2-40B4-BE49-F238E27FC236}">
                <a16:creationId xmlns:a16="http://schemas.microsoft.com/office/drawing/2014/main" id="{2F0098F7-51F3-409B-B373-C8267ADF7E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6668" y="3730074"/>
            <a:ext cx="3015646" cy="2469060"/>
          </a:xfrm>
          <a:prstGeom prst="rect">
            <a:avLst/>
          </a:prstGeom>
        </p:spPr>
      </p:pic>
    </p:spTree>
    <p:extLst>
      <p:ext uri="{BB962C8B-B14F-4D97-AF65-F5344CB8AC3E}">
        <p14:creationId xmlns:p14="http://schemas.microsoft.com/office/powerpoint/2010/main" val="10062633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3B187B6-8793-4B17-8D37-3D0CBAF27570}"/>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32162F97-2C20-4009-B368-3D42230E3D5C}"/>
              </a:ext>
            </a:extLst>
          </p:cNvPr>
          <p:cNvSpPr>
            <a:spLocks noGrp="1"/>
          </p:cNvSpPr>
          <p:nvPr>
            <p:ph idx="1"/>
          </p:nvPr>
        </p:nvSpPr>
        <p:spPr>
          <a:xfrm>
            <a:off x="1103312" y="1467556"/>
            <a:ext cx="8946541" cy="4780843"/>
          </a:xfrm>
        </p:spPr>
        <p:txBody>
          <a:bodyPr/>
          <a:lstStyle/>
          <a:p>
            <a:pPr marL="0" indent="0">
              <a:buNone/>
            </a:pPr>
            <a:r>
              <a:rPr lang="uk-UA" b="1" dirty="0">
                <a:solidFill>
                  <a:srgbClr val="FFFF00"/>
                </a:solidFill>
              </a:rPr>
              <a:t>5.   </a:t>
            </a:r>
            <a:r>
              <a:rPr lang="uk-UA" b="1" dirty="0"/>
              <a:t>Перевертаємо папір в іншу сторону, розгортаємо отримані будиночки та притискаємо до лінії згину. Ось така заготовка у нас вийшла.</a:t>
            </a:r>
            <a:endParaRPr lang="ru-RU" b="1" dirty="0"/>
          </a:p>
        </p:txBody>
      </p:sp>
      <p:pic>
        <p:nvPicPr>
          <p:cNvPr id="5" name="Рисунок 4">
            <a:extLst>
              <a:ext uri="{FF2B5EF4-FFF2-40B4-BE49-F238E27FC236}">
                <a16:creationId xmlns:a16="http://schemas.microsoft.com/office/drawing/2014/main" id="{D3D9BF27-6457-4917-9BA1-D8676EBA10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1204" y="2868086"/>
            <a:ext cx="4407268" cy="3759951"/>
          </a:xfrm>
          <a:prstGeom prst="rect">
            <a:avLst/>
          </a:prstGeom>
        </p:spPr>
      </p:pic>
      <p:pic>
        <p:nvPicPr>
          <p:cNvPr id="7" name="Рисунок 6">
            <a:extLst>
              <a:ext uri="{FF2B5EF4-FFF2-40B4-BE49-F238E27FC236}">
                <a16:creationId xmlns:a16="http://schemas.microsoft.com/office/drawing/2014/main" id="{F1CE347E-7F4B-4BED-9C52-E7DEC33A64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7908" y="2945002"/>
            <a:ext cx="4407269" cy="3608452"/>
          </a:xfrm>
          <a:prstGeom prst="rect">
            <a:avLst/>
          </a:prstGeom>
        </p:spPr>
      </p:pic>
    </p:spTree>
    <p:extLst>
      <p:ext uri="{BB962C8B-B14F-4D97-AF65-F5344CB8AC3E}">
        <p14:creationId xmlns:p14="http://schemas.microsoft.com/office/powerpoint/2010/main" val="3820713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030DB90-9EEC-4C3A-94E2-5F456E54A18F}"/>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AF71586E-89D5-4B0A-839B-7292BF051607}"/>
              </a:ext>
            </a:extLst>
          </p:cNvPr>
          <p:cNvSpPr>
            <a:spLocks noGrp="1"/>
          </p:cNvSpPr>
          <p:nvPr>
            <p:ph idx="1"/>
          </p:nvPr>
        </p:nvSpPr>
        <p:spPr>
          <a:xfrm>
            <a:off x="1103312" y="1433690"/>
            <a:ext cx="10185577" cy="4814710"/>
          </a:xfrm>
        </p:spPr>
        <p:txBody>
          <a:bodyPr/>
          <a:lstStyle/>
          <a:p>
            <a:pPr marL="0" indent="0">
              <a:buNone/>
            </a:pPr>
            <a:r>
              <a:rPr lang="uk-UA" b="1" dirty="0">
                <a:solidFill>
                  <a:srgbClr val="FFFF00"/>
                </a:solidFill>
              </a:rPr>
              <a:t>6.   </a:t>
            </a:r>
            <a:r>
              <a:rPr lang="uk-UA" b="1" dirty="0"/>
              <a:t>Щоб намалювати дах, треба повністю розгорнути папір. За допомогою фломастера темного кольору проводимо лінії та формуємо верхівку даху. Малюємо черепицю. Черепиця на даху вже є. Тепер її треба розфарбувати фломастерами, або олівцями різного кольору. </a:t>
            </a:r>
            <a:endParaRPr lang="ru-RU" b="1" dirty="0"/>
          </a:p>
        </p:txBody>
      </p:sp>
      <p:pic>
        <p:nvPicPr>
          <p:cNvPr id="5" name="Рисунок 4">
            <a:extLst>
              <a:ext uri="{FF2B5EF4-FFF2-40B4-BE49-F238E27FC236}">
                <a16:creationId xmlns:a16="http://schemas.microsoft.com/office/drawing/2014/main" id="{1CEB3D49-B1BE-4372-BE25-1E54652081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8845" y="3271786"/>
            <a:ext cx="4083344" cy="2918953"/>
          </a:xfrm>
          <a:prstGeom prst="rect">
            <a:avLst/>
          </a:prstGeom>
        </p:spPr>
      </p:pic>
      <p:pic>
        <p:nvPicPr>
          <p:cNvPr id="7" name="Рисунок 6">
            <a:extLst>
              <a:ext uri="{FF2B5EF4-FFF2-40B4-BE49-F238E27FC236}">
                <a16:creationId xmlns:a16="http://schemas.microsoft.com/office/drawing/2014/main" id="{E8532760-39EA-4581-98CF-BDF7677BB5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30516" y="3271786"/>
            <a:ext cx="3682639" cy="2834195"/>
          </a:xfrm>
          <a:prstGeom prst="rect">
            <a:avLst/>
          </a:prstGeom>
        </p:spPr>
      </p:pic>
    </p:spTree>
    <p:extLst>
      <p:ext uri="{BB962C8B-B14F-4D97-AF65-F5344CB8AC3E}">
        <p14:creationId xmlns:p14="http://schemas.microsoft.com/office/powerpoint/2010/main" val="172753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F956925-7A68-4B3C-A356-3EB8F5989147}"/>
              </a:ext>
            </a:extLst>
          </p:cNvPr>
          <p:cNvSpPr>
            <a:spLocks noGrp="1"/>
          </p:cNvSpPr>
          <p:nvPr>
            <p:ph type="title"/>
          </p:nvPr>
        </p:nvSpPr>
        <p:spPr/>
        <p:txBody>
          <a:bodyPr/>
          <a:lstStyle/>
          <a:p>
            <a:r>
              <a:rPr lang="uk-UA" sz="5400" b="1" dirty="0">
                <a:solidFill>
                  <a:srgbClr val="FFFF00"/>
                </a:solidFill>
              </a:rPr>
              <a:t>Послідовність виконання:</a:t>
            </a:r>
          </a:p>
        </p:txBody>
      </p:sp>
      <p:sp>
        <p:nvSpPr>
          <p:cNvPr id="3" name="Объект 2">
            <a:extLst>
              <a:ext uri="{FF2B5EF4-FFF2-40B4-BE49-F238E27FC236}">
                <a16:creationId xmlns:a16="http://schemas.microsoft.com/office/drawing/2014/main" id="{019CF758-99FF-41AA-8BE3-91AF81534743}"/>
              </a:ext>
            </a:extLst>
          </p:cNvPr>
          <p:cNvSpPr>
            <a:spLocks noGrp="1"/>
          </p:cNvSpPr>
          <p:nvPr>
            <p:ph idx="1"/>
          </p:nvPr>
        </p:nvSpPr>
        <p:spPr>
          <a:xfrm>
            <a:off x="646112" y="1512712"/>
            <a:ext cx="10899778" cy="4735688"/>
          </a:xfrm>
        </p:spPr>
        <p:txBody>
          <a:bodyPr/>
          <a:lstStyle/>
          <a:p>
            <a:pPr marL="0" indent="0">
              <a:buNone/>
            </a:pPr>
            <a:r>
              <a:rPr lang="uk-UA" b="1" dirty="0">
                <a:solidFill>
                  <a:srgbClr val="FFFF00"/>
                </a:solidFill>
              </a:rPr>
              <a:t>7.  </a:t>
            </a:r>
            <a:r>
              <a:rPr lang="uk-UA" b="1" dirty="0"/>
              <a:t>Перегортаємо заготовку. Малюємо черепицю фломастером. Черепиця вже є. Тепер її треба розфарбувати фломастерами, або олівцями різного кольору.</a:t>
            </a:r>
          </a:p>
        </p:txBody>
      </p:sp>
      <p:pic>
        <p:nvPicPr>
          <p:cNvPr id="5" name="Рисунок 4">
            <a:extLst>
              <a:ext uri="{FF2B5EF4-FFF2-40B4-BE49-F238E27FC236}">
                <a16:creationId xmlns:a16="http://schemas.microsoft.com/office/drawing/2014/main" id="{346AF560-61C4-4C64-B465-3739CFF78E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02356" y="3144404"/>
            <a:ext cx="4098635" cy="2865841"/>
          </a:xfrm>
          <a:prstGeom prst="rect">
            <a:avLst/>
          </a:prstGeom>
        </p:spPr>
      </p:pic>
      <p:pic>
        <p:nvPicPr>
          <p:cNvPr id="7" name="Рисунок 6">
            <a:extLst>
              <a:ext uri="{FF2B5EF4-FFF2-40B4-BE49-F238E27FC236}">
                <a16:creationId xmlns:a16="http://schemas.microsoft.com/office/drawing/2014/main" id="{25D4F9FA-5156-458F-ABAB-3197472749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40840" y="3144405"/>
            <a:ext cx="4098633" cy="2865842"/>
          </a:xfrm>
          <a:prstGeom prst="rect">
            <a:avLst/>
          </a:prstGeom>
        </p:spPr>
      </p:pic>
      <p:pic>
        <p:nvPicPr>
          <p:cNvPr id="9" name="Рисунок 8">
            <a:extLst>
              <a:ext uri="{FF2B5EF4-FFF2-40B4-BE49-F238E27FC236}">
                <a16:creationId xmlns:a16="http://schemas.microsoft.com/office/drawing/2014/main" id="{55BC5A28-29B4-477B-97DE-2F0520FECD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95718" y="2528007"/>
            <a:ext cx="2865842" cy="4098634"/>
          </a:xfrm>
          <a:prstGeom prst="rect">
            <a:avLst/>
          </a:prstGeom>
        </p:spPr>
      </p:pic>
    </p:spTree>
    <p:extLst>
      <p:ext uri="{BB962C8B-B14F-4D97-AF65-F5344CB8AC3E}">
        <p14:creationId xmlns:p14="http://schemas.microsoft.com/office/powerpoint/2010/main" val="2943341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93C820-C8CA-460D-8761-75EE390361D8}"/>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086189AF-E609-4659-B5B0-8FA7266BB052}"/>
              </a:ext>
            </a:extLst>
          </p:cNvPr>
          <p:cNvSpPr>
            <a:spLocks noGrp="1"/>
          </p:cNvSpPr>
          <p:nvPr>
            <p:ph idx="1"/>
          </p:nvPr>
        </p:nvSpPr>
        <p:spPr>
          <a:xfrm>
            <a:off x="1103312" y="1524000"/>
            <a:ext cx="8946541" cy="4724399"/>
          </a:xfrm>
        </p:spPr>
        <p:txBody>
          <a:bodyPr/>
          <a:lstStyle/>
          <a:p>
            <a:pPr marL="0" indent="0">
              <a:buNone/>
            </a:pPr>
            <a:r>
              <a:rPr lang="uk-UA" b="1" dirty="0">
                <a:solidFill>
                  <a:srgbClr val="FFFF00"/>
                </a:solidFill>
              </a:rPr>
              <a:t>8.   </a:t>
            </a:r>
            <a:r>
              <a:rPr lang="uk-UA" b="1" dirty="0">
                <a:solidFill>
                  <a:schemeClr val="tx1">
                    <a:lumMod val="95000"/>
                  </a:schemeClr>
                </a:solidFill>
              </a:rPr>
              <a:t>Знову складаємо папір за попереднім зразком. Намалюємо двері та вікна у будинку. </a:t>
            </a:r>
            <a:endParaRPr lang="ru-RU" b="1" dirty="0">
              <a:solidFill>
                <a:schemeClr val="tx1">
                  <a:lumMod val="95000"/>
                </a:schemeClr>
              </a:solidFill>
            </a:endParaRPr>
          </a:p>
        </p:txBody>
      </p:sp>
      <p:pic>
        <p:nvPicPr>
          <p:cNvPr id="5" name="Рисунок 4">
            <a:extLst>
              <a:ext uri="{FF2B5EF4-FFF2-40B4-BE49-F238E27FC236}">
                <a16:creationId xmlns:a16="http://schemas.microsoft.com/office/drawing/2014/main" id="{8D1C5BFC-D33E-406A-9B68-A409445D1C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197" y="2817955"/>
            <a:ext cx="4348275" cy="3587327"/>
          </a:xfrm>
          <a:prstGeom prst="rect">
            <a:avLst/>
          </a:prstGeom>
        </p:spPr>
      </p:pic>
      <p:pic>
        <p:nvPicPr>
          <p:cNvPr id="9" name="Рисунок 8">
            <a:extLst>
              <a:ext uri="{FF2B5EF4-FFF2-40B4-BE49-F238E27FC236}">
                <a16:creationId xmlns:a16="http://schemas.microsoft.com/office/drawing/2014/main" id="{A6D0332C-1946-44B9-9657-7454E83F1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8748" y="2924530"/>
            <a:ext cx="4348276" cy="3402310"/>
          </a:xfrm>
          <a:prstGeom prst="rect">
            <a:avLst/>
          </a:prstGeom>
        </p:spPr>
      </p:pic>
    </p:spTree>
    <p:extLst>
      <p:ext uri="{BB962C8B-B14F-4D97-AF65-F5344CB8AC3E}">
        <p14:creationId xmlns:p14="http://schemas.microsoft.com/office/powerpoint/2010/main" val="116207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B6CA3D-8836-4C3F-912D-E73300FD43F7}"/>
              </a:ext>
            </a:extLst>
          </p:cNvPr>
          <p:cNvSpPr>
            <a:spLocks noGrp="1"/>
          </p:cNvSpPr>
          <p:nvPr>
            <p:ph type="title"/>
          </p:nvPr>
        </p:nvSpPr>
        <p:spPr/>
        <p:txBody>
          <a:bodyPr/>
          <a:lstStyle/>
          <a:p>
            <a:r>
              <a:rPr lang="uk-UA" sz="5400" b="1" dirty="0">
                <a:solidFill>
                  <a:srgbClr val="FFFF00"/>
                </a:solidFill>
              </a:rPr>
              <a:t>Послідовність виконання:</a:t>
            </a:r>
            <a:endParaRPr lang="ru-RU" sz="5400" b="1" dirty="0">
              <a:solidFill>
                <a:srgbClr val="FFFF00"/>
              </a:solidFill>
            </a:endParaRPr>
          </a:p>
        </p:txBody>
      </p:sp>
      <p:sp>
        <p:nvSpPr>
          <p:cNvPr id="3" name="Объект 2">
            <a:extLst>
              <a:ext uri="{FF2B5EF4-FFF2-40B4-BE49-F238E27FC236}">
                <a16:creationId xmlns:a16="http://schemas.microsoft.com/office/drawing/2014/main" id="{5631887A-8FCC-4C7F-A779-879B5E377AE2}"/>
              </a:ext>
            </a:extLst>
          </p:cNvPr>
          <p:cNvSpPr>
            <a:spLocks noGrp="1"/>
          </p:cNvSpPr>
          <p:nvPr>
            <p:ph idx="1"/>
          </p:nvPr>
        </p:nvSpPr>
        <p:spPr>
          <a:xfrm>
            <a:off x="1103312" y="1727200"/>
            <a:ext cx="8946541" cy="4521199"/>
          </a:xfrm>
        </p:spPr>
        <p:txBody>
          <a:bodyPr/>
          <a:lstStyle/>
          <a:p>
            <a:pPr marL="0" indent="0">
              <a:buNone/>
            </a:pPr>
            <a:r>
              <a:rPr lang="uk-UA" b="1" dirty="0">
                <a:solidFill>
                  <a:srgbClr val="FFFF00"/>
                </a:solidFill>
              </a:rPr>
              <a:t>9.  </a:t>
            </a:r>
            <a:r>
              <a:rPr lang="uk-UA" b="1" dirty="0"/>
              <a:t>Прикрашаємо будинок за власним задумом.</a:t>
            </a:r>
            <a:endParaRPr lang="ru-RU" b="1" dirty="0"/>
          </a:p>
        </p:txBody>
      </p:sp>
      <p:pic>
        <p:nvPicPr>
          <p:cNvPr id="5" name="Рисунок 4">
            <a:extLst>
              <a:ext uri="{FF2B5EF4-FFF2-40B4-BE49-F238E27FC236}">
                <a16:creationId xmlns:a16="http://schemas.microsoft.com/office/drawing/2014/main" id="{E429920A-1292-4866-BDC0-4812EC30AA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111" y="2738824"/>
            <a:ext cx="4896733" cy="3666458"/>
          </a:xfrm>
          <a:prstGeom prst="rect">
            <a:avLst/>
          </a:prstGeom>
        </p:spPr>
      </p:pic>
      <p:pic>
        <p:nvPicPr>
          <p:cNvPr id="6" name="Рисунок 5">
            <a:extLst>
              <a:ext uri="{FF2B5EF4-FFF2-40B4-BE49-F238E27FC236}">
                <a16:creationId xmlns:a16="http://schemas.microsoft.com/office/drawing/2014/main" id="{FB208F43-E305-4CD7-AD5D-DCAD32A4A6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3378" y="2738824"/>
            <a:ext cx="4583290" cy="3666458"/>
          </a:xfrm>
          <a:prstGeom prst="rect">
            <a:avLst/>
          </a:prstGeom>
        </p:spPr>
      </p:pic>
    </p:spTree>
    <p:extLst>
      <p:ext uri="{BB962C8B-B14F-4D97-AF65-F5344CB8AC3E}">
        <p14:creationId xmlns:p14="http://schemas.microsoft.com/office/powerpoint/2010/main" val="3585306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CC5E7F5-1A4A-4B13-A36B-CDD55B2E6273}"/>
              </a:ext>
            </a:extLst>
          </p:cNvPr>
          <p:cNvSpPr>
            <a:spLocks noGrp="1"/>
          </p:cNvSpPr>
          <p:nvPr>
            <p:ph type="title"/>
          </p:nvPr>
        </p:nvSpPr>
        <p:spPr>
          <a:xfrm>
            <a:off x="1682044" y="452718"/>
            <a:ext cx="8368790" cy="1400530"/>
          </a:xfrm>
        </p:spPr>
        <p:txBody>
          <a:bodyPr/>
          <a:lstStyle/>
          <a:p>
            <a:r>
              <a:rPr lang="uk-UA" sz="6600" b="1" dirty="0">
                <a:solidFill>
                  <a:srgbClr val="FFFF00"/>
                </a:solidFill>
              </a:rPr>
              <a:t>Виставка робіт</a:t>
            </a:r>
            <a:endParaRPr lang="ru-RU" sz="6600" b="1" dirty="0">
              <a:solidFill>
                <a:srgbClr val="FFFF00"/>
              </a:solidFill>
            </a:endParaRPr>
          </a:p>
        </p:txBody>
      </p:sp>
      <p:pic>
        <p:nvPicPr>
          <p:cNvPr id="6" name="Рисунок 5">
            <a:extLst>
              <a:ext uri="{FF2B5EF4-FFF2-40B4-BE49-F238E27FC236}">
                <a16:creationId xmlns:a16="http://schemas.microsoft.com/office/drawing/2014/main" id="{EBA47370-26CC-4C8A-A65C-E0AA69AF03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6951" y="3438330"/>
            <a:ext cx="3669844" cy="3132846"/>
          </a:xfrm>
          <a:prstGeom prst="rect">
            <a:avLst/>
          </a:prstGeom>
        </p:spPr>
      </p:pic>
      <p:pic>
        <p:nvPicPr>
          <p:cNvPr id="5" name="Рисунок 4">
            <a:extLst>
              <a:ext uri="{FF2B5EF4-FFF2-40B4-BE49-F238E27FC236}">
                <a16:creationId xmlns:a16="http://schemas.microsoft.com/office/drawing/2014/main" id="{1AA1ACF0-9850-45AC-A50F-43617E4299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62" y="1785954"/>
            <a:ext cx="3669844" cy="3085758"/>
          </a:xfrm>
          <a:prstGeom prst="rect">
            <a:avLst/>
          </a:prstGeom>
        </p:spPr>
      </p:pic>
      <p:pic>
        <p:nvPicPr>
          <p:cNvPr id="8" name="Рисунок 7">
            <a:extLst>
              <a:ext uri="{FF2B5EF4-FFF2-40B4-BE49-F238E27FC236}">
                <a16:creationId xmlns:a16="http://schemas.microsoft.com/office/drawing/2014/main" id="{97B489E5-5EF8-4A09-87BC-072F3F80E8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2929" y="1762410"/>
            <a:ext cx="3855809" cy="3132846"/>
          </a:xfrm>
          <a:prstGeom prst="rect">
            <a:avLst/>
          </a:prstGeom>
        </p:spPr>
      </p:pic>
    </p:spTree>
    <p:extLst>
      <p:ext uri="{BB962C8B-B14F-4D97-AF65-F5344CB8AC3E}">
        <p14:creationId xmlns:p14="http://schemas.microsoft.com/office/powerpoint/2010/main" val="3477029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D739F6A-57CB-4B28-8A4D-8397A7B3D658}"/>
              </a:ext>
            </a:extLst>
          </p:cNvPr>
          <p:cNvSpPr>
            <a:spLocks noGrp="1"/>
          </p:cNvSpPr>
          <p:nvPr>
            <p:ph type="title"/>
          </p:nvPr>
        </p:nvSpPr>
        <p:spPr>
          <a:xfrm>
            <a:off x="158045" y="452718"/>
            <a:ext cx="10893778" cy="1400530"/>
          </a:xfrm>
        </p:spPr>
        <p:txBody>
          <a:bodyPr/>
          <a:lstStyle/>
          <a:p>
            <a:r>
              <a:rPr lang="uk-UA" sz="4400" b="1" dirty="0">
                <a:solidFill>
                  <a:srgbClr val="FFFF00"/>
                </a:solidFill>
              </a:rPr>
              <a:t>Відправити ти роботу на перевірку.</a:t>
            </a:r>
            <a:endParaRPr lang="ru-RU" sz="4400" b="1" dirty="0">
              <a:solidFill>
                <a:srgbClr val="FFFF00"/>
              </a:solidFill>
            </a:endParaRPr>
          </a:p>
        </p:txBody>
      </p:sp>
      <p:pic>
        <p:nvPicPr>
          <p:cNvPr id="5" name="Рисунок 4">
            <a:extLst>
              <a:ext uri="{FF2B5EF4-FFF2-40B4-BE49-F238E27FC236}">
                <a16:creationId xmlns:a16="http://schemas.microsoft.com/office/drawing/2014/main" id="{D662C2EC-EA7E-4968-848E-1DAE05F9EB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1431" y="1986844"/>
            <a:ext cx="4726255" cy="3996970"/>
          </a:xfrm>
          <a:prstGeom prst="rect">
            <a:avLst/>
          </a:prstGeom>
        </p:spPr>
      </p:pic>
      <p:pic>
        <p:nvPicPr>
          <p:cNvPr id="4" name="Рисунок 3">
            <a:extLst>
              <a:ext uri="{FF2B5EF4-FFF2-40B4-BE49-F238E27FC236}">
                <a16:creationId xmlns:a16="http://schemas.microsoft.com/office/drawing/2014/main" id="{578BE478-B2C1-4CE3-ACFC-876E1FEE5D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0973" y="2059868"/>
            <a:ext cx="4739596" cy="3850922"/>
          </a:xfrm>
          <a:prstGeom prst="rect">
            <a:avLst/>
          </a:prstGeom>
        </p:spPr>
      </p:pic>
    </p:spTree>
    <p:extLst>
      <p:ext uri="{BB962C8B-B14F-4D97-AF65-F5344CB8AC3E}">
        <p14:creationId xmlns:p14="http://schemas.microsoft.com/office/powerpoint/2010/main" val="1394860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9C611BFC-C0E8-4E12-A6A9-55CAF7AB60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956" y="338666"/>
            <a:ext cx="11458222" cy="6208889"/>
          </a:xfrm>
          <a:prstGeom prst="rect">
            <a:avLst/>
          </a:prstGeom>
        </p:spPr>
      </p:pic>
    </p:spTree>
    <p:extLst>
      <p:ext uri="{BB962C8B-B14F-4D97-AF65-F5344CB8AC3E}">
        <p14:creationId xmlns:p14="http://schemas.microsoft.com/office/powerpoint/2010/main" val="41038905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BCFFBE71-8796-4CD8-88E4-E22FE83274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643" y="304800"/>
            <a:ext cx="11559823" cy="6265333"/>
          </a:xfrm>
          <a:prstGeom prst="rect">
            <a:avLst/>
          </a:prstGeom>
        </p:spPr>
      </p:pic>
    </p:spTree>
    <p:extLst>
      <p:ext uri="{BB962C8B-B14F-4D97-AF65-F5344CB8AC3E}">
        <p14:creationId xmlns:p14="http://schemas.microsoft.com/office/powerpoint/2010/main" val="16266950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231</TotalTime>
  <Words>601</Words>
  <Application>Microsoft Office PowerPoint</Application>
  <PresentationFormat>Широкоэкранный</PresentationFormat>
  <Paragraphs>56</Paragraphs>
  <Slides>25</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25</vt:i4>
      </vt:variant>
    </vt:vector>
  </HeadingPairs>
  <TitlesOfParts>
    <vt:vector size="29" baseType="lpstr">
      <vt:lpstr>Arial</vt:lpstr>
      <vt:lpstr>Century Gothic</vt:lpstr>
      <vt:lpstr>Wingdings 3</vt:lpstr>
      <vt:lpstr>Ион</vt:lpstr>
      <vt:lpstr>                     Урок №14  Кольорові будиночки                        Дизайн і технології 2 клас                                                                         </vt:lpstr>
      <vt:lpstr>Презентация PowerPoint</vt:lpstr>
      <vt:lpstr>Відгадай загадку</vt:lpstr>
      <vt:lpstr>Відгадка:    Будинок</vt:lpstr>
      <vt:lpstr>Цікава інформація</vt:lpstr>
      <vt:lpstr>Цікава інформація</vt:lpstr>
      <vt:lpstr>Санаторій            Будинок культури</vt:lpstr>
      <vt:lpstr>Дачний будинок    Сільський будинок</vt:lpstr>
      <vt:lpstr>Житловий  будинок</vt:lpstr>
      <vt:lpstr>Готель                Гуртожиток</vt:lpstr>
      <vt:lpstr>Сьогодні  ми навчимося конструювати будинок з паперу.</vt:lpstr>
      <vt:lpstr>Для роботи підготуй:</vt:lpstr>
      <vt:lpstr>Послідовність виконання:</vt:lpstr>
      <vt:lpstr>Послідовність виконання:</vt:lpstr>
      <vt:lpstr>Послідовність виконання:</vt:lpstr>
      <vt:lpstr>Послідовність виконання:</vt:lpstr>
      <vt:lpstr>Послідовність виконання:</vt:lpstr>
      <vt:lpstr>Послідовність виконання:</vt:lpstr>
      <vt:lpstr>Послідовність виконання:</vt:lpstr>
      <vt:lpstr>Послідовність виконання:</vt:lpstr>
      <vt:lpstr>Послідовність виконання:</vt:lpstr>
      <vt:lpstr>Виставка робіт</vt:lpstr>
      <vt:lpstr>Відправити ти роботу на перевірку.</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Діагностична перевірна робота з читання. 3 клас, І семестр Перевірка навичок читання вголос </dc:title>
  <dc:creator>Шнуренко Валентин</dc:creator>
  <cp:lastModifiedBy>A A</cp:lastModifiedBy>
  <cp:revision>79</cp:revision>
  <dcterms:created xsi:type="dcterms:W3CDTF">2021-11-16T10:40:53Z</dcterms:created>
  <dcterms:modified xsi:type="dcterms:W3CDTF">2024-10-31T14:04:22Z</dcterms:modified>
</cp:coreProperties>
</file>