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3"/>
  </p:notesMasterIdLst>
  <p:sldIdLst>
    <p:sldId id="315" r:id="rId4"/>
    <p:sldId id="308" r:id="rId5"/>
    <p:sldId id="309" r:id="rId6"/>
    <p:sldId id="310" r:id="rId7"/>
    <p:sldId id="311" r:id="rId8"/>
    <p:sldId id="280" r:id="rId9"/>
    <p:sldId id="312" r:id="rId10"/>
    <p:sldId id="257" r:id="rId11"/>
    <p:sldId id="258" r:id="rId12"/>
    <p:sldId id="259" r:id="rId13"/>
    <p:sldId id="260" r:id="rId14"/>
    <p:sldId id="261" r:id="rId15"/>
    <p:sldId id="262" r:id="rId16"/>
    <p:sldId id="277" r:id="rId17"/>
    <p:sldId id="313" r:id="rId18"/>
    <p:sldId id="278" r:id="rId19"/>
    <p:sldId id="314" r:id="rId20"/>
    <p:sldId id="283" r:id="rId21"/>
    <p:sldId id="281" r:id="rId22"/>
    <p:sldId id="282" r:id="rId23"/>
    <p:sldId id="284" r:id="rId24"/>
    <p:sldId id="287" r:id="rId25"/>
    <p:sldId id="286" r:id="rId26"/>
    <p:sldId id="291" r:id="rId27"/>
    <p:sldId id="292" r:id="rId28"/>
    <p:sldId id="288" r:id="rId29"/>
    <p:sldId id="268" r:id="rId30"/>
    <p:sldId id="271" r:id="rId31"/>
    <p:sldId id="272" r:id="rId32"/>
    <p:sldId id="269" r:id="rId33"/>
    <p:sldId id="270" r:id="rId34"/>
    <p:sldId id="273" r:id="rId35"/>
    <p:sldId id="274" r:id="rId36"/>
    <p:sldId id="265" r:id="rId37"/>
    <p:sldId id="266" r:id="rId38"/>
    <p:sldId id="294" r:id="rId39"/>
    <p:sldId id="297" r:id="rId40"/>
    <p:sldId id="298" r:id="rId41"/>
    <p:sldId id="299" r:id="rId42"/>
    <p:sldId id="276" r:id="rId43"/>
    <p:sldId id="300" r:id="rId44"/>
    <p:sldId id="301" r:id="rId45"/>
    <p:sldId id="302" r:id="rId46"/>
    <p:sldId id="303" r:id="rId47"/>
    <p:sldId id="304" r:id="rId48"/>
    <p:sldId id="307" r:id="rId49"/>
    <p:sldId id="305" r:id="rId50"/>
    <p:sldId id="306" r:id="rId51"/>
    <p:sldId id="275" r:id="rId5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53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-35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105BFB-FD02-42A4-B024-30E728FE1180}" type="doc">
      <dgm:prSet loTypeId="urn:microsoft.com/office/officeart/2009/3/layout/StepUpProcess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315B3D86-926A-4CC7-8AA0-D4C96E20CBEA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uk-UA" sz="1800" b="0" i="0" noProof="0" dirty="0" smtClean="0">
              <a:solidFill>
                <a:schemeClr val="tx1"/>
              </a:solidFill>
            </a:rPr>
            <a:t>з'ясуєте, що таке розгалуження</a:t>
          </a:r>
        </a:p>
      </dgm:t>
    </dgm:pt>
    <dgm:pt modelId="{DF55645F-A126-4D86-9561-716167B27046}" type="parTrans" cxnId="{68FB6ADD-641A-4696-9742-88298C57E541}">
      <dgm:prSet/>
      <dgm:spPr/>
      <dgm:t>
        <a:bodyPr/>
        <a:lstStyle/>
        <a:p>
          <a:endParaRPr lang="uk-UA"/>
        </a:p>
      </dgm:t>
    </dgm:pt>
    <dgm:pt modelId="{2D71F001-BD1C-49B7-AFB3-4937C19A9401}" type="sibTrans" cxnId="{68FB6ADD-641A-4696-9742-88298C57E541}">
      <dgm:prSet/>
      <dgm:spPr/>
      <dgm:t>
        <a:bodyPr/>
        <a:lstStyle/>
        <a:p>
          <a:endParaRPr lang="uk-UA"/>
        </a:p>
      </dgm:t>
    </dgm:pt>
    <dgm:pt modelId="{9955DCCA-1927-447A-B0E0-D61663048EE8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будете </a:t>
          </a:r>
          <a:r>
            <a:rPr lang="ru-RU" sz="1800" dirty="0" err="1" smtClean="0"/>
            <a:t>складати</a:t>
          </a:r>
          <a:r>
            <a:rPr lang="ru-RU" sz="1800" dirty="0" smtClean="0"/>
            <a:t> </a:t>
          </a:r>
          <a:r>
            <a:rPr lang="uk-UA" sz="1800" dirty="0" smtClean="0"/>
            <a:t>та виконувати </a:t>
          </a:r>
          <a:r>
            <a:rPr lang="ru-RU" sz="1800" dirty="0" err="1" smtClean="0"/>
            <a:t>алгоритми</a:t>
          </a:r>
          <a:r>
            <a:rPr lang="uk-UA" sz="1800" dirty="0" smtClean="0"/>
            <a:t> з розгалуженням на прикладах</a:t>
          </a:r>
          <a:endParaRPr lang="uk-UA" sz="1800" b="1" noProof="0" dirty="0" smtClean="0"/>
        </a:p>
      </dgm:t>
    </dgm:pt>
    <dgm:pt modelId="{E50F8F57-8A45-42CA-A274-24C4CA1CD071}" type="sibTrans" cxnId="{F726AB76-4D4D-43E1-B7BC-CD8D37266646}">
      <dgm:prSet/>
      <dgm:spPr/>
      <dgm:t>
        <a:bodyPr/>
        <a:lstStyle/>
        <a:p>
          <a:endParaRPr lang="uk-UA"/>
        </a:p>
      </dgm:t>
    </dgm:pt>
    <dgm:pt modelId="{BEB06C26-D1FE-49F6-AF77-63A677BA45F4}" type="parTrans" cxnId="{F726AB76-4D4D-43E1-B7BC-CD8D37266646}">
      <dgm:prSet/>
      <dgm:spPr/>
      <dgm:t>
        <a:bodyPr/>
        <a:lstStyle/>
        <a:p>
          <a:endParaRPr lang="uk-UA"/>
        </a:p>
      </dgm:t>
    </dgm:pt>
    <dgm:pt modelId="{D730C3CA-B9C7-4615-91B4-AFC6A07D29F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uk-UA" sz="1800" b="0" dirty="0" smtClean="0"/>
            <a:t>навчите </a:t>
          </a:r>
          <a:r>
            <a:rPr lang="uk-UA" sz="1800" b="1" dirty="0" smtClean="0"/>
            <a:t>Рудого кота </a:t>
          </a:r>
          <a:r>
            <a:rPr lang="uk-UA" sz="1800" b="0" dirty="0" smtClean="0"/>
            <a:t>створювати малюнки під час руху</a:t>
          </a:r>
          <a:endParaRPr lang="uk-UA" sz="1600" b="1" noProof="0" dirty="0" smtClean="0">
            <a:solidFill>
              <a:schemeClr val="tx1"/>
            </a:solidFill>
          </a:endParaRPr>
        </a:p>
      </dgm:t>
    </dgm:pt>
    <dgm:pt modelId="{9D728392-87A9-4A0A-886E-C5A324CD2392}" type="parTrans" cxnId="{E2E514F9-F3D1-4765-93D3-9D8A56F61576}">
      <dgm:prSet/>
      <dgm:spPr/>
      <dgm:t>
        <a:bodyPr/>
        <a:lstStyle/>
        <a:p>
          <a:endParaRPr lang="ru-RU"/>
        </a:p>
      </dgm:t>
    </dgm:pt>
    <dgm:pt modelId="{ACC53A0C-F247-42DE-BA98-070224023EB7}" type="sibTrans" cxnId="{E2E514F9-F3D1-4765-93D3-9D8A56F61576}">
      <dgm:prSet/>
      <dgm:spPr/>
      <dgm:t>
        <a:bodyPr/>
        <a:lstStyle/>
        <a:p>
          <a:endParaRPr lang="ru-RU"/>
        </a:p>
      </dgm:t>
    </dgm:pt>
    <dgm:pt modelId="{278BBEC3-25EB-4983-A2ED-39E7510A7FC9}" type="pres">
      <dgm:prSet presAssocID="{E5105BFB-FD02-42A4-B024-30E728FE118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5BF0CC98-8900-4BA1-A102-A374D41FF3BF}" type="pres">
      <dgm:prSet presAssocID="{315B3D86-926A-4CC7-8AA0-D4C96E20CBEA}" presName="composite" presStyleCnt="0"/>
      <dgm:spPr/>
      <dgm:t>
        <a:bodyPr/>
        <a:lstStyle/>
        <a:p>
          <a:endParaRPr lang="uk-UA"/>
        </a:p>
      </dgm:t>
    </dgm:pt>
    <dgm:pt modelId="{97F4F5B0-160D-40C2-BA04-7E2E012FE3F3}" type="pres">
      <dgm:prSet presAssocID="{315B3D86-926A-4CC7-8AA0-D4C96E20CBEA}" presName="LShape" presStyleLbl="alignNode1" presStyleIdx="0" presStyleCnt="5" custScaleX="75443" custLinFactNeighborX="1146" custLinFactNeighborY="-6645"/>
      <dgm:spPr>
        <a:gradFill flip="none" rotWithShape="0">
          <a:gsLst>
            <a:gs pos="0">
              <a:srgbClr val="660066"/>
            </a:gs>
            <a:gs pos="50000">
              <a:srgbClr val="7030A0"/>
            </a:gs>
            <a:gs pos="100000">
              <a:srgbClr val="CC00FF"/>
            </a:gs>
          </a:gsLst>
          <a:lin ang="2700000" scaled="1"/>
          <a:tileRect/>
        </a:gradFill>
        <a:ln>
          <a:solidFill>
            <a:srgbClr val="7030A0"/>
          </a:solidFill>
        </a:ln>
      </dgm:spPr>
      <dgm:t>
        <a:bodyPr/>
        <a:lstStyle/>
        <a:p>
          <a:endParaRPr lang="uk-UA"/>
        </a:p>
      </dgm:t>
    </dgm:pt>
    <dgm:pt modelId="{6A1C8FA4-0F52-445B-8E3A-B1010353A56A}" type="pres">
      <dgm:prSet presAssocID="{315B3D86-926A-4CC7-8AA0-D4C96E20CBEA}" presName="ParentText" presStyleLbl="revTx" presStyleIdx="0" presStyleCnt="3" custLinFactNeighborX="16837" custLinFactNeighborY="245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9CC8D66-CC3D-43B1-9028-C9C2A7507516}" type="pres">
      <dgm:prSet presAssocID="{315B3D86-926A-4CC7-8AA0-D4C96E20CBEA}" presName="Triangle" presStyleLbl="alignNode1" presStyleIdx="1" presStyleCnt="5" custLinFactNeighborX="-3749" custLinFactNeighborY="2057"/>
      <dgm:spPr>
        <a:gradFill flip="none" rotWithShape="0">
          <a:gsLst>
            <a:gs pos="0">
              <a:srgbClr val="660066"/>
            </a:gs>
            <a:gs pos="50000">
              <a:srgbClr val="7030A0"/>
            </a:gs>
            <a:gs pos="100000">
              <a:srgbClr val="CC00FF"/>
            </a:gs>
          </a:gsLst>
          <a:lin ang="2700000" scaled="1"/>
          <a:tileRect/>
        </a:gradFill>
        <a:ln>
          <a:solidFill>
            <a:srgbClr val="7030A0"/>
          </a:solidFill>
        </a:ln>
      </dgm:spPr>
      <dgm:t>
        <a:bodyPr/>
        <a:lstStyle/>
        <a:p>
          <a:endParaRPr lang="uk-UA"/>
        </a:p>
      </dgm:t>
    </dgm:pt>
    <dgm:pt modelId="{38C4B215-A2C7-43E1-B40E-95E31A1B4645}" type="pres">
      <dgm:prSet presAssocID="{2D71F001-BD1C-49B7-AFB3-4937C19A9401}" presName="sibTrans" presStyleCnt="0"/>
      <dgm:spPr/>
      <dgm:t>
        <a:bodyPr/>
        <a:lstStyle/>
        <a:p>
          <a:endParaRPr lang="uk-UA"/>
        </a:p>
      </dgm:t>
    </dgm:pt>
    <dgm:pt modelId="{0D8E35D1-8279-4738-84B1-109E39103AF9}" type="pres">
      <dgm:prSet presAssocID="{2D71F001-BD1C-49B7-AFB3-4937C19A9401}" presName="space" presStyleCnt="0"/>
      <dgm:spPr/>
      <dgm:t>
        <a:bodyPr/>
        <a:lstStyle/>
        <a:p>
          <a:endParaRPr lang="uk-UA"/>
        </a:p>
      </dgm:t>
    </dgm:pt>
    <dgm:pt modelId="{3C6A016D-BCF4-4525-85FC-23F81AB96AE7}" type="pres">
      <dgm:prSet presAssocID="{9955DCCA-1927-447A-B0E0-D61663048EE8}" presName="composite" presStyleCnt="0"/>
      <dgm:spPr/>
      <dgm:t>
        <a:bodyPr/>
        <a:lstStyle/>
        <a:p>
          <a:endParaRPr lang="uk-UA"/>
        </a:p>
      </dgm:t>
    </dgm:pt>
    <dgm:pt modelId="{AC0DE14E-82E2-45F6-BC06-171FB2815A16}" type="pres">
      <dgm:prSet presAssocID="{9955DCCA-1927-447A-B0E0-D61663048EE8}" presName="LShape" presStyleLbl="alignNode1" presStyleIdx="2" presStyleCnt="5" custScaleX="82928" custLinFactNeighborX="-7218" custLinFactNeighborY="-1809"/>
      <dgm:spPr>
        <a:gradFill flip="none" rotWithShape="0">
          <a:gsLst>
            <a:gs pos="0">
              <a:srgbClr val="660066"/>
            </a:gs>
            <a:gs pos="50000">
              <a:srgbClr val="7030A0"/>
            </a:gs>
            <a:gs pos="100000">
              <a:srgbClr val="CC00FF"/>
            </a:gs>
          </a:gsLst>
          <a:lin ang="2700000" scaled="1"/>
          <a:tileRect/>
        </a:gradFill>
        <a:ln>
          <a:solidFill>
            <a:srgbClr val="7030A0"/>
          </a:solidFill>
        </a:ln>
      </dgm:spPr>
      <dgm:t>
        <a:bodyPr/>
        <a:lstStyle/>
        <a:p>
          <a:endParaRPr lang="uk-UA"/>
        </a:p>
      </dgm:t>
    </dgm:pt>
    <dgm:pt modelId="{BBAF9E15-80C3-4253-BCA0-4AFD6FEA651C}" type="pres">
      <dgm:prSet presAssocID="{9955DCCA-1927-447A-B0E0-D61663048EE8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9164056-8AA8-4CA8-AFE5-5EFFB9095995}" type="pres">
      <dgm:prSet presAssocID="{9955DCCA-1927-447A-B0E0-D61663048EE8}" presName="Triangle" presStyleLbl="alignNode1" presStyleIdx="3" presStyleCnt="5"/>
      <dgm:spPr>
        <a:gradFill flip="none" rotWithShape="0">
          <a:gsLst>
            <a:gs pos="0">
              <a:srgbClr val="660066"/>
            </a:gs>
            <a:gs pos="50000">
              <a:srgbClr val="7030A0"/>
            </a:gs>
            <a:gs pos="100000">
              <a:srgbClr val="CC00FF"/>
            </a:gs>
          </a:gsLst>
          <a:lin ang="2700000" scaled="1"/>
          <a:tileRect/>
        </a:gradFill>
        <a:ln>
          <a:solidFill>
            <a:srgbClr val="7030A0"/>
          </a:solidFill>
        </a:ln>
      </dgm:spPr>
      <dgm:t>
        <a:bodyPr/>
        <a:lstStyle/>
        <a:p>
          <a:endParaRPr lang="uk-UA"/>
        </a:p>
      </dgm:t>
    </dgm:pt>
    <dgm:pt modelId="{3B1E5A8A-F516-4D35-ACEA-08FECD676D88}" type="pres">
      <dgm:prSet presAssocID="{E50F8F57-8A45-42CA-A274-24C4CA1CD071}" presName="sibTrans" presStyleCnt="0"/>
      <dgm:spPr/>
      <dgm:t>
        <a:bodyPr/>
        <a:lstStyle/>
        <a:p>
          <a:endParaRPr lang="uk-UA"/>
        </a:p>
      </dgm:t>
    </dgm:pt>
    <dgm:pt modelId="{B3046140-F40C-4711-B20A-B8E13C910150}" type="pres">
      <dgm:prSet presAssocID="{E50F8F57-8A45-42CA-A274-24C4CA1CD071}" presName="space" presStyleCnt="0"/>
      <dgm:spPr/>
      <dgm:t>
        <a:bodyPr/>
        <a:lstStyle/>
        <a:p>
          <a:endParaRPr lang="uk-UA"/>
        </a:p>
      </dgm:t>
    </dgm:pt>
    <dgm:pt modelId="{2D44B728-929B-48BD-BFC6-3AA2F9C15E34}" type="pres">
      <dgm:prSet presAssocID="{D730C3CA-B9C7-4615-91B4-AFC6A07D29F5}" presName="composite" presStyleCnt="0"/>
      <dgm:spPr/>
    </dgm:pt>
    <dgm:pt modelId="{1861D297-3505-4BF2-A3FA-1CF828A1FA23}" type="pres">
      <dgm:prSet presAssocID="{D730C3CA-B9C7-4615-91B4-AFC6A07D29F5}" presName="LShape" presStyleLbl="alignNode1" presStyleIdx="4" presStyleCnt="5"/>
      <dgm:spPr>
        <a:gradFill rotWithShape="0">
          <a:gsLst>
            <a:gs pos="0">
              <a:srgbClr val="7030A0"/>
            </a:gs>
            <a:gs pos="80000">
              <a:schemeClr val="accent5">
                <a:hueOff val="-10629217"/>
                <a:satOff val="307"/>
                <a:lumOff val="-24902"/>
                <a:alphaOff val="0"/>
                <a:shade val="93000"/>
                <a:satMod val="130000"/>
              </a:schemeClr>
            </a:gs>
            <a:gs pos="100000">
              <a:schemeClr val="accent5">
                <a:hueOff val="-10629217"/>
                <a:satOff val="307"/>
                <a:lumOff val="-24902"/>
                <a:alphaOff val="0"/>
                <a:shade val="94000"/>
                <a:satMod val="135000"/>
              </a:schemeClr>
            </a:gs>
          </a:gsLst>
          <a:lin ang="2700000" scaled="0"/>
        </a:gradFill>
      </dgm:spPr>
      <dgm:t>
        <a:bodyPr/>
        <a:lstStyle/>
        <a:p>
          <a:endParaRPr lang="ru-RU"/>
        </a:p>
      </dgm:t>
    </dgm:pt>
    <dgm:pt modelId="{4F4F4E31-6159-4143-8932-0BCDA84FF298}" type="pres">
      <dgm:prSet presAssocID="{D730C3CA-B9C7-4615-91B4-AFC6A07D29F5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6F0884-D088-4E17-9430-457004BDB588}" type="presOf" srcId="{9955DCCA-1927-447A-B0E0-D61663048EE8}" destId="{BBAF9E15-80C3-4253-BCA0-4AFD6FEA651C}" srcOrd="0" destOrd="0" presId="urn:microsoft.com/office/officeart/2009/3/layout/StepUpProcess"/>
    <dgm:cxn modelId="{E2E514F9-F3D1-4765-93D3-9D8A56F61576}" srcId="{E5105BFB-FD02-42A4-B024-30E728FE1180}" destId="{D730C3CA-B9C7-4615-91B4-AFC6A07D29F5}" srcOrd="2" destOrd="0" parTransId="{9D728392-87A9-4A0A-886E-C5A324CD2392}" sibTransId="{ACC53A0C-F247-42DE-BA98-070224023EB7}"/>
    <dgm:cxn modelId="{B99FF02A-CBC9-4158-8987-037902622D96}" type="presOf" srcId="{D730C3CA-B9C7-4615-91B4-AFC6A07D29F5}" destId="{4F4F4E31-6159-4143-8932-0BCDA84FF298}" srcOrd="0" destOrd="0" presId="urn:microsoft.com/office/officeart/2009/3/layout/StepUpProcess"/>
    <dgm:cxn modelId="{68FB6ADD-641A-4696-9742-88298C57E541}" srcId="{E5105BFB-FD02-42A4-B024-30E728FE1180}" destId="{315B3D86-926A-4CC7-8AA0-D4C96E20CBEA}" srcOrd="0" destOrd="0" parTransId="{DF55645F-A126-4D86-9561-716167B27046}" sibTransId="{2D71F001-BD1C-49B7-AFB3-4937C19A9401}"/>
    <dgm:cxn modelId="{6AB1F806-AAC2-47F2-B8D8-1BB96F51B477}" type="presOf" srcId="{315B3D86-926A-4CC7-8AA0-D4C96E20CBEA}" destId="{6A1C8FA4-0F52-445B-8E3A-B1010353A56A}" srcOrd="0" destOrd="0" presId="urn:microsoft.com/office/officeart/2009/3/layout/StepUpProcess"/>
    <dgm:cxn modelId="{F726AB76-4D4D-43E1-B7BC-CD8D37266646}" srcId="{E5105BFB-FD02-42A4-B024-30E728FE1180}" destId="{9955DCCA-1927-447A-B0E0-D61663048EE8}" srcOrd="1" destOrd="0" parTransId="{BEB06C26-D1FE-49F6-AF77-63A677BA45F4}" sibTransId="{E50F8F57-8A45-42CA-A274-24C4CA1CD071}"/>
    <dgm:cxn modelId="{64AE89C0-D94B-4C0D-B1ED-F570A3BB30C3}" type="presOf" srcId="{E5105BFB-FD02-42A4-B024-30E728FE1180}" destId="{278BBEC3-25EB-4983-A2ED-39E7510A7FC9}" srcOrd="0" destOrd="0" presId="urn:microsoft.com/office/officeart/2009/3/layout/StepUpProcess"/>
    <dgm:cxn modelId="{960C8318-A504-4456-8D2B-2AE302FB31B5}" type="presParOf" srcId="{278BBEC3-25EB-4983-A2ED-39E7510A7FC9}" destId="{5BF0CC98-8900-4BA1-A102-A374D41FF3BF}" srcOrd="0" destOrd="0" presId="urn:microsoft.com/office/officeart/2009/3/layout/StepUpProcess"/>
    <dgm:cxn modelId="{B6A43CC3-38D0-4F44-9496-D227A806B7A7}" type="presParOf" srcId="{5BF0CC98-8900-4BA1-A102-A374D41FF3BF}" destId="{97F4F5B0-160D-40C2-BA04-7E2E012FE3F3}" srcOrd="0" destOrd="0" presId="urn:microsoft.com/office/officeart/2009/3/layout/StepUpProcess"/>
    <dgm:cxn modelId="{C0052877-2616-4763-882D-0781A1F4C66F}" type="presParOf" srcId="{5BF0CC98-8900-4BA1-A102-A374D41FF3BF}" destId="{6A1C8FA4-0F52-445B-8E3A-B1010353A56A}" srcOrd="1" destOrd="0" presId="urn:microsoft.com/office/officeart/2009/3/layout/StepUpProcess"/>
    <dgm:cxn modelId="{6AA4C1B6-D978-4A71-A8C5-8823349623DF}" type="presParOf" srcId="{5BF0CC98-8900-4BA1-A102-A374D41FF3BF}" destId="{E9CC8D66-CC3D-43B1-9028-C9C2A7507516}" srcOrd="2" destOrd="0" presId="urn:microsoft.com/office/officeart/2009/3/layout/StepUpProcess"/>
    <dgm:cxn modelId="{9D582674-82C6-4B02-B865-DE5D545952FB}" type="presParOf" srcId="{278BBEC3-25EB-4983-A2ED-39E7510A7FC9}" destId="{38C4B215-A2C7-43E1-B40E-95E31A1B4645}" srcOrd="1" destOrd="0" presId="urn:microsoft.com/office/officeart/2009/3/layout/StepUpProcess"/>
    <dgm:cxn modelId="{86D568ED-738C-4E41-843D-9D8429E0CE4A}" type="presParOf" srcId="{38C4B215-A2C7-43E1-B40E-95E31A1B4645}" destId="{0D8E35D1-8279-4738-84B1-109E39103AF9}" srcOrd="0" destOrd="0" presId="urn:microsoft.com/office/officeart/2009/3/layout/StepUpProcess"/>
    <dgm:cxn modelId="{46CEDE97-56A5-473D-AA88-4E8CFFD56BF6}" type="presParOf" srcId="{278BBEC3-25EB-4983-A2ED-39E7510A7FC9}" destId="{3C6A016D-BCF4-4525-85FC-23F81AB96AE7}" srcOrd="2" destOrd="0" presId="urn:microsoft.com/office/officeart/2009/3/layout/StepUpProcess"/>
    <dgm:cxn modelId="{359E0068-3DA1-49FA-A32E-91808264FDC5}" type="presParOf" srcId="{3C6A016D-BCF4-4525-85FC-23F81AB96AE7}" destId="{AC0DE14E-82E2-45F6-BC06-171FB2815A16}" srcOrd="0" destOrd="0" presId="urn:microsoft.com/office/officeart/2009/3/layout/StepUpProcess"/>
    <dgm:cxn modelId="{C4FCC1A5-1DCC-4FD4-A0AA-3B9B1A2A52EB}" type="presParOf" srcId="{3C6A016D-BCF4-4525-85FC-23F81AB96AE7}" destId="{BBAF9E15-80C3-4253-BCA0-4AFD6FEA651C}" srcOrd="1" destOrd="0" presId="urn:microsoft.com/office/officeart/2009/3/layout/StepUpProcess"/>
    <dgm:cxn modelId="{F2088B58-53CB-4D3F-B6D7-8BF5AC4B5828}" type="presParOf" srcId="{3C6A016D-BCF4-4525-85FC-23F81AB96AE7}" destId="{A9164056-8AA8-4CA8-AFE5-5EFFB9095995}" srcOrd="2" destOrd="0" presId="urn:microsoft.com/office/officeart/2009/3/layout/StepUpProcess"/>
    <dgm:cxn modelId="{BCCD92AF-03C9-428E-BF9B-A3B928CE097B}" type="presParOf" srcId="{278BBEC3-25EB-4983-A2ED-39E7510A7FC9}" destId="{3B1E5A8A-F516-4D35-ACEA-08FECD676D88}" srcOrd="3" destOrd="0" presId="urn:microsoft.com/office/officeart/2009/3/layout/StepUpProcess"/>
    <dgm:cxn modelId="{BF5019C5-7CBD-4800-BB24-D7FC91A9C36E}" type="presParOf" srcId="{3B1E5A8A-F516-4D35-ACEA-08FECD676D88}" destId="{B3046140-F40C-4711-B20A-B8E13C910150}" srcOrd="0" destOrd="0" presId="urn:microsoft.com/office/officeart/2009/3/layout/StepUpProcess"/>
    <dgm:cxn modelId="{47358A57-9D0A-40E5-8190-67F61DC9AC38}" type="presParOf" srcId="{278BBEC3-25EB-4983-A2ED-39E7510A7FC9}" destId="{2D44B728-929B-48BD-BFC6-3AA2F9C15E34}" srcOrd="4" destOrd="0" presId="urn:microsoft.com/office/officeart/2009/3/layout/StepUpProcess"/>
    <dgm:cxn modelId="{908B87F1-7AC6-476A-8B90-3C8C600E571D}" type="presParOf" srcId="{2D44B728-929B-48BD-BFC6-3AA2F9C15E34}" destId="{1861D297-3505-4BF2-A3FA-1CF828A1FA23}" srcOrd="0" destOrd="0" presId="urn:microsoft.com/office/officeart/2009/3/layout/StepUpProcess"/>
    <dgm:cxn modelId="{BDA4A7CE-1077-41AE-8719-A0D990F5B76B}" type="presParOf" srcId="{2D44B728-929B-48BD-BFC6-3AA2F9C15E34}" destId="{4F4F4E31-6159-4143-8932-0BCDA84FF298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F4F5B0-160D-40C2-BA04-7E2E012FE3F3}">
      <dsp:nvSpPr>
        <dsp:cNvPr id="0" name=""/>
        <dsp:cNvSpPr/>
      </dsp:nvSpPr>
      <dsp:spPr>
        <a:xfrm rot="5400000">
          <a:off x="312865" y="1205140"/>
          <a:ext cx="1666393" cy="2091914"/>
        </a:xfrm>
        <a:prstGeom prst="corner">
          <a:avLst>
            <a:gd name="adj1" fmla="val 16120"/>
            <a:gd name="adj2" fmla="val 16110"/>
          </a:avLst>
        </a:prstGeom>
        <a:gradFill flip="none" rotWithShape="0">
          <a:gsLst>
            <a:gs pos="0">
              <a:srgbClr val="660066"/>
            </a:gs>
            <a:gs pos="50000">
              <a:srgbClr val="7030A0"/>
            </a:gs>
            <a:gs pos="100000">
              <a:srgbClr val="CC00FF"/>
            </a:gs>
          </a:gsLst>
          <a:lin ang="2700000" scaled="1"/>
          <a:tileRect/>
        </a:gradFill>
        <a:ln w="9525" cap="flat" cmpd="sng" algn="ctr">
          <a:solidFill>
            <a:srgbClr val="7030A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A1C8FA4-0F52-445B-8E3A-B1010353A56A}">
      <dsp:nvSpPr>
        <dsp:cNvPr id="0" name=""/>
        <dsp:cNvSpPr/>
      </dsp:nvSpPr>
      <dsp:spPr>
        <a:xfrm>
          <a:off x="424412" y="1815860"/>
          <a:ext cx="2503336" cy="219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1800" b="0" i="0" kern="1200" noProof="0" dirty="0" smtClean="0">
              <a:solidFill>
                <a:schemeClr val="tx1"/>
              </a:solidFill>
            </a:rPr>
            <a:t>з'ясуєте, що таке розгалуження</a:t>
          </a:r>
        </a:p>
      </dsp:txBody>
      <dsp:txXfrm>
        <a:off x="424412" y="1815860"/>
        <a:ext cx="2503336" cy="2194320"/>
      </dsp:txXfrm>
    </dsp:sp>
    <dsp:sp modelId="{E9CC8D66-CC3D-43B1-9028-C9C2A7507516}">
      <dsp:nvSpPr>
        <dsp:cNvPr id="0" name=""/>
        <dsp:cNvSpPr/>
      </dsp:nvSpPr>
      <dsp:spPr>
        <a:xfrm>
          <a:off x="2016227" y="780984"/>
          <a:ext cx="472327" cy="472327"/>
        </a:xfrm>
        <a:prstGeom prst="triangle">
          <a:avLst>
            <a:gd name="adj" fmla="val 100000"/>
          </a:avLst>
        </a:prstGeom>
        <a:gradFill flip="none" rotWithShape="0">
          <a:gsLst>
            <a:gs pos="0">
              <a:srgbClr val="660066"/>
            </a:gs>
            <a:gs pos="50000">
              <a:srgbClr val="7030A0"/>
            </a:gs>
            <a:gs pos="100000">
              <a:srgbClr val="CC00FF"/>
            </a:gs>
          </a:gsLst>
          <a:lin ang="2700000" scaled="1"/>
          <a:tileRect/>
        </a:gradFill>
        <a:ln w="9525" cap="flat" cmpd="sng" algn="ctr">
          <a:solidFill>
            <a:srgbClr val="7030A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C0DE14E-82E2-45F6-BC06-171FB2815A16}">
      <dsp:nvSpPr>
        <dsp:cNvPr id="0" name=""/>
        <dsp:cNvSpPr/>
      </dsp:nvSpPr>
      <dsp:spPr>
        <a:xfrm rot="5400000">
          <a:off x="2908827" y="423621"/>
          <a:ext cx="1666393" cy="2299461"/>
        </a:xfrm>
        <a:prstGeom prst="corner">
          <a:avLst>
            <a:gd name="adj1" fmla="val 16120"/>
            <a:gd name="adj2" fmla="val 16110"/>
          </a:avLst>
        </a:prstGeom>
        <a:gradFill flip="none" rotWithShape="0">
          <a:gsLst>
            <a:gs pos="0">
              <a:srgbClr val="660066"/>
            </a:gs>
            <a:gs pos="50000">
              <a:srgbClr val="7030A0"/>
            </a:gs>
            <a:gs pos="100000">
              <a:srgbClr val="CC00FF"/>
            </a:gs>
          </a:gsLst>
          <a:lin ang="2700000" scaled="1"/>
          <a:tileRect/>
        </a:gradFill>
        <a:ln w="9525" cap="flat" cmpd="sng" algn="ctr">
          <a:solidFill>
            <a:srgbClr val="7030A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BAF9E15-80C3-4253-BCA0-4AFD6FEA651C}">
      <dsp:nvSpPr>
        <dsp:cNvPr id="0" name=""/>
        <dsp:cNvSpPr/>
      </dsp:nvSpPr>
      <dsp:spPr>
        <a:xfrm>
          <a:off x="2830808" y="1045559"/>
          <a:ext cx="2503336" cy="219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будете </a:t>
          </a:r>
          <a:r>
            <a:rPr lang="ru-RU" sz="1800" kern="1200" dirty="0" err="1" smtClean="0"/>
            <a:t>складати</a:t>
          </a:r>
          <a:r>
            <a:rPr lang="ru-RU" sz="1800" kern="1200" dirty="0" smtClean="0"/>
            <a:t> </a:t>
          </a:r>
          <a:r>
            <a:rPr lang="uk-UA" sz="1800" kern="1200" dirty="0" smtClean="0"/>
            <a:t>та виконувати </a:t>
          </a:r>
          <a:r>
            <a:rPr lang="ru-RU" sz="1800" kern="1200" dirty="0" err="1" smtClean="0"/>
            <a:t>алгоритми</a:t>
          </a:r>
          <a:r>
            <a:rPr lang="uk-UA" sz="1800" kern="1200" dirty="0" smtClean="0"/>
            <a:t> з розгалуженням на прикладах</a:t>
          </a:r>
          <a:endParaRPr lang="uk-UA" sz="1800" b="1" kern="1200" noProof="0" dirty="0" smtClean="0"/>
        </a:p>
      </dsp:txBody>
      <dsp:txXfrm>
        <a:off x="2830808" y="1045559"/>
        <a:ext cx="2503336" cy="2194320"/>
      </dsp:txXfrm>
    </dsp:sp>
    <dsp:sp modelId="{A9164056-8AA8-4CA8-AFE5-5EFFB9095995}">
      <dsp:nvSpPr>
        <dsp:cNvPr id="0" name=""/>
        <dsp:cNvSpPr/>
      </dsp:nvSpPr>
      <dsp:spPr>
        <a:xfrm>
          <a:off x="4861817" y="12937"/>
          <a:ext cx="472327" cy="472327"/>
        </a:xfrm>
        <a:prstGeom prst="triangle">
          <a:avLst>
            <a:gd name="adj" fmla="val 100000"/>
          </a:avLst>
        </a:prstGeom>
        <a:gradFill flip="none" rotWithShape="0">
          <a:gsLst>
            <a:gs pos="0">
              <a:srgbClr val="660066"/>
            </a:gs>
            <a:gs pos="50000">
              <a:srgbClr val="7030A0"/>
            </a:gs>
            <a:gs pos="100000">
              <a:srgbClr val="CC00FF"/>
            </a:gs>
          </a:gsLst>
          <a:lin ang="2700000" scaled="1"/>
          <a:tileRect/>
        </a:gradFill>
        <a:ln w="9525" cap="flat" cmpd="sng" algn="ctr">
          <a:solidFill>
            <a:srgbClr val="7030A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861D297-3505-4BF2-A3FA-1CF828A1FA23}">
      <dsp:nvSpPr>
        <dsp:cNvPr id="0" name=""/>
        <dsp:cNvSpPr/>
      </dsp:nvSpPr>
      <dsp:spPr>
        <a:xfrm rot="5400000">
          <a:off x="6135172" y="-541254"/>
          <a:ext cx="1666393" cy="2772840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rgbClr val="7030A0"/>
            </a:gs>
            <a:gs pos="80000">
              <a:schemeClr val="accent5">
                <a:hueOff val="-10629217"/>
                <a:satOff val="307"/>
                <a:lumOff val="-24902"/>
                <a:alphaOff val="0"/>
                <a:shade val="93000"/>
                <a:satMod val="130000"/>
              </a:schemeClr>
            </a:gs>
            <a:gs pos="100000">
              <a:schemeClr val="accent5">
                <a:hueOff val="-10629217"/>
                <a:satOff val="307"/>
                <a:lumOff val="-24902"/>
                <a:alphaOff val="0"/>
                <a:shade val="94000"/>
                <a:satMod val="135000"/>
              </a:schemeClr>
            </a:gs>
          </a:gsLst>
          <a:lin ang="27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F4F4E31-6159-4143-8932-0BCDA84FF298}">
      <dsp:nvSpPr>
        <dsp:cNvPr id="0" name=""/>
        <dsp:cNvSpPr/>
      </dsp:nvSpPr>
      <dsp:spPr>
        <a:xfrm>
          <a:off x="5857009" y="287227"/>
          <a:ext cx="2503336" cy="219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1800" b="0" kern="1200" dirty="0" smtClean="0"/>
            <a:t>навчите </a:t>
          </a:r>
          <a:r>
            <a:rPr lang="uk-UA" sz="1800" b="1" kern="1200" dirty="0" smtClean="0"/>
            <a:t>Рудого кота </a:t>
          </a:r>
          <a:r>
            <a:rPr lang="uk-UA" sz="1800" b="0" kern="1200" dirty="0" smtClean="0"/>
            <a:t>створювати малюнки під час руху</a:t>
          </a:r>
          <a:endParaRPr lang="uk-UA" sz="1600" b="1" kern="1200" noProof="0" dirty="0" smtClean="0">
            <a:solidFill>
              <a:schemeClr val="tx1"/>
            </a:solidFill>
          </a:endParaRPr>
        </a:p>
      </dsp:txBody>
      <dsp:txXfrm>
        <a:off x="5857009" y="287227"/>
        <a:ext cx="2503336" cy="2194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CC3CE9-2302-45A9-A323-A9EC8535F1CC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127E8-F006-442F-AC3D-8FAE915B4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52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7CF8A-ACB9-4555-A90B-B360ADB4C3D3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652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BB733-E05B-493D-8A24-6D6C1CBC2800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3157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BB733-E05B-493D-8A24-6D6C1CBC2800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4266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BB733-E05B-493D-8A24-6D6C1CBC2800}" type="slidenum">
              <a:rPr lang="ru-RU" smtClean="0"/>
              <a:pPr/>
              <a:t>41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358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BB733-E05B-493D-8A24-6D6C1CBC2800}" type="slidenum">
              <a:rPr lang="ru-RU" smtClean="0"/>
              <a:pPr/>
              <a:t>42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6410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BB733-E05B-493D-8A24-6D6C1CBC2800}" type="slidenum">
              <a:rPr lang="ru-RU" smtClean="0"/>
              <a:pPr/>
              <a:t>43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9250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3390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4392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2182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6085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76556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582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1467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9532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035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7146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4564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CCCE0B-B4A9-4DF1-B453-F1FB5C92507C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4738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40BAD5-F35C-41B3-8F88-F65800B5D768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03715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1B42F23-A4C2-4415-A0F9-5EB7D2B5B57C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9951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917B50-56BD-420B-BE94-73502838E042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935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898BE-7890-4123-BAE2-8C6E5F796337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6091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AB7FFE-6D2B-4ABA-A17D-BDA9F925CD96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32474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65F07C2-EC32-4AE4-A313-DE382B597EA0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57914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DDC03C-61E2-4626-9254-626D6B9F6326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7011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FED28B-A34A-4570-8A9D-1FE78A6E5AEA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46381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DB19BFB-3971-44A1-B4B3-2FFA37A78873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52895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4713AD6-39D9-476F-BF0E-C81AF7F04E6A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3418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E993651-7F78-4CF1-A130-CD3F7E2AB825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74376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1DABAA9-1459-4A63-B881-A6ED5BB1E89C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35929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9368E3-E198-43B1-B182-9BD268B9DCF7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42940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9B7B8D-5D90-4EFA-80CF-3E27474F8A9E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1188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2F61FE-785E-4C17-B1E2-C0C026B9B33B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12859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19BC94-625A-4861-8BC1-1ADB55BCCF63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13574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9E6FD1-B525-4F4E-864C-DCE48CC704F5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9979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9F18E4B-5B22-4685-BABE-13354E3B5C45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15641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61A21B-1B01-4BF8-BC38-F427DFBBC812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72512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26D9EDB-F95F-4F93-81F9-19C628A39EEA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79841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0476B3-AADB-4C94-9EFD-07D885BEF348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3152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3790B-008C-460F-9AED-E524D5D17F1C}" type="datetimeFigureOut">
              <a:rPr lang="uk-UA" smtClean="0"/>
              <a:t>11.11.2025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DFF1F-9710-440E-9763-02D1F06568B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6487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CC1A97-81EE-4295-86EC-903773E1C7A2}" type="slidenum">
              <a:rPr kumimoji="0" lang="ru-RU" alt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6735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D3091A-64B3-40C1-A40E-46B8ED9AEA62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462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17.jp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hyperlink" Target="http://informatic.sumy.ua/pidr_4_kl_lomakovska.php" TargetMode="External"/><Relationship Id="rId9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7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0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39.jpeg"/><Relationship Id="rId4" Type="http://schemas.openxmlformats.org/officeDocument/2006/relationships/diagramData" Target="../diagrams/data1.xml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39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60.jpeg"/><Relationship Id="rId7" Type="http://schemas.openxmlformats.org/officeDocument/2006/relationships/image" Target="../media/image63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hyperlink" Target="http://informatic.sumy.ua/uroku_inf_7_0.php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informatic.sumy.ua/uroku_inf_7_0.php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7.png"/><Relationship Id="rId7" Type="http://schemas.openxmlformats.org/officeDocument/2006/relationships/image" Target="../media/image79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&#1047;&#1072;&#1088;&#1103;&#1076;&#1082;&#1072;%20&#1076;&#1083;&#1103;%20&#1084;&#1072;&#1083;&#1103;&#1090;&#1086;&#1082;.mp4" TargetMode="External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8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.png"/><Relationship Id="rId4" Type="http://schemas.openxmlformats.org/officeDocument/2006/relationships/image" Target="../media/image8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8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8063" y="2852936"/>
            <a:ext cx="7343775" cy="1143000"/>
          </a:xfrm>
        </p:spPr>
        <p:txBody>
          <a:bodyPr/>
          <a:lstStyle/>
          <a:p>
            <a:pPr eaLnBrk="1" hangingPunct="1"/>
            <a:r>
              <a:rPr lang="uk-UA" altLang="ru-RU" sz="4800" b="1" dirty="0" smtClean="0">
                <a:solidFill>
                  <a:srgbClr val="FF3300"/>
                </a:solidFill>
              </a:rPr>
              <a:t>«Алгоритми </a:t>
            </a:r>
            <a:br>
              <a:rPr lang="uk-UA" altLang="ru-RU" sz="4800" b="1" dirty="0" smtClean="0">
                <a:solidFill>
                  <a:srgbClr val="FF3300"/>
                </a:solidFill>
              </a:rPr>
            </a:br>
            <a:r>
              <a:rPr lang="uk-UA" altLang="ru-RU" sz="4800" b="1" dirty="0" smtClean="0">
                <a:solidFill>
                  <a:srgbClr val="FF3300"/>
                </a:solidFill>
              </a:rPr>
              <a:t>з розгалуженням»</a:t>
            </a:r>
            <a:br>
              <a:rPr lang="uk-UA" altLang="ru-RU" sz="4800" b="1" dirty="0" smtClean="0">
                <a:solidFill>
                  <a:srgbClr val="FF3300"/>
                </a:solidFill>
              </a:rPr>
            </a:br>
            <a:r>
              <a:rPr lang="uk-UA" altLang="ru-RU" sz="4800" b="1" dirty="0" smtClean="0">
                <a:solidFill>
                  <a:srgbClr val="FF3300"/>
                </a:solidFill>
              </a:rPr>
              <a:t>4 клас</a:t>
            </a:r>
            <a:endParaRPr lang="ru-RU" altLang="ru-RU" sz="4800" b="1" dirty="0" smtClean="0">
              <a:solidFill>
                <a:srgbClr val="FF3300"/>
              </a:solidFill>
            </a:endParaRPr>
          </a:p>
        </p:txBody>
      </p:sp>
      <p:sp>
        <p:nvSpPr>
          <p:cNvPr id="3075" name="WordArt 2"/>
          <p:cNvSpPr>
            <a:spLocks noChangeArrowheads="1" noChangeShapeType="1" noTextEdit="1"/>
          </p:cNvSpPr>
          <p:nvPr/>
        </p:nvSpPr>
        <p:spPr bwMode="auto">
          <a:xfrm>
            <a:off x="2628900" y="908720"/>
            <a:ext cx="41021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0" cap="none" spc="0" normalizeH="0" baseline="0" noProof="0" dirty="0" err="1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Impact" panose="020B0806030902050204" pitchFamily="34" charset="0"/>
                <a:ea typeface="+mn-ea"/>
                <a:cs typeface="+mn-cs"/>
              </a:rPr>
              <a:t>Відкритий</a:t>
            </a:r>
            <a:r>
              <a:rPr kumimoji="0" lang="ru-RU" sz="3600" b="0" i="0" u="none" strike="noStrike" kern="10" cap="none" spc="0" normalizeH="0" baseline="0" noProof="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Impact" panose="020B0806030902050204" pitchFamily="34" charset="0"/>
                <a:ea typeface="+mn-ea"/>
                <a:cs typeface="+mn-cs"/>
              </a:rPr>
              <a:t> урок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0" cap="none" spc="0" normalizeH="0" baseline="0" noProof="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Impact" panose="020B0806030902050204" pitchFamily="34" charset="0"/>
                <a:ea typeface="+mn-ea"/>
                <a:cs typeface="+mn-cs"/>
              </a:rPr>
              <a:t>на тему:</a:t>
            </a:r>
          </a:p>
        </p:txBody>
      </p:sp>
      <p:sp>
        <p:nvSpPr>
          <p:cNvPr id="3076" name="Прямоугольник 2"/>
          <p:cNvSpPr>
            <a:spLocks noChangeArrowheads="1"/>
          </p:cNvSpPr>
          <p:nvPr/>
        </p:nvSpPr>
        <p:spPr bwMode="auto">
          <a:xfrm>
            <a:off x="3779838" y="4443139"/>
            <a:ext cx="457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26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67200" algn="l"/>
              </a:tabLst>
              <a:defRPr/>
            </a:pPr>
            <a:r>
              <a:rPr kumimoji="0" lang="uk-UA" alt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вчителя інформатики</a:t>
            </a:r>
            <a:endParaRPr kumimoji="0" lang="ru-RU" altLang="ru-RU" sz="11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67200" algn="l"/>
              </a:tabLst>
              <a:defRPr/>
            </a:pPr>
            <a:r>
              <a:rPr kumimoji="0" lang="uk-UA" alt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Черевко</a:t>
            </a:r>
            <a:r>
              <a:rPr kumimoji="0" lang="uk-UA" alt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Світлани Павлівни</a:t>
            </a:r>
            <a:endParaRPr kumimoji="0" lang="ru-RU" altLang="ru-RU" sz="11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23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63713" y="908050"/>
            <a:ext cx="5761037" cy="396081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FF3300"/>
                </a:solidFill>
              </a:rPr>
              <a:t>Треба всім нам привітатись.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008000"/>
                </a:solidFill>
              </a:rPr>
              <a:t>Добрий день!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FF3300"/>
                </a:solidFill>
              </a:rPr>
              <a:t>Дружно, голосно сказати: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008000"/>
                </a:solidFill>
              </a:rPr>
              <a:t>Добрий день!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FF3300"/>
                </a:solidFill>
              </a:rPr>
              <a:t>Вправо, вліво поверніться,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FF3300"/>
                </a:solidFill>
              </a:rPr>
              <a:t>Своїм друзям посміхніться.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FF3300"/>
                </a:solidFill>
              </a:rPr>
              <a:t>Добрий день!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008000"/>
                </a:solidFill>
              </a:rPr>
              <a:t>Добрий день!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FF3300"/>
                </a:solidFill>
              </a:rPr>
              <a:t>Дружно всі, не відставайте,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FF3300"/>
                </a:solidFill>
              </a:rPr>
              <a:t>І гостей ви привітайте.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008000"/>
                </a:solidFill>
              </a:rPr>
              <a:t>Добрий день!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uk-UA" altLang="ru-RU" sz="2400" b="1">
                <a:solidFill>
                  <a:srgbClr val="008000"/>
                </a:solidFill>
              </a:rPr>
              <a:t>Добрий день!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400"/>
          </a:p>
        </p:txBody>
      </p:sp>
    </p:spTree>
    <p:extLst>
      <p:ext uri="{BB962C8B-B14F-4D97-AF65-F5344CB8AC3E}">
        <p14:creationId xmlns:p14="http://schemas.microsoft.com/office/powerpoint/2010/main" val="17491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510119" y="1257109"/>
            <a:ext cx="1500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У —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10119" y="2539862"/>
            <a:ext cx="1531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Р</a:t>
            </a:r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—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33174" y="3822615"/>
            <a:ext cx="1608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6600"/>
                </a:solidFill>
              </a:rPr>
              <a:t>О</a:t>
            </a:r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—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90882" y="5105368"/>
            <a:ext cx="14927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К</a:t>
            </a:r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—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47007" y="1257109"/>
            <a:ext cx="3646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уважними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83598" y="2519234"/>
            <a:ext cx="4022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розумними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15816" y="3843504"/>
            <a:ext cx="5651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6600"/>
                </a:solidFill>
              </a:rPr>
              <a:t>організованими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66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82255" y="5080637"/>
            <a:ext cx="42247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кмітливими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37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5566"/>
            <a:ext cx="8229600" cy="1143000"/>
          </a:xfrm>
        </p:spPr>
        <p:txBody>
          <a:bodyPr/>
          <a:lstStyle/>
          <a:p>
            <a:r>
              <a:rPr lang="uk-UA" dirty="0" smtClean="0"/>
              <a:t>Грицько Бойко </a:t>
            </a:r>
            <a:r>
              <a:rPr lang="uk-UA" b="1" dirty="0" smtClean="0">
                <a:solidFill>
                  <a:srgbClr val="7030A0"/>
                </a:solidFill>
              </a:rPr>
              <a:t>«Два Миколи»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1"/>
          <a:stretch/>
        </p:blipFill>
        <p:spPr>
          <a:xfrm>
            <a:off x="1866652" y="1556792"/>
            <a:ext cx="5585668" cy="4672324"/>
          </a:xfrm>
        </p:spPr>
      </p:pic>
    </p:spTree>
    <p:extLst>
      <p:ext uri="{BB962C8B-B14F-4D97-AF65-F5344CB8AC3E}">
        <p14:creationId xmlns:p14="http://schemas.microsoft.com/office/powerpoint/2010/main" val="305686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r>
              <a:rPr lang="uk-UA" b="1" dirty="0" smtClean="0"/>
              <a:t>Розклад уроків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3668" y="1772816"/>
            <a:ext cx="5976664" cy="2692896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uk-UA" dirty="0" smtClean="0"/>
              <a:t> Інформатика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uk-UA" dirty="0" smtClean="0"/>
              <a:t>Основи </a:t>
            </a:r>
            <a:r>
              <a:rPr lang="uk-UA" dirty="0" err="1" smtClean="0"/>
              <a:t>здоров</a:t>
            </a:r>
            <a:r>
              <a:rPr lang="en-US" dirty="0" smtClean="0"/>
              <a:t>’</a:t>
            </a:r>
            <a:r>
              <a:rPr lang="uk-UA" dirty="0" smtClean="0"/>
              <a:t>я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uk-UA" dirty="0" smtClean="0"/>
              <a:t>Українська мова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uk-UA" dirty="0" smtClean="0"/>
              <a:t>Образотворче мистецтво</a:t>
            </a:r>
            <a:endParaRPr lang="ru-RU" dirty="0"/>
          </a:p>
        </p:txBody>
      </p:sp>
      <p:pic>
        <p:nvPicPr>
          <p:cNvPr id="1026" name="Picture 2" descr="Результат пошуку зображень за запитом &quot;інформатика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2" t="11326" r="10418" b="8494"/>
          <a:stretch/>
        </p:blipFill>
        <p:spPr bwMode="auto">
          <a:xfrm>
            <a:off x="4932040" y="1404359"/>
            <a:ext cx="1440160" cy="112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0042080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</a:blip>
          <a:srcRect l="15059" r="21688" b="10890"/>
          <a:stretch>
            <a:fillRect/>
          </a:stretch>
        </p:blipFill>
        <p:spPr>
          <a:xfrm>
            <a:off x="5436096" y="2520342"/>
            <a:ext cx="720080" cy="822949"/>
          </a:xfrm>
          <a:prstGeom prst="rect">
            <a:avLst/>
          </a:prstGeom>
        </p:spPr>
      </p:pic>
      <p:pic>
        <p:nvPicPr>
          <p:cNvPr id="6" name="Picture 2" descr="http://pravopys.kiev.ua/img/logo.png"/>
          <p:cNvPicPr>
            <a:picLocks noChangeAspect="1" noChangeArrowheads="1"/>
          </p:cNvPicPr>
          <p:nvPr/>
        </p:nvPicPr>
        <p:blipFill rotWithShape="1">
          <a:blip r:embed="rId5"/>
          <a:srcRect l="7852" t="21979" r="1829" b="18118"/>
          <a:stretch/>
        </p:blipFill>
        <p:spPr bwMode="auto">
          <a:xfrm>
            <a:off x="5292080" y="3529580"/>
            <a:ext cx="2160240" cy="576064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6"/>
          <a:srcRect l="21724" t="44930" r="1221" b="1"/>
          <a:stretch/>
        </p:blipFill>
        <p:spPr bwMode="auto">
          <a:xfrm>
            <a:off x="5940152" y="4869160"/>
            <a:ext cx="2554134" cy="1353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5853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630" y="537741"/>
            <a:ext cx="8022144" cy="754969"/>
          </a:xfrm>
        </p:spPr>
        <p:txBody>
          <a:bodyPr>
            <a:noAutofit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Гра «Незакінчене речення»</a:t>
            </a:r>
            <a:endParaRPr lang="uk-UA" sz="3600" b="1" dirty="0">
              <a:solidFill>
                <a:srgbClr val="002060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84" y="1273659"/>
            <a:ext cx="1862137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327" y="1109241"/>
            <a:ext cx="1852612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966" y="2833267"/>
            <a:ext cx="1862137" cy="18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53" y="4297848"/>
            <a:ext cx="1852612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620" y="1680741"/>
            <a:ext cx="1900237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518" y="2316402"/>
            <a:ext cx="1852613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719" y="4297848"/>
            <a:ext cx="1881187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://t0.gstatic.com/images?q=tbn:ANd9GcSe5S2wIycSjCJnvBJb6S68gKQkYJZJcWKlfAdQh1r7-rOn538i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012" y="4178539"/>
            <a:ext cx="3168352" cy="2100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44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Урок 1. </a:t>
            </a:r>
            <a:r>
              <a:rPr lang="uk-UA" b="1" dirty="0" smtClean="0">
                <a:solidFill>
                  <a:srgbClr val="C00000"/>
                </a:solidFill>
              </a:rPr>
              <a:t>Інформатика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Результат пошуку зображень за запитом &quot;інформатика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2" t="11326" r="10418" b="8494"/>
          <a:stretch/>
        </p:blipFill>
        <p:spPr bwMode="auto">
          <a:xfrm>
            <a:off x="7092280" y="388795"/>
            <a:ext cx="1440160" cy="112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39758" y="2060848"/>
            <a:ext cx="46644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/>
              <a:t>Робота в </a:t>
            </a:r>
            <a:r>
              <a:rPr lang="uk-UA" sz="5400" b="1" dirty="0" smtClean="0"/>
              <a:t>парах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31640" y="3284984"/>
            <a:ext cx="663585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u="sng" dirty="0"/>
              <a:t>Завдання.</a:t>
            </a:r>
            <a:r>
              <a:rPr lang="uk-UA" sz="3600" dirty="0"/>
              <a:t> Із двох висловлювань </a:t>
            </a:r>
            <a:endParaRPr lang="uk-UA" sz="3600" dirty="0" smtClean="0"/>
          </a:p>
          <a:p>
            <a:pPr algn="ctr"/>
            <a:r>
              <a:rPr lang="uk-UA" sz="3600" dirty="0" smtClean="0"/>
              <a:t>утворити </a:t>
            </a:r>
            <a:r>
              <a:rPr lang="uk-UA" sz="3600" dirty="0"/>
              <a:t>логічне слідування</a:t>
            </a:r>
            <a:r>
              <a:rPr lang="uk-UA" dirty="0"/>
              <a:t>.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442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" name="Місце для вмісту 12"/>
          <p:cNvSpPr txBox="1">
            <a:spLocks/>
          </p:cNvSpPr>
          <p:nvPr/>
        </p:nvSpPr>
        <p:spPr bwMode="auto">
          <a:xfrm>
            <a:off x="395535" y="1801495"/>
            <a:ext cx="8352929" cy="523112"/>
          </a:xfrm>
          <a:prstGeom prst="roundRect">
            <a:avLst/>
          </a:prstGeom>
          <a:solidFill>
            <a:srgbClr val="FFFF00">
              <a:alpha val="30000"/>
            </a:srgbClr>
          </a:solidFill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2600" b="1" i="1" dirty="0" smtClean="0">
                <a:solidFill>
                  <a:schemeClr val="tx2"/>
                </a:solidFill>
              </a:rPr>
              <a:t>Якщо</a:t>
            </a:r>
            <a:r>
              <a:rPr lang="uk-UA" sz="2600" dirty="0" smtClean="0">
                <a:solidFill>
                  <a:schemeClr val="tx2"/>
                </a:solidFill>
              </a:rPr>
              <a:t> з вирію прилітають птахи, </a:t>
            </a:r>
            <a:r>
              <a:rPr lang="uk-UA" sz="2600" b="1" i="1" dirty="0" smtClean="0">
                <a:solidFill>
                  <a:schemeClr val="tx2"/>
                </a:solidFill>
              </a:rPr>
              <a:t>то</a:t>
            </a:r>
            <a:r>
              <a:rPr lang="uk-UA" sz="2600" dirty="0" smtClean="0">
                <a:solidFill>
                  <a:schemeClr val="tx2"/>
                </a:solidFill>
              </a:rPr>
              <a:t> прийшла весна. </a:t>
            </a:r>
            <a:endParaRPr lang="uk-UA" sz="2600" dirty="0">
              <a:solidFill>
                <a:schemeClr val="tx2"/>
              </a:solidFill>
            </a:endParaRPr>
          </a:p>
        </p:txBody>
      </p:sp>
      <p:sp>
        <p:nvSpPr>
          <p:cNvPr id="15" name="Місце для вмісту 12"/>
          <p:cNvSpPr txBox="1">
            <a:spLocks/>
          </p:cNvSpPr>
          <p:nvPr/>
        </p:nvSpPr>
        <p:spPr bwMode="auto">
          <a:xfrm>
            <a:off x="395536" y="678041"/>
            <a:ext cx="8352928" cy="578882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uk-UA" sz="2800" dirty="0"/>
              <a:t>З вирію прилітають птахи. </a:t>
            </a:r>
            <a:r>
              <a:rPr lang="uk-UA" sz="2800" dirty="0" smtClean="0"/>
              <a:t>		Прийшла весна</a:t>
            </a:r>
            <a:endParaRPr lang="uk-UA" sz="2800" dirty="0"/>
          </a:p>
        </p:txBody>
      </p:sp>
      <p:pic>
        <p:nvPicPr>
          <p:cNvPr id="22" name="Рисунок 21" descr="zimuyuch-pereltn-ptahi-nazvi-ptahv-ckav-fakti_901.jpeg"/>
          <p:cNvPicPr>
            <a:picLocks noChangeAspect="1"/>
          </p:cNvPicPr>
          <p:nvPr/>
        </p:nvPicPr>
        <p:blipFill>
          <a:blip r:embed="rId3"/>
          <a:srcRect l="4018" r="11607"/>
          <a:stretch>
            <a:fillRect/>
          </a:stretch>
        </p:blipFill>
        <p:spPr>
          <a:xfrm>
            <a:off x="360694" y="3284984"/>
            <a:ext cx="3969469" cy="2520280"/>
          </a:xfrm>
          <a:prstGeom prst="rect">
            <a:avLst/>
          </a:prstGeom>
        </p:spPr>
      </p:pic>
      <p:pic>
        <p:nvPicPr>
          <p:cNvPr id="26" name="Рисунок 25" descr="M4ejLNTQhV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891" y="2883145"/>
            <a:ext cx="4376211" cy="328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" name="Місце для вмісту 12"/>
          <p:cNvSpPr txBox="1">
            <a:spLocks/>
          </p:cNvSpPr>
          <p:nvPr/>
        </p:nvSpPr>
        <p:spPr bwMode="auto">
          <a:xfrm>
            <a:off x="456576" y="1848355"/>
            <a:ext cx="8288090" cy="557164"/>
          </a:xfrm>
          <a:prstGeom prst="roundRect">
            <a:avLst/>
          </a:prstGeom>
          <a:solidFill>
            <a:srgbClr val="FFFF00">
              <a:alpha val="30000"/>
            </a:srgbClr>
          </a:solidFill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tx2"/>
                </a:solidFill>
              </a:rPr>
              <a:t>Якщо</a:t>
            </a:r>
            <a:r>
              <a:rPr lang="uk-UA" sz="2800" dirty="0" smtClean="0">
                <a:solidFill>
                  <a:schemeClr val="tx2"/>
                </a:solidFill>
              </a:rPr>
              <a:t> ця істота — риба, </a:t>
            </a:r>
            <a:r>
              <a:rPr lang="uk-UA" sz="2800" b="1" i="1" dirty="0" smtClean="0">
                <a:solidFill>
                  <a:schemeClr val="tx2"/>
                </a:solidFill>
              </a:rPr>
              <a:t>то</a:t>
            </a:r>
            <a:r>
              <a:rPr lang="uk-UA" sz="2800" b="1" dirty="0" smtClean="0">
                <a:solidFill>
                  <a:schemeClr val="tx2"/>
                </a:solidFill>
              </a:rPr>
              <a:t> </a:t>
            </a:r>
            <a:r>
              <a:rPr lang="uk-UA" sz="2800" dirty="0" smtClean="0">
                <a:solidFill>
                  <a:schemeClr val="tx2"/>
                </a:solidFill>
              </a:rPr>
              <a:t>вона живе у воді. </a:t>
            </a:r>
            <a:endParaRPr lang="uk-UA" sz="2800" dirty="0">
              <a:solidFill>
                <a:schemeClr val="tx2"/>
              </a:solidFill>
            </a:endParaRPr>
          </a:p>
        </p:txBody>
      </p:sp>
      <p:pic>
        <p:nvPicPr>
          <p:cNvPr id="26" name="Рисунок 25" descr="250px-Bloodyparrot_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75" y="3283628"/>
            <a:ext cx="3765603" cy="2500360"/>
          </a:xfrm>
          <a:prstGeom prst="rect">
            <a:avLst/>
          </a:prstGeom>
        </p:spPr>
      </p:pic>
      <p:pic>
        <p:nvPicPr>
          <p:cNvPr id="28" name="Рисунок 27" descr="211.jpg"/>
          <p:cNvPicPr>
            <a:picLocks noChangeAspect="1"/>
          </p:cNvPicPr>
          <p:nvPr/>
        </p:nvPicPr>
        <p:blipFill>
          <a:blip r:embed="rId4"/>
          <a:srcRect b="6512"/>
          <a:stretch>
            <a:fillRect/>
          </a:stretch>
        </p:blipFill>
        <p:spPr>
          <a:xfrm>
            <a:off x="4283968" y="2996952"/>
            <a:ext cx="4464497" cy="3073712"/>
          </a:xfrm>
          <a:prstGeom prst="rect">
            <a:avLst/>
          </a:prstGeom>
        </p:spPr>
      </p:pic>
      <p:sp>
        <p:nvSpPr>
          <p:cNvPr id="15" name="Місце для вмісту 12"/>
          <p:cNvSpPr txBox="1">
            <a:spLocks/>
          </p:cNvSpPr>
          <p:nvPr/>
        </p:nvSpPr>
        <p:spPr bwMode="auto">
          <a:xfrm>
            <a:off x="460375" y="678041"/>
            <a:ext cx="8288090" cy="578882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uk-UA" sz="2800" dirty="0" smtClean="0"/>
              <a:t>Ця істота — риба. 		Вона живе у воді.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72370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" name="Місце для вмісту 12"/>
          <p:cNvSpPr txBox="1">
            <a:spLocks/>
          </p:cNvSpPr>
          <p:nvPr/>
        </p:nvSpPr>
        <p:spPr bwMode="auto">
          <a:xfrm>
            <a:off x="460375" y="1603022"/>
            <a:ext cx="8288089" cy="1033890"/>
          </a:xfrm>
          <a:prstGeom prst="roundRect">
            <a:avLst/>
          </a:prstGeom>
          <a:solidFill>
            <a:srgbClr val="FFFF00">
              <a:alpha val="30000"/>
            </a:srgbClr>
          </a:solidFill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tx2"/>
                </a:solidFill>
              </a:rPr>
              <a:t>Якщо</a:t>
            </a:r>
            <a:r>
              <a:rPr lang="uk-UA" sz="2800" dirty="0" smtClean="0">
                <a:solidFill>
                  <a:schemeClr val="tx2"/>
                </a:solidFill>
              </a:rPr>
              <a:t> у прямокутника всі сторони рівні, </a:t>
            </a:r>
            <a:r>
              <a:rPr lang="uk-UA" sz="2800" b="1" i="1" dirty="0" smtClean="0">
                <a:solidFill>
                  <a:schemeClr val="tx2"/>
                </a:solidFill>
              </a:rPr>
              <a:t>то</a:t>
            </a:r>
            <a:r>
              <a:rPr lang="uk-UA" sz="2800" dirty="0" smtClean="0">
                <a:solidFill>
                  <a:schemeClr val="tx2"/>
                </a:solidFill>
              </a:rPr>
              <a:t> цей прямокутник — квадрат.</a:t>
            </a:r>
            <a:endParaRPr lang="uk-UA" sz="2800" dirty="0">
              <a:solidFill>
                <a:schemeClr val="tx2"/>
              </a:solidFill>
            </a:endParaRPr>
          </a:p>
        </p:txBody>
      </p:sp>
      <p:pic>
        <p:nvPicPr>
          <p:cNvPr id="14" name="Рисунок 13" descr="200px-Square_(geometry).svg.png"/>
          <p:cNvPicPr>
            <a:picLocks noChangeAspect="1"/>
          </p:cNvPicPr>
          <p:nvPr/>
        </p:nvPicPr>
        <p:blipFill>
          <a:blip r:embed="rId3"/>
          <a:srcRect l="7143" t="7143" r="7143" b="7143"/>
          <a:stretch>
            <a:fillRect/>
          </a:stretch>
        </p:blipFill>
        <p:spPr>
          <a:xfrm>
            <a:off x="755576" y="3183145"/>
            <a:ext cx="2928958" cy="2928958"/>
          </a:xfrm>
          <a:prstGeom prst="rect">
            <a:avLst/>
          </a:prstGeom>
        </p:spPr>
      </p:pic>
      <p:pic>
        <p:nvPicPr>
          <p:cNvPr id="15" name="Рисунок 14" descr="square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8024" y="2772688"/>
            <a:ext cx="3754128" cy="3754128"/>
          </a:xfrm>
          <a:prstGeom prst="rect">
            <a:avLst/>
          </a:prstGeom>
        </p:spPr>
      </p:pic>
      <p:sp>
        <p:nvSpPr>
          <p:cNvPr id="17" name="Місце для вмісту 12"/>
          <p:cNvSpPr txBox="1">
            <a:spLocks/>
          </p:cNvSpPr>
          <p:nvPr/>
        </p:nvSpPr>
        <p:spPr bwMode="auto">
          <a:xfrm>
            <a:off x="460375" y="413766"/>
            <a:ext cx="8288089" cy="1055608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uk-UA" sz="2800" dirty="0" smtClean="0"/>
              <a:t>У прямокутника всі сторони рівні. 		</a:t>
            </a:r>
          </a:p>
          <a:p>
            <a:pPr lvl="0" algn="just"/>
            <a:r>
              <a:rPr lang="uk-UA" sz="2800" dirty="0" smtClean="0"/>
              <a:t>Цей прямокутник — квадрат.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79662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" name="Місце для вмісту 12"/>
          <p:cNvSpPr txBox="1">
            <a:spLocks/>
          </p:cNvSpPr>
          <p:nvPr/>
        </p:nvSpPr>
        <p:spPr bwMode="auto">
          <a:xfrm>
            <a:off x="429875" y="1652709"/>
            <a:ext cx="8288090" cy="557164"/>
          </a:xfrm>
          <a:prstGeom prst="roundRect">
            <a:avLst/>
          </a:prstGeom>
          <a:solidFill>
            <a:srgbClr val="FFFF00">
              <a:alpha val="30000"/>
            </a:srgbClr>
          </a:solidFill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tx2"/>
                </a:solidFill>
              </a:rPr>
              <a:t>Якщо </a:t>
            </a:r>
            <a:r>
              <a:rPr lang="uk-UA" sz="2800" dirty="0" smtClean="0">
                <a:solidFill>
                  <a:schemeClr val="tx2"/>
                </a:solidFill>
              </a:rPr>
              <a:t>їсти немиті фрукти, </a:t>
            </a:r>
            <a:r>
              <a:rPr lang="uk-UA" sz="2800" b="1" i="1" dirty="0" smtClean="0">
                <a:solidFill>
                  <a:schemeClr val="tx2"/>
                </a:solidFill>
              </a:rPr>
              <a:t>то </a:t>
            </a:r>
            <a:r>
              <a:rPr lang="uk-UA" sz="2800" dirty="0" smtClean="0">
                <a:solidFill>
                  <a:schemeClr val="tx2"/>
                </a:solidFill>
              </a:rPr>
              <a:t>можна захворіти.</a:t>
            </a:r>
            <a:endParaRPr lang="uk-UA" sz="2800" dirty="0">
              <a:solidFill>
                <a:schemeClr val="tx2"/>
              </a:solidFill>
            </a:endParaRPr>
          </a:p>
        </p:txBody>
      </p:sp>
      <p:pic>
        <p:nvPicPr>
          <p:cNvPr id="22" name="Рисунок 21" descr="images (4).jpg"/>
          <p:cNvPicPr>
            <a:picLocks noChangeAspect="1"/>
          </p:cNvPicPr>
          <p:nvPr/>
        </p:nvPicPr>
        <p:blipFill>
          <a:blip r:embed="rId3"/>
          <a:srcRect b="11063"/>
          <a:stretch>
            <a:fillRect/>
          </a:stretch>
        </p:blipFill>
        <p:spPr>
          <a:xfrm>
            <a:off x="1358895" y="4585479"/>
            <a:ext cx="1571636" cy="1856524"/>
          </a:xfrm>
          <a:prstGeom prst="rect">
            <a:avLst/>
          </a:prstGeom>
        </p:spPr>
      </p:pic>
      <p:pic>
        <p:nvPicPr>
          <p:cNvPr id="23" name="Рисунок 22" descr="maxresdefault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7864" y="3758697"/>
            <a:ext cx="4830102" cy="2716933"/>
          </a:xfrm>
          <a:prstGeom prst="rect">
            <a:avLst/>
          </a:prstGeom>
        </p:spPr>
      </p:pic>
      <p:pic>
        <p:nvPicPr>
          <p:cNvPr id="17" name="Рисунок 16" descr="db594b14e34027b0.jpg"/>
          <p:cNvPicPr>
            <a:picLocks noChangeAspect="1"/>
          </p:cNvPicPr>
          <p:nvPr/>
        </p:nvPicPr>
        <p:blipFill>
          <a:blip r:embed="rId5"/>
          <a:srcRect l="7850" r="6927"/>
          <a:stretch>
            <a:fillRect/>
          </a:stretch>
        </p:blipFill>
        <p:spPr>
          <a:xfrm>
            <a:off x="403669" y="2598439"/>
            <a:ext cx="4136571" cy="1966958"/>
          </a:xfrm>
          <a:prstGeom prst="rect">
            <a:avLst/>
          </a:prstGeom>
        </p:spPr>
      </p:pic>
      <p:sp>
        <p:nvSpPr>
          <p:cNvPr id="15" name="Місце для вмісту 12"/>
          <p:cNvSpPr txBox="1">
            <a:spLocks/>
          </p:cNvSpPr>
          <p:nvPr/>
        </p:nvSpPr>
        <p:spPr bwMode="auto">
          <a:xfrm>
            <a:off x="460375" y="527186"/>
            <a:ext cx="8288090" cy="578882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uk-UA" sz="2800" dirty="0" smtClean="0"/>
              <a:t>Їсти немиті фрукти. 		Можна захворіти.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70826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" name="Місце для вмісту 12"/>
          <p:cNvSpPr txBox="1">
            <a:spLocks/>
          </p:cNvSpPr>
          <p:nvPr/>
        </p:nvSpPr>
        <p:spPr bwMode="auto">
          <a:xfrm>
            <a:off x="429173" y="1386397"/>
            <a:ext cx="8300190" cy="1033890"/>
          </a:xfrm>
          <a:prstGeom prst="roundRect">
            <a:avLst/>
          </a:prstGeom>
          <a:solidFill>
            <a:srgbClr val="FFFF00">
              <a:alpha val="30000"/>
            </a:srgbClr>
          </a:solidFill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tx2"/>
                </a:solidFill>
              </a:rPr>
              <a:t>Якщо </a:t>
            </a:r>
            <a:r>
              <a:rPr lang="uk-UA" sz="2800" dirty="0" smtClean="0">
                <a:solidFill>
                  <a:schemeClr val="tx2"/>
                </a:solidFill>
              </a:rPr>
              <a:t>надворі починається дощ, </a:t>
            </a:r>
            <a:r>
              <a:rPr lang="uk-UA" sz="2800" b="1" i="1" dirty="0" smtClean="0">
                <a:solidFill>
                  <a:schemeClr val="tx2"/>
                </a:solidFill>
              </a:rPr>
              <a:t>то </a:t>
            </a:r>
            <a:r>
              <a:rPr lang="uk-UA" sz="2800" dirty="0" smtClean="0">
                <a:solidFill>
                  <a:schemeClr val="tx2"/>
                </a:solidFill>
              </a:rPr>
              <a:t>потрібно брати парасольку.</a:t>
            </a:r>
            <a:endParaRPr lang="uk-UA" sz="2800" dirty="0">
              <a:solidFill>
                <a:schemeClr val="tx2"/>
              </a:solidFill>
            </a:endParaRPr>
          </a:p>
        </p:txBody>
      </p:sp>
      <p:pic>
        <p:nvPicPr>
          <p:cNvPr id="14" name="Рисунок 13" descr="image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274" y="2701797"/>
            <a:ext cx="4921254" cy="3690941"/>
          </a:xfrm>
          <a:prstGeom prst="rect">
            <a:avLst/>
          </a:prstGeom>
        </p:spPr>
      </p:pic>
      <p:pic>
        <p:nvPicPr>
          <p:cNvPr id="25" name="Рисунок 24" descr="kak-vybrat-zont3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2675819"/>
            <a:ext cx="2638547" cy="2407674"/>
          </a:xfrm>
          <a:prstGeom prst="rect">
            <a:avLst/>
          </a:prstGeom>
        </p:spPr>
      </p:pic>
      <p:pic>
        <p:nvPicPr>
          <p:cNvPr id="15" name="Рисунок 14" descr="zontik-rain.jpg"/>
          <p:cNvPicPr>
            <a:picLocks noChangeAspect="1"/>
          </p:cNvPicPr>
          <p:nvPr/>
        </p:nvPicPr>
        <p:blipFill>
          <a:blip r:embed="rId5"/>
          <a:srcRect b="3999"/>
          <a:stretch>
            <a:fillRect/>
          </a:stretch>
        </p:blipFill>
        <p:spPr>
          <a:xfrm>
            <a:off x="5929322" y="4581128"/>
            <a:ext cx="1271892" cy="1811610"/>
          </a:xfrm>
          <a:prstGeom prst="rect">
            <a:avLst/>
          </a:prstGeom>
        </p:spPr>
      </p:pic>
      <p:sp>
        <p:nvSpPr>
          <p:cNvPr id="22" name="Місце для вмісту 12"/>
          <p:cNvSpPr txBox="1">
            <a:spLocks/>
          </p:cNvSpPr>
          <p:nvPr/>
        </p:nvSpPr>
        <p:spPr bwMode="auto">
          <a:xfrm>
            <a:off x="155575" y="413766"/>
            <a:ext cx="8573788" cy="578882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uk-UA" sz="2800" dirty="0" smtClean="0"/>
              <a:t>Надворі починається дощ. Потрібно брати парасольку.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77563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" name="Місце для вмісту 12"/>
          <p:cNvSpPr txBox="1">
            <a:spLocks/>
          </p:cNvSpPr>
          <p:nvPr/>
        </p:nvSpPr>
        <p:spPr bwMode="auto">
          <a:xfrm>
            <a:off x="401782" y="1801650"/>
            <a:ext cx="8418690" cy="1033890"/>
          </a:xfrm>
          <a:prstGeom prst="roundRect">
            <a:avLst/>
          </a:prstGeom>
          <a:solidFill>
            <a:srgbClr val="FFFF00">
              <a:alpha val="30000"/>
            </a:srgbClr>
          </a:solidFill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tx2"/>
                </a:solidFill>
              </a:rPr>
              <a:t>Якщо </a:t>
            </a:r>
            <a:r>
              <a:rPr lang="uk-UA" sz="2800" dirty="0" smtClean="0">
                <a:solidFill>
                  <a:schemeClr val="tx2"/>
                </a:solidFill>
              </a:rPr>
              <a:t>не виконати домашнє завдання, </a:t>
            </a:r>
            <a:r>
              <a:rPr lang="uk-UA" sz="2800" b="1" i="1" dirty="0" smtClean="0">
                <a:solidFill>
                  <a:schemeClr val="tx2"/>
                </a:solidFill>
              </a:rPr>
              <a:t>то </a:t>
            </a:r>
            <a:r>
              <a:rPr lang="uk-UA" sz="2800" dirty="0" smtClean="0">
                <a:solidFill>
                  <a:schemeClr val="tx2"/>
                </a:solidFill>
              </a:rPr>
              <a:t>можна отримати незадовільну оцінку.</a:t>
            </a:r>
            <a:endParaRPr lang="uk-UA" sz="2800" dirty="0">
              <a:solidFill>
                <a:schemeClr val="tx2"/>
              </a:solidFill>
            </a:endParaRPr>
          </a:p>
        </p:txBody>
      </p:sp>
      <p:pic>
        <p:nvPicPr>
          <p:cNvPr id="22" name="Рисунок 21" descr="22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4711256" y="3573017"/>
            <a:ext cx="3965201" cy="2819020"/>
          </a:xfrm>
          <a:prstGeom prst="rect">
            <a:avLst/>
          </a:prstGeom>
        </p:spPr>
      </p:pic>
      <p:pic>
        <p:nvPicPr>
          <p:cNvPr id="25" name="Рисунок 24" descr="b_80430875a62d29a230a4cc6f1158aa8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782" y="3140968"/>
            <a:ext cx="4393438" cy="2928958"/>
          </a:xfrm>
          <a:prstGeom prst="rect">
            <a:avLst/>
          </a:prstGeom>
        </p:spPr>
      </p:pic>
      <p:sp>
        <p:nvSpPr>
          <p:cNvPr id="15" name="Місце для вмісту 12"/>
          <p:cNvSpPr txBox="1">
            <a:spLocks/>
          </p:cNvSpPr>
          <p:nvPr/>
        </p:nvSpPr>
        <p:spPr bwMode="auto">
          <a:xfrm>
            <a:off x="460375" y="465766"/>
            <a:ext cx="8216082" cy="1055608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uk-UA" sz="2800" dirty="0" smtClean="0"/>
              <a:t>Не виконати домашнє завдання. 		</a:t>
            </a:r>
          </a:p>
          <a:p>
            <a:pPr lvl="0" algn="just"/>
            <a:r>
              <a:rPr lang="uk-UA" sz="2800" dirty="0" smtClean="0">
                <a:solidFill>
                  <a:schemeClr val="bg1"/>
                </a:solidFill>
              </a:rPr>
              <a:t>Можна </a:t>
            </a:r>
            <a:r>
              <a:rPr lang="uk-UA" sz="2800" dirty="0">
                <a:solidFill>
                  <a:schemeClr val="bg1"/>
                </a:solidFill>
              </a:rPr>
              <a:t>отримати незадовільну оцінку</a:t>
            </a:r>
            <a:r>
              <a:rPr lang="uk-UA" sz="2800" dirty="0" smtClean="0"/>
              <a:t>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60622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9925" y="1970275"/>
            <a:ext cx="8879009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597600" y="1026850"/>
            <a:ext cx="8075240" cy="476726"/>
          </a:xfrm>
          <a:prstGeom prst="roundRect">
            <a:avLst/>
          </a:prstGeom>
          <a:solidFill>
            <a:srgbClr val="FF0000"/>
          </a:solidFill>
          <a:ln w="25400">
            <a:solidFill>
              <a:srgbClr val="2503EF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200" b="1" dirty="0" smtClean="0"/>
              <a:t>З‘ясуй, які слова пропущено в тексті, і розгадай кросворд.</a:t>
            </a:r>
            <a:endParaRPr lang="uk-UA" sz="2200" b="1" dirty="0"/>
          </a:p>
        </p:txBody>
      </p:sp>
      <p:sp>
        <p:nvSpPr>
          <p:cNvPr id="48" name="Прямокутник 47"/>
          <p:cNvSpPr/>
          <p:nvPr/>
        </p:nvSpPr>
        <p:spPr>
          <a:xfrm rot="5400000">
            <a:off x="2581029" y="2866413"/>
            <a:ext cx="380385" cy="96523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604794" y="2647784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а</a:t>
            </a:r>
          </a:p>
        </p:txBody>
      </p:sp>
      <p:sp>
        <p:nvSpPr>
          <p:cNvPr id="21" name="Прямокутник 20"/>
          <p:cNvSpPr/>
          <p:nvPr/>
        </p:nvSpPr>
        <p:spPr>
          <a:xfrm>
            <a:off x="576000" y="2628000"/>
            <a:ext cx="406538" cy="384392"/>
          </a:xfrm>
          <a:prstGeom prst="rect">
            <a:avLst/>
          </a:prstGeom>
          <a:solidFill>
            <a:schemeClr val="accent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597600" y="3052019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л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7600" y="3465072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г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7600" y="3894318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о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7600" y="4316807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р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98284" y="4729656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и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8284" y="5135173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т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97600" y="5564543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м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58294" y="348329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к</a:t>
            </a:r>
          </a:p>
        </p:txBody>
      </p:sp>
      <p:sp>
        <p:nvSpPr>
          <p:cNvPr id="31" name="Прямокутник 30"/>
          <p:cNvSpPr/>
          <p:nvPr/>
        </p:nvSpPr>
        <p:spPr>
          <a:xfrm>
            <a:off x="2228433" y="3465240"/>
            <a:ext cx="406538" cy="384392"/>
          </a:xfrm>
          <a:prstGeom prst="rect">
            <a:avLst/>
          </a:prstGeom>
          <a:solidFill>
            <a:schemeClr val="accent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2260230" y="3894893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о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263195" y="4319485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м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259979" y="4733564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а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258665" y="5152445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н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55492" y="5568211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д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263320" y="597600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и</a:t>
            </a:r>
          </a:p>
        </p:txBody>
      </p:sp>
      <p:sp>
        <p:nvSpPr>
          <p:cNvPr id="32" name="Прямокутник 31"/>
          <p:cNvSpPr/>
          <p:nvPr/>
        </p:nvSpPr>
        <p:spPr>
          <a:xfrm>
            <a:off x="164863" y="4713226"/>
            <a:ext cx="406538" cy="384392"/>
          </a:xfrm>
          <a:prstGeom prst="rect">
            <a:avLst/>
          </a:prstGeom>
          <a:solidFill>
            <a:schemeClr val="accent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173217" y="4736426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в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97778" y="4732324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и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97755" y="4725623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414437" y="4721573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о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835952" y="4723735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н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256485" y="4734736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а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683525" y="4722984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в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101805" y="4722984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е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503332" y="4722984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ц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929001" y="4715595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ь</a:t>
            </a:r>
          </a:p>
        </p:txBody>
      </p:sp>
      <p:sp>
        <p:nvSpPr>
          <p:cNvPr id="53" name="Прямокутник 52"/>
          <p:cNvSpPr/>
          <p:nvPr/>
        </p:nvSpPr>
        <p:spPr>
          <a:xfrm>
            <a:off x="1801955" y="5971626"/>
            <a:ext cx="406538" cy="384392"/>
          </a:xfrm>
          <a:prstGeom prst="rect">
            <a:avLst/>
          </a:prstGeom>
          <a:solidFill>
            <a:schemeClr val="accent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4" name="TextBox 53"/>
          <p:cNvSpPr txBox="1"/>
          <p:nvPr/>
        </p:nvSpPr>
        <p:spPr>
          <a:xfrm>
            <a:off x="1847524" y="597600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с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669481" y="597600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с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264400" y="597600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и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091887" y="597600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484553" y="597600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е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920494" y="597600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м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329411" y="5976000"/>
            <a:ext cx="35719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uk-UA" sz="2200" dirty="0" smtClean="0"/>
              <a:t>и</a:t>
            </a:r>
          </a:p>
        </p:txBody>
      </p:sp>
      <p:sp>
        <p:nvSpPr>
          <p:cNvPr id="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1908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 </a:t>
            </a:r>
            <a:r>
              <a:rPr lang="uk-UA" dirty="0" smtClean="0"/>
              <a:t>Повторюємо</a:t>
            </a:r>
            <a:endParaRPr lang="en-US" dirty="0"/>
          </a:p>
        </p:txBody>
      </p:sp>
      <p:sp>
        <p:nvSpPr>
          <p:cNvPr id="68" name="Прямокутник 67"/>
          <p:cNvSpPr/>
          <p:nvPr/>
        </p:nvSpPr>
        <p:spPr>
          <a:xfrm>
            <a:off x="4714876" y="4500570"/>
            <a:ext cx="4000528" cy="12144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128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5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0"/>
                            </p:stCondLst>
                            <p:childTnLst>
                              <p:par>
                                <p:cTn id="1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500"/>
                            </p:stCondLst>
                            <p:childTnLst>
                              <p:par>
                                <p:cTn id="1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3000"/>
                            </p:stCondLst>
                            <p:childTnLst>
                              <p:par>
                                <p:cTn id="1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15" grpId="0" animBg="1"/>
      <p:bldP spid="22" grpId="0"/>
      <p:bldP spid="21" grpId="0" animBg="1"/>
      <p:bldP spid="21" grpId="1" animBg="1"/>
      <p:bldP spid="23" grpId="0"/>
      <p:bldP spid="24" grpId="0"/>
      <p:bldP spid="25" grpId="0"/>
      <p:bldP spid="27" grpId="0"/>
      <p:bldP spid="28" grpId="0"/>
      <p:bldP spid="29" grpId="0"/>
      <p:bldP spid="30" grpId="0"/>
      <p:bldP spid="33" grpId="0"/>
      <p:bldP spid="31" grpId="0" animBg="1"/>
      <p:bldP spid="31" grpId="1" animBg="1"/>
      <p:bldP spid="34" grpId="0"/>
      <p:bldP spid="35" grpId="0"/>
      <p:bldP spid="36" grpId="0"/>
      <p:bldP spid="37" grpId="0"/>
      <p:bldP spid="38" grpId="0"/>
      <p:bldP spid="39" grpId="0"/>
      <p:bldP spid="32" grpId="0" animBg="1"/>
      <p:bldP spid="40" grpId="0"/>
      <p:bldP spid="43" grpId="0"/>
      <p:bldP spid="44" grpId="0"/>
      <p:bldP spid="46" grpId="0"/>
      <p:bldP spid="47" grpId="0"/>
      <p:bldP spid="49" grpId="0"/>
      <p:bldP spid="50" grpId="0"/>
      <p:bldP spid="51" grpId="0"/>
      <p:bldP spid="52" grpId="0"/>
      <p:bldP spid="53" grpId="0" animBg="1"/>
      <p:bldP spid="53" grpId="1" animBg="1"/>
      <p:bldP spid="54" grpId="0"/>
      <p:bldP spid="55" grpId="0"/>
      <p:bldP spid="56" grpId="0"/>
      <p:bldP spid="57" grpId="0"/>
      <p:bldP spid="58" grpId="0"/>
      <p:bldP spid="60" grpId="0"/>
      <p:bldP spid="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Picture 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074361"/>
            <a:ext cx="1494611" cy="2166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одзаголовок 2"/>
          <p:cNvSpPr txBox="1">
            <a:spLocks/>
          </p:cNvSpPr>
          <p:nvPr/>
        </p:nvSpPr>
        <p:spPr bwMode="white">
          <a:xfrm>
            <a:off x="107504" y="929110"/>
            <a:ext cx="9144000" cy="9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>
              <a:spcBef>
                <a:spcPct val="20000"/>
              </a:spcBef>
              <a:buClr>
                <a:schemeClr val="hlink"/>
              </a:buClr>
            </a:pPr>
            <a:r>
              <a:rPr lang="uk-UA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</a:rPr>
              <a:t>Алгоритми з розгалуженням</a:t>
            </a:r>
            <a:endParaRPr lang="uk-UA" sz="4400" b="1" kern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4" name="Групувати 23"/>
          <p:cNvGrpSpPr/>
          <p:nvPr/>
        </p:nvGrpSpPr>
        <p:grpSpPr>
          <a:xfrm>
            <a:off x="2484025" y="3204738"/>
            <a:ext cx="4205833" cy="3212563"/>
            <a:chOff x="2162159" y="3048000"/>
            <a:chExt cx="4743466" cy="3377539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6"/>
            <a:srcRect b="2558"/>
            <a:stretch>
              <a:fillRect/>
            </a:stretch>
          </p:blipFill>
          <p:spPr bwMode="auto">
            <a:xfrm>
              <a:off x="2162159" y="3048000"/>
              <a:ext cx="4743466" cy="33775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968000" y="5691125"/>
              <a:ext cx="1937347" cy="732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22" name="Рисунок 21" descr="img8.jpg"/>
          <p:cNvPicPr>
            <a:picLocks noChangeAspect="1"/>
          </p:cNvPicPr>
          <p:nvPr/>
        </p:nvPicPr>
        <p:blipFill>
          <a:blip r:embed="rId8"/>
          <a:srcRect t="5720" b="7339"/>
          <a:stretch>
            <a:fillRect/>
          </a:stretch>
        </p:blipFill>
        <p:spPr>
          <a:xfrm>
            <a:off x="6526712" y="2427004"/>
            <a:ext cx="2136758" cy="1250444"/>
          </a:xfrm>
          <a:prstGeom prst="rect">
            <a:avLst/>
          </a:prstGeom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0184" y="2102647"/>
            <a:ext cx="2071669" cy="1862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704" y="4071938"/>
            <a:ext cx="1492615" cy="216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46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Сьогодні ви:</a:t>
            </a:r>
            <a:endParaRPr lang="en-US" dirty="0"/>
          </a:p>
        </p:txBody>
      </p:sp>
      <p:graphicFrame>
        <p:nvGraphicFramePr>
          <p:cNvPr id="15" name="Місце для вмісту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7393295"/>
              </p:ext>
            </p:extLst>
          </p:nvPr>
        </p:nvGraphicFramePr>
        <p:xfrm>
          <a:off x="323528" y="1147011"/>
          <a:ext cx="8363272" cy="4010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93219" y="3586350"/>
            <a:ext cx="2786082" cy="1601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2" descr="http://fb.ru/misc/i/gallery/37840/1070647.jpg"/>
          <p:cNvPicPr>
            <a:picLocks noChangeAspect="1" noChangeArrowheads="1"/>
          </p:cNvPicPr>
          <p:nvPr/>
        </p:nvPicPr>
        <p:blipFill>
          <a:blip r:embed="rId10"/>
          <a:srcRect t="4189"/>
          <a:stretch>
            <a:fillRect/>
          </a:stretch>
        </p:blipFill>
        <p:spPr bwMode="auto">
          <a:xfrm>
            <a:off x="428596" y="4293096"/>
            <a:ext cx="2350496" cy="1775893"/>
          </a:xfrm>
          <a:prstGeom prst="rect">
            <a:avLst/>
          </a:prstGeom>
          <a:noFill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44208" y="2939715"/>
            <a:ext cx="1857388" cy="150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8869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овне розг"/>
          <p:cNvPicPr>
            <a:picLocks noChangeAspect="1" noChangeArrowheads="1"/>
          </p:cNvPicPr>
          <p:nvPr/>
        </p:nvPicPr>
        <p:blipFill>
          <a:blip r:embed="rId3" cstate="print"/>
          <a:srcRect l="11439" t="18522" r="14204" b="7284"/>
          <a:stretch>
            <a:fillRect/>
          </a:stretch>
        </p:blipFill>
        <p:spPr bwMode="auto">
          <a:xfrm>
            <a:off x="827584" y="4310974"/>
            <a:ext cx="3120592" cy="1488282"/>
          </a:xfrm>
          <a:prstGeom prst="rect">
            <a:avLst/>
          </a:prstGeom>
          <a:noFill/>
        </p:spPr>
      </p:pic>
      <p:pic>
        <p:nvPicPr>
          <p:cNvPr id="5" name="Picture 1" descr="неповне розгал"/>
          <p:cNvPicPr>
            <a:picLocks noChangeAspect="1" noChangeArrowheads="1"/>
          </p:cNvPicPr>
          <p:nvPr/>
        </p:nvPicPr>
        <p:blipFill>
          <a:blip r:embed="rId4" cstate="print"/>
          <a:srcRect r="-2557" b="13163"/>
          <a:stretch>
            <a:fillRect/>
          </a:stretch>
        </p:blipFill>
        <p:spPr bwMode="auto">
          <a:xfrm>
            <a:off x="4572000" y="4237496"/>
            <a:ext cx="3888432" cy="1888667"/>
          </a:xfrm>
          <a:prstGeom prst="rect">
            <a:avLst/>
          </a:prstGeom>
          <a:noFill/>
        </p:spPr>
      </p:pic>
      <p:pic>
        <p:nvPicPr>
          <p:cNvPr id="4098" name="Picture 2" descr="Результат пошуку зображень за запитом &quot;гілка на дереві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89" y="1570877"/>
            <a:ext cx="3957432" cy="2523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Результат пошуку зображень за запитом &quot;стежка в лісі розходиться&quot;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61061"/>
            <a:ext cx="3449357" cy="258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10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922681" y="484190"/>
            <a:ext cx="7115196" cy="563562"/>
          </a:xfrm>
        </p:spPr>
        <p:txBody>
          <a:bodyPr>
            <a:noAutofit/>
          </a:bodyPr>
          <a:lstStyle/>
          <a:p>
            <a:r>
              <a:rPr lang="uk-UA" sz="3600" b="1" dirty="0" smtClean="0"/>
              <a:t>Робота з підручником (с. 119)</a:t>
            </a:r>
          </a:p>
        </p:txBody>
      </p:sp>
      <p:sp>
        <p:nvSpPr>
          <p:cNvPr id="15" name="Місце для вмісту 12"/>
          <p:cNvSpPr txBox="1">
            <a:spLocks/>
          </p:cNvSpPr>
          <p:nvPr/>
        </p:nvSpPr>
        <p:spPr bwMode="auto">
          <a:xfrm>
            <a:off x="2051720" y="1596365"/>
            <a:ext cx="6643734" cy="1975009"/>
          </a:xfrm>
          <a:prstGeom prst="roundRect">
            <a:avLst/>
          </a:prstGeom>
          <a:solidFill>
            <a:srgbClr val="FF0000"/>
          </a:solidFill>
          <a:ln w="31750">
            <a:solidFill>
              <a:srgbClr val="2503EF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k-UA" sz="2200" dirty="0" smtClean="0"/>
              <a:t>Ситуації, коли, залежно від того, чи виконується умова, треба приймати різні рішення або виконувати різні дії, трапляються часто. Таку ситуацію в алгоритмах називають </a:t>
            </a:r>
            <a:r>
              <a:rPr lang="uk-UA" sz="2200" b="1" dirty="0" smtClean="0">
                <a:solidFill>
                  <a:srgbClr val="FFFF00"/>
                </a:solidFill>
              </a:rPr>
              <a:t>розгалуженням</a:t>
            </a:r>
            <a:r>
              <a:rPr lang="uk-UA" sz="2200" dirty="0" smtClean="0"/>
              <a:t>.</a:t>
            </a:r>
            <a:endParaRPr lang="uk-UA" sz="2200" dirty="0"/>
          </a:p>
        </p:txBody>
      </p:sp>
      <p:pic>
        <p:nvPicPr>
          <p:cNvPr id="17" name="Picture 4" descr="http://cs616116.vk.me/v616116400/d8c9/pqSWAPDJ3dw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0374" y="1554812"/>
            <a:ext cx="1425575" cy="1029058"/>
          </a:xfrm>
          <a:prstGeom prst="rect">
            <a:avLst/>
          </a:prstGeom>
          <a:noFill/>
        </p:spPr>
      </p:pic>
      <p:pic>
        <p:nvPicPr>
          <p:cNvPr id="22" name="Рисунок 21" descr="1280x720-M29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50" r="7812"/>
          <a:stretch>
            <a:fillRect/>
          </a:stretch>
        </p:blipFill>
        <p:spPr>
          <a:xfrm flipH="1">
            <a:off x="8029575" y="229337"/>
            <a:ext cx="1104871" cy="723183"/>
          </a:xfrm>
          <a:prstGeom prst="rect">
            <a:avLst/>
          </a:prstGeom>
        </p:spPr>
      </p:pic>
      <p:pic>
        <p:nvPicPr>
          <p:cNvPr id="32770" name="Picture 2" descr="http://fb.ru/misc/i/gallery/37840/1070647.jpg"/>
          <p:cNvPicPr>
            <a:picLocks noChangeAspect="1" noChangeArrowheads="1"/>
          </p:cNvPicPr>
          <p:nvPr/>
        </p:nvPicPr>
        <p:blipFill>
          <a:blip r:embed="rId5"/>
          <a:srcRect t="4189"/>
          <a:stretch>
            <a:fillRect/>
          </a:stretch>
        </p:blipFill>
        <p:spPr bwMode="auto">
          <a:xfrm>
            <a:off x="4581496" y="3816404"/>
            <a:ext cx="3448079" cy="2605160"/>
          </a:xfrm>
          <a:prstGeom prst="rect">
            <a:avLst/>
          </a:prstGeom>
          <a:noFill/>
        </p:spPr>
      </p:pic>
      <p:pic>
        <p:nvPicPr>
          <p:cNvPr id="21" name="Рисунок 20" descr="1502-1а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203" y="3664079"/>
            <a:ext cx="3706091" cy="277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7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4" name="Місце для вмісту 12"/>
          <p:cNvSpPr txBox="1">
            <a:spLocks/>
          </p:cNvSpPr>
          <p:nvPr/>
        </p:nvSpPr>
        <p:spPr bwMode="auto">
          <a:xfrm>
            <a:off x="2411760" y="1630208"/>
            <a:ext cx="6223300" cy="1191816"/>
          </a:xfrm>
          <a:prstGeom prst="roundRect">
            <a:avLst/>
          </a:prstGeom>
          <a:solidFill>
            <a:schemeClr val="tx2">
              <a:lumMod val="75000"/>
            </a:schemeClr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k-UA" sz="3200" dirty="0" smtClean="0"/>
              <a:t>Як слід переходити вулицю в місці, де встановлено світлофор?</a:t>
            </a:r>
            <a:endParaRPr lang="uk-UA" sz="3200" dirty="0"/>
          </a:p>
        </p:txBody>
      </p:sp>
      <p:pic>
        <p:nvPicPr>
          <p:cNvPr id="20" name="Рисунок 19" descr="img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637" y="2852936"/>
            <a:ext cx="4947423" cy="3710568"/>
          </a:xfrm>
          <a:prstGeom prst="rect">
            <a:avLst/>
          </a:prstGeom>
        </p:spPr>
      </p:pic>
      <p:pic>
        <p:nvPicPr>
          <p:cNvPr id="22" name="Рисунок 21" descr="5.35.2_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153" y="4234936"/>
            <a:ext cx="2213484" cy="2209795"/>
          </a:xfrm>
          <a:prstGeom prst="rect">
            <a:avLst/>
          </a:prstGeom>
        </p:spPr>
      </p:pic>
      <p:pic>
        <p:nvPicPr>
          <p:cNvPr id="23" name="Рисунок 22" descr="00420800.jpg"/>
          <p:cNvPicPr>
            <a:picLocks noChangeAspect="1"/>
          </p:cNvPicPr>
          <p:nvPr/>
        </p:nvPicPr>
        <p:blipFill>
          <a:blip r:embed="rId5"/>
          <a:srcRect l="15059" r="21688" b="10890"/>
          <a:stretch>
            <a:fillRect/>
          </a:stretch>
        </p:blipFill>
        <p:spPr>
          <a:xfrm>
            <a:off x="460375" y="2034818"/>
            <a:ext cx="1951385" cy="22301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552" y="724221"/>
            <a:ext cx="8229600" cy="527473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Урок 1. </a:t>
            </a:r>
            <a:r>
              <a:rPr lang="uk-UA" b="1" dirty="0" smtClean="0">
                <a:solidFill>
                  <a:srgbClr val="C00000"/>
                </a:solidFill>
              </a:rPr>
              <a:t>Основи </a:t>
            </a:r>
            <a:r>
              <a:rPr lang="uk-UA" b="1" dirty="0" err="1" smtClean="0">
                <a:solidFill>
                  <a:srgbClr val="C00000"/>
                </a:solidFill>
              </a:rPr>
              <a:t>здоров</a:t>
            </a:r>
            <a:r>
              <a:rPr lang="en-US" b="1" dirty="0" smtClean="0">
                <a:solidFill>
                  <a:srgbClr val="C00000"/>
                </a:solidFill>
              </a:rPr>
              <a:t>’</a:t>
            </a:r>
            <a:r>
              <a:rPr lang="uk-UA" b="1" dirty="0" smtClean="0">
                <a:solidFill>
                  <a:srgbClr val="C00000"/>
                </a:solidFill>
              </a:rPr>
              <a:t>я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70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4" name="Місце для вмісту 12"/>
          <p:cNvSpPr txBox="1">
            <a:spLocks/>
          </p:cNvSpPr>
          <p:nvPr/>
        </p:nvSpPr>
        <p:spPr bwMode="auto">
          <a:xfrm>
            <a:off x="90480" y="620688"/>
            <a:ext cx="8896349" cy="1975009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k-UA" sz="2200" dirty="0" smtClean="0"/>
              <a:t>Підійшовши до переходу, треба зупинитись і подивитись на світлофор. Якщо сигнал світлофора зелений, то можна переходити вулицю. Інакше (якщо світло червоне або жовте), переходити вулицю не можна. Слід обов'язково дочекатися зеленого сигналу світлофора.</a:t>
            </a:r>
            <a:endParaRPr lang="uk-UA" sz="2200" dirty="0"/>
          </a:p>
        </p:txBody>
      </p:sp>
      <p:pic>
        <p:nvPicPr>
          <p:cNvPr id="15" name="Рисунок 14" descr="7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0" y="3333739"/>
            <a:ext cx="1965407" cy="2738467"/>
          </a:xfrm>
          <a:prstGeom prst="rect">
            <a:avLst/>
          </a:prstGeom>
        </p:spPr>
      </p:pic>
      <p:pic>
        <p:nvPicPr>
          <p:cNvPr id="26" name="Рисунок 25" descr="Дорог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8916" y="4848219"/>
            <a:ext cx="2333610" cy="1603796"/>
          </a:xfrm>
          <a:prstGeom prst="rect">
            <a:avLst/>
          </a:prstGeom>
        </p:spPr>
      </p:pic>
      <p:pic>
        <p:nvPicPr>
          <p:cNvPr id="27" name="Рисунок 26" descr="pdd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9835" y="3148003"/>
            <a:ext cx="2289354" cy="1638319"/>
          </a:xfrm>
          <a:prstGeom prst="rect">
            <a:avLst/>
          </a:prstGeom>
        </p:spPr>
      </p:pic>
      <p:pic>
        <p:nvPicPr>
          <p:cNvPr id="28" name="Рисунок 27" descr="img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2174" y="3124191"/>
            <a:ext cx="4357689" cy="326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4" name="Місце для вмісту 12"/>
          <p:cNvSpPr txBox="1">
            <a:spLocks/>
          </p:cNvSpPr>
          <p:nvPr/>
        </p:nvSpPr>
        <p:spPr bwMode="auto">
          <a:xfrm>
            <a:off x="108000" y="1071546"/>
            <a:ext cx="8896349" cy="510778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400" dirty="0"/>
              <a:t>У</a:t>
            </a:r>
            <a:r>
              <a:rPr lang="ru-RU" sz="2400" dirty="0" smtClean="0"/>
              <a:t> блок-</a:t>
            </a:r>
            <a:r>
              <a:rPr lang="ru-RU" sz="2400" dirty="0" err="1" smtClean="0"/>
              <a:t>схемі</a:t>
            </a:r>
            <a:r>
              <a:rPr lang="ru-RU" sz="2400" dirty="0" smtClean="0"/>
              <a:t> команда </a:t>
            </a:r>
            <a:r>
              <a:rPr lang="uk-UA" sz="2400" dirty="0" smtClean="0"/>
              <a:t>перевірки умови матиме</a:t>
            </a:r>
            <a:r>
              <a:rPr lang="ru-RU" sz="2400" dirty="0" smtClean="0"/>
              <a:t> </a:t>
            </a:r>
            <a:r>
              <a:rPr lang="uk-UA" sz="2400" dirty="0" smtClean="0"/>
              <a:t>такий вигляд:</a:t>
            </a:r>
            <a:endParaRPr lang="uk-UA" sz="2400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719" y="2045406"/>
            <a:ext cx="7751761" cy="445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4732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6562" y="406956"/>
            <a:ext cx="7740352" cy="605427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Відновити алгоритм користування чайником</a:t>
            </a:r>
          </a:p>
        </p:txBody>
      </p:sp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421" y="1012383"/>
            <a:ext cx="5967099" cy="550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/>
          <a:srcRect l="36826" t="7762" r="11284" b="83075"/>
          <a:stretch/>
        </p:blipFill>
        <p:spPr bwMode="auto">
          <a:xfrm>
            <a:off x="5951094" y="6134253"/>
            <a:ext cx="3096344" cy="504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3"/>
          <a:srcRect l="37562" t="17752" r="11755" b="74394"/>
          <a:stretch/>
        </p:blipFill>
        <p:spPr bwMode="auto">
          <a:xfrm>
            <a:off x="6010263" y="5515404"/>
            <a:ext cx="302433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/>
          <a:srcRect l="-1054" t="49169" r="49164" b="40359"/>
          <a:stretch/>
        </p:blipFill>
        <p:spPr bwMode="auto">
          <a:xfrm>
            <a:off x="5992446" y="1360891"/>
            <a:ext cx="309634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3"/>
          <a:srcRect l="37562" t="63568" r="11755" b="27268"/>
          <a:stretch/>
        </p:blipFill>
        <p:spPr bwMode="auto">
          <a:xfrm>
            <a:off x="6023102" y="2123756"/>
            <a:ext cx="302433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3"/>
          <a:srcRect l="37562" t="74041" r="11755" b="18105"/>
          <a:stretch/>
        </p:blipFill>
        <p:spPr bwMode="auto">
          <a:xfrm>
            <a:off x="6023102" y="4813900"/>
            <a:ext cx="302433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3"/>
          <a:srcRect l="37562" t="83205" r="11755" b="8941"/>
          <a:stretch/>
        </p:blipFill>
        <p:spPr bwMode="auto">
          <a:xfrm>
            <a:off x="6046901" y="2856610"/>
            <a:ext cx="302433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2590800" y="1556792"/>
            <a:ext cx="2701280" cy="2880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590800" y="2060847"/>
            <a:ext cx="2701280" cy="24892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88803" y="3862027"/>
            <a:ext cx="2701280" cy="2880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578883" y="4646870"/>
            <a:ext cx="2701280" cy="22229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2543178" y="5152874"/>
            <a:ext cx="2701280" cy="2880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2532977" y="5663682"/>
            <a:ext cx="2862458" cy="26493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2323" y="3516117"/>
            <a:ext cx="1695450" cy="857250"/>
          </a:xfrm>
          <a:prstGeom prst="rect">
            <a:avLst/>
          </a:prstGeom>
          <a:ln w="28575">
            <a:solidFill>
              <a:srgbClr val="00B0F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4080" y="2516454"/>
            <a:ext cx="3419475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9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4" name="Місце для вмісту 12"/>
          <p:cNvSpPr txBox="1">
            <a:spLocks/>
          </p:cNvSpPr>
          <p:nvPr/>
        </p:nvSpPr>
        <p:spPr bwMode="auto">
          <a:xfrm>
            <a:off x="460375" y="577704"/>
            <a:ext cx="8216081" cy="851297"/>
          </a:xfrm>
          <a:prstGeom prst="roundRect">
            <a:avLst/>
          </a:prstGeom>
          <a:solidFill>
            <a:schemeClr val="tx2">
              <a:lumMod val="75000"/>
            </a:schemeClr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k-UA" sz="2200" dirty="0" smtClean="0"/>
              <a:t>Як бачимо, іноді перевірка умови необхідна для того, щоб визначити, чи треба виконувати певну дію. </a:t>
            </a:r>
            <a:endParaRPr lang="uk-UA" sz="2200" dirty="0"/>
          </a:p>
        </p:txBody>
      </p:sp>
      <p:pic>
        <p:nvPicPr>
          <p:cNvPr id="20" name="Рисунок 19" descr="main_variation_Default_view_1_426x4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9" y="3317746"/>
            <a:ext cx="2800360" cy="2800360"/>
          </a:xfrm>
          <a:prstGeom prst="rect">
            <a:avLst/>
          </a:prstGeom>
        </p:spPr>
      </p:pic>
      <p:sp>
        <p:nvSpPr>
          <p:cNvPr id="21" name="Місце для вмісту 12"/>
          <p:cNvSpPr txBox="1">
            <a:spLocks/>
          </p:cNvSpPr>
          <p:nvPr/>
        </p:nvSpPr>
        <p:spPr bwMode="auto">
          <a:xfrm>
            <a:off x="324825" y="1717308"/>
            <a:ext cx="6072230" cy="1600438"/>
          </a:xfrm>
          <a:prstGeom prst="roundRect">
            <a:avLst/>
          </a:prstGeom>
          <a:solidFill>
            <a:schemeClr val="tx2">
              <a:lumMod val="75000"/>
            </a:schemeClr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k-UA" sz="2200" dirty="0" smtClean="0"/>
              <a:t>У наведеному алгоритмі дія </a:t>
            </a:r>
            <a:r>
              <a:rPr lang="uk-UA" sz="2200" i="1" dirty="0" smtClean="0">
                <a:solidFill>
                  <a:srgbClr val="FFFF00"/>
                </a:solidFill>
              </a:rPr>
              <a:t>«Налий воду в чайник»</a:t>
            </a:r>
            <a:r>
              <a:rPr lang="uk-UA" sz="2200" dirty="0" smtClean="0"/>
              <a:t> виконується тільки в тому разі, якщо результат перевірки умови — </a:t>
            </a:r>
            <a:r>
              <a:rPr lang="uk-UA" sz="2200" i="1" dirty="0" smtClean="0">
                <a:solidFill>
                  <a:srgbClr val="FFFF00"/>
                </a:solidFill>
              </a:rPr>
              <a:t>«Ні»</a:t>
            </a:r>
            <a:r>
              <a:rPr lang="uk-UA" sz="2200" dirty="0" smtClean="0"/>
              <a:t>.</a:t>
            </a:r>
            <a:endParaRPr lang="uk-UA" sz="2200" dirty="0"/>
          </a:p>
        </p:txBody>
      </p:sp>
      <p:sp>
        <p:nvSpPr>
          <p:cNvPr id="22" name="Місце для вмісту 12"/>
          <p:cNvSpPr txBox="1">
            <a:spLocks/>
          </p:cNvSpPr>
          <p:nvPr/>
        </p:nvSpPr>
        <p:spPr bwMode="auto">
          <a:xfrm>
            <a:off x="2928926" y="5214950"/>
            <a:ext cx="6072230" cy="1225868"/>
          </a:xfrm>
          <a:prstGeom prst="roundRect">
            <a:avLst/>
          </a:prstGeom>
          <a:solidFill>
            <a:schemeClr val="tx2">
              <a:lumMod val="75000"/>
            </a:schemeClr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k-UA" sz="2200" dirty="0" smtClean="0"/>
              <a:t>А якщо результат перевірки умови </a:t>
            </a:r>
            <a:r>
              <a:rPr lang="uk-UA" sz="2200" i="1" dirty="0" smtClean="0">
                <a:solidFill>
                  <a:srgbClr val="FFFF00"/>
                </a:solidFill>
              </a:rPr>
              <a:t>«Так»</a:t>
            </a:r>
            <a:r>
              <a:rPr lang="uk-UA" sz="2200" dirty="0" smtClean="0"/>
              <a:t>, тобто води в чайнику достатньо, ніяких дій не виконуємо.</a:t>
            </a:r>
            <a:endParaRPr lang="uk-UA" sz="2200" dirty="0"/>
          </a:p>
        </p:txBody>
      </p:sp>
      <p:pic>
        <p:nvPicPr>
          <p:cNvPr id="23" name="Рисунок 22" descr="vesta_va_5489_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6324" y="1970313"/>
            <a:ext cx="2314277" cy="3197819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/>
          <a:srcRect t="27766" b="37587"/>
          <a:stretch>
            <a:fillRect/>
          </a:stretch>
        </p:blipFill>
        <p:spPr bwMode="auto">
          <a:xfrm>
            <a:off x="2865317" y="3786190"/>
            <a:ext cx="3783831" cy="1208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3611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1" grpId="0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russkiy-alfavit-v-kartinkah-bukva-i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4684" y="4014148"/>
            <a:ext cx="1833687" cy="1586538"/>
          </a:xfrm>
          <a:prstGeom prst="rect">
            <a:avLst/>
          </a:prstGeom>
        </p:spPr>
      </p:pic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565328" y="262443"/>
            <a:ext cx="8229600" cy="897674"/>
          </a:xfrm>
        </p:spPr>
        <p:txBody>
          <a:bodyPr>
            <a:normAutofit/>
          </a:bodyPr>
          <a:lstStyle/>
          <a:p>
            <a:pPr algn="l"/>
            <a:r>
              <a:rPr lang="uk-UA" dirty="0" smtClean="0">
                <a:solidFill>
                  <a:srgbClr val="7030A0"/>
                </a:solidFill>
              </a:rPr>
              <a:t>Урок 3. </a:t>
            </a:r>
            <a:r>
              <a:rPr lang="uk-UA" b="1" dirty="0" smtClean="0">
                <a:solidFill>
                  <a:srgbClr val="C00000"/>
                </a:solidFill>
              </a:rPr>
              <a:t>Українська </a:t>
            </a:r>
            <a:r>
              <a:rPr lang="uk-UA" b="1" dirty="0">
                <a:solidFill>
                  <a:srgbClr val="C00000"/>
                </a:solidFill>
              </a:rPr>
              <a:t>мова</a:t>
            </a:r>
            <a:endParaRPr lang="uk-UA" b="1" dirty="0" smtClean="0">
              <a:solidFill>
                <a:srgbClr val="C00000"/>
              </a:solidFill>
            </a:endParaRPr>
          </a:p>
        </p:txBody>
      </p:sp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Прямокутник 11"/>
          <p:cNvSpPr/>
          <p:nvPr/>
        </p:nvSpPr>
        <p:spPr>
          <a:xfrm>
            <a:off x="0" y="1"/>
            <a:ext cx="18128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75000"/>
                  </a:schemeClr>
                </a:solidFill>
                <a:hlinkClick r:id="rId4"/>
              </a:rPr>
              <a:t>informatic.sumy.ua</a:t>
            </a:r>
            <a:endParaRPr lang="ru-RU" sz="1400" b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3" name="Місце для дати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55F5-3339-4B0F-B845-2F220E8B3746}" type="datetime1">
              <a:rPr lang="uk-UA" smtClean="0"/>
              <a:pPr/>
              <a:t>11.11.2025</a:t>
            </a:fld>
            <a:endParaRPr lang="en-US" dirty="0"/>
          </a:p>
        </p:txBody>
      </p:sp>
      <p:sp>
        <p:nvSpPr>
          <p:cNvPr id="16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215200" y="6534000"/>
            <a:ext cx="913190" cy="301925"/>
          </a:xfrm>
          <a:prstGeom prst="actionButtonForwardNext">
            <a:avLst/>
          </a:prstGeom>
          <a:solidFill>
            <a:srgbClr val="0410F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308000" y="6534000"/>
            <a:ext cx="899592" cy="302384"/>
          </a:xfrm>
          <a:prstGeom prst="actionButtonBackPrevious">
            <a:avLst/>
          </a:prstGeom>
          <a:solidFill>
            <a:srgbClr val="0410F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Місце для вмісту 12"/>
          <p:cNvSpPr txBox="1">
            <a:spLocks/>
          </p:cNvSpPr>
          <p:nvPr/>
        </p:nvSpPr>
        <p:spPr bwMode="auto">
          <a:xfrm>
            <a:off x="565328" y="1150054"/>
            <a:ext cx="8297697" cy="1736646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k-UA" sz="2400" dirty="0" smtClean="0"/>
              <a:t>Деякі правила української мови можна подати у вигляді алгоритму. Одне правило з української мови, для якого можна скласти алгоритм із розгалуженням, </a:t>
            </a:r>
            <a:r>
              <a:rPr lang="ru-RU" sz="2400" dirty="0" smtClean="0"/>
              <a:t>— </a:t>
            </a:r>
            <a:r>
              <a:rPr lang="uk-UA" sz="2400" dirty="0" smtClean="0"/>
              <a:t>це </a:t>
            </a:r>
            <a:r>
              <a:rPr lang="uk-UA" sz="2400" b="1" dirty="0" smtClean="0">
                <a:solidFill>
                  <a:schemeClr val="bg1"/>
                </a:solidFill>
              </a:rPr>
              <a:t>правило правопису ненаголошених </a:t>
            </a:r>
            <a:r>
              <a:rPr lang="uk-UA" sz="2400" b="1" i="1" dirty="0" smtClean="0">
                <a:solidFill>
                  <a:srgbClr val="FFFF00"/>
                </a:solidFill>
              </a:rPr>
              <a:t>е</a:t>
            </a:r>
            <a:r>
              <a:rPr lang="uk-UA" sz="2400" b="1" i="1" dirty="0" smtClean="0">
                <a:solidFill>
                  <a:schemeClr val="bg1"/>
                </a:solidFill>
              </a:rPr>
              <a:t> та </a:t>
            </a:r>
            <a:r>
              <a:rPr lang="ru-RU" sz="2400" b="1" i="1" dirty="0" smtClean="0">
                <a:solidFill>
                  <a:srgbClr val="FFFF00"/>
                </a:solidFill>
              </a:rPr>
              <a:t>и</a:t>
            </a:r>
            <a:r>
              <a:rPr lang="ru-RU" sz="2400" b="1" i="1" dirty="0" smtClean="0">
                <a:solidFill>
                  <a:schemeClr val="bg1"/>
                </a:solidFill>
              </a:rPr>
              <a:t> </a:t>
            </a:r>
            <a:r>
              <a:rPr lang="uk-UA" sz="2400" b="1" i="1" dirty="0" smtClean="0">
                <a:solidFill>
                  <a:schemeClr val="bg1"/>
                </a:solidFill>
              </a:rPr>
              <a:t>в </a:t>
            </a:r>
            <a:r>
              <a:rPr lang="uk-UA" sz="2400" b="1" dirty="0" smtClean="0">
                <a:solidFill>
                  <a:schemeClr val="bg1"/>
                </a:solidFill>
              </a:rPr>
              <a:t>корені слова</a:t>
            </a:r>
            <a:r>
              <a:rPr lang="uk-UA" sz="2400" dirty="0" smtClean="0"/>
              <a:t>.</a:t>
            </a:r>
            <a:endParaRPr lang="uk-UA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6488668"/>
            <a:ext cx="7324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Розділ 5. Висловлювання. Алгоритми з розгалуженням і повторенням</a:t>
            </a:r>
            <a:endParaRPr lang="uk-UA" sz="1600" dirty="0">
              <a:solidFill>
                <a:srgbClr val="002060"/>
              </a:solidFill>
            </a:endParaRPr>
          </a:p>
        </p:txBody>
      </p:sp>
      <p:pic>
        <p:nvPicPr>
          <p:cNvPr id="30722" name="Picture 2" descr="http://zadacha.uanet.biz/uploads/8b/47/8b47fdd8f0c3bf856b7ace174911ea29/NENAGOLOSHENI.jpg"/>
          <p:cNvPicPr>
            <a:picLocks noChangeAspect="1" noChangeArrowheads="1"/>
          </p:cNvPicPr>
          <p:nvPr/>
        </p:nvPicPr>
        <p:blipFill>
          <a:blip r:embed="rId5"/>
          <a:srcRect l="3250" t="2329" r="4124" b="6846"/>
          <a:stretch>
            <a:fillRect/>
          </a:stretch>
        </p:blipFill>
        <p:spPr bwMode="auto">
          <a:xfrm>
            <a:off x="2435326" y="3063687"/>
            <a:ext cx="4489604" cy="3071834"/>
          </a:xfrm>
          <a:prstGeom prst="rect">
            <a:avLst/>
          </a:prstGeom>
          <a:noFill/>
        </p:spPr>
      </p:pic>
      <p:pic>
        <p:nvPicPr>
          <p:cNvPr id="17" name="Рисунок 16" descr="article72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557" y="4490874"/>
            <a:ext cx="1636341" cy="1644647"/>
          </a:xfrm>
          <a:prstGeom prst="rect">
            <a:avLst/>
          </a:prstGeom>
        </p:spPr>
      </p:pic>
      <p:pic>
        <p:nvPicPr>
          <p:cNvPr id="24" name="Рисунок 23" descr="tux_dud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728" y="3429000"/>
            <a:ext cx="1214446" cy="1214446"/>
          </a:xfrm>
          <a:prstGeom prst="rect">
            <a:avLst/>
          </a:prstGeom>
        </p:spPr>
      </p:pic>
      <p:pic>
        <p:nvPicPr>
          <p:cNvPr id="20" name="Picture 2" descr="http://pravopys.kiev.ua/img/logo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61887" y="208907"/>
            <a:ext cx="2391817" cy="961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159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274638"/>
            <a:ext cx="7931224" cy="725470"/>
          </a:xfrm>
        </p:spPr>
        <p:txBody>
          <a:bodyPr>
            <a:normAutofit/>
          </a:bodyPr>
          <a:lstStyle/>
          <a:p>
            <a:pPr algn="l"/>
            <a:r>
              <a:rPr lang="uk-UA" sz="3200" b="1" dirty="0" smtClean="0">
                <a:solidFill>
                  <a:schemeClr val="accent1">
                    <a:lumMod val="50000"/>
                  </a:schemeClr>
                </a:solidFill>
              </a:rPr>
              <a:t>Ось блок-схема цього алгоритму</a:t>
            </a:r>
          </a:p>
        </p:txBody>
      </p:sp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Прямокутник 11"/>
          <p:cNvSpPr/>
          <p:nvPr/>
        </p:nvSpPr>
        <p:spPr>
          <a:xfrm>
            <a:off x="0" y="1"/>
            <a:ext cx="18128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75000"/>
                  </a:schemeClr>
                </a:solidFill>
                <a:hlinkClick r:id="rId3"/>
              </a:rPr>
              <a:t>informatic.sumy.ua</a:t>
            </a:r>
            <a:endParaRPr lang="ru-RU" sz="1400" b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3" name="Місце для дати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55F5-3339-4B0F-B845-2F220E8B3746}" type="datetime1">
              <a:rPr lang="uk-UA" smtClean="0"/>
              <a:pPr/>
              <a:t>11.11.2025</a:t>
            </a:fld>
            <a:endParaRPr lang="en-US" dirty="0"/>
          </a:p>
        </p:txBody>
      </p:sp>
      <p:sp>
        <p:nvSpPr>
          <p:cNvPr id="16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215200" y="6534000"/>
            <a:ext cx="913190" cy="301925"/>
          </a:xfrm>
          <a:prstGeom prst="actionButtonForwardNext">
            <a:avLst/>
          </a:prstGeom>
          <a:solidFill>
            <a:srgbClr val="0410F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7308000" y="6534000"/>
            <a:ext cx="899592" cy="302384"/>
          </a:xfrm>
          <a:prstGeom prst="actionButtonBackPrevious">
            <a:avLst/>
          </a:prstGeom>
          <a:solidFill>
            <a:srgbClr val="0410F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6488668"/>
            <a:ext cx="7324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002060"/>
                </a:solidFill>
              </a:rPr>
              <a:t>Розділ 5. Висловлювання. Алгоритми з розгалуженням і повторенням</a:t>
            </a:r>
            <a:endParaRPr lang="uk-UA" sz="1600" dirty="0">
              <a:solidFill>
                <a:srgbClr val="00206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33929" y="966484"/>
            <a:ext cx="7072362" cy="5464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Рисунок 14" descr="russkiy-alfavit-v-kartinkah-bukva-i-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06291" y="4725144"/>
            <a:ext cx="719125" cy="623450"/>
          </a:xfrm>
          <a:prstGeom prst="rect">
            <a:avLst/>
          </a:prstGeom>
        </p:spPr>
      </p:pic>
      <p:pic>
        <p:nvPicPr>
          <p:cNvPr id="17" name="Рисунок 16" descr="article726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022" y="1412776"/>
            <a:ext cx="540158" cy="542900"/>
          </a:xfrm>
          <a:prstGeom prst="rect">
            <a:avLst/>
          </a:prstGeom>
        </p:spPr>
      </p:pic>
      <p:pic>
        <p:nvPicPr>
          <p:cNvPr id="14" name="Picture 2" descr="http://pravopys.kiev.ua/img/logo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89202" y="160338"/>
            <a:ext cx="2391817" cy="961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064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2824" b="2602"/>
          <a:stretch/>
        </p:blipFill>
        <p:spPr>
          <a:xfrm>
            <a:off x="662365" y="404664"/>
            <a:ext cx="8015288" cy="607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59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2981" b="6828"/>
          <a:stretch/>
        </p:blipFill>
        <p:spPr>
          <a:xfrm>
            <a:off x="666749" y="404664"/>
            <a:ext cx="8057255" cy="604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6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1407" b="1666"/>
          <a:stretch/>
        </p:blipFill>
        <p:spPr>
          <a:xfrm>
            <a:off x="709002" y="404664"/>
            <a:ext cx="7947298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72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3659" b="5881"/>
          <a:stretch/>
        </p:blipFill>
        <p:spPr>
          <a:xfrm>
            <a:off x="609600" y="409575"/>
            <a:ext cx="8138864" cy="605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23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1287" b="2750"/>
          <a:stretch/>
        </p:blipFill>
        <p:spPr>
          <a:xfrm>
            <a:off x="638365" y="404664"/>
            <a:ext cx="8075240" cy="5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33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1586" b="14613"/>
          <a:stretch/>
        </p:blipFill>
        <p:spPr>
          <a:xfrm>
            <a:off x="683568" y="476672"/>
            <a:ext cx="7933928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4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1646" b="1427"/>
          <a:stretch/>
        </p:blipFill>
        <p:spPr>
          <a:xfrm>
            <a:off x="758321" y="476672"/>
            <a:ext cx="7920880" cy="592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88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439738"/>
            <a:ext cx="8003232" cy="594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62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4758" b="1932"/>
          <a:stretch/>
        </p:blipFill>
        <p:spPr>
          <a:xfrm>
            <a:off x="699429" y="404664"/>
            <a:ext cx="7981567" cy="596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0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432366"/>
            <a:ext cx="8014602" cy="6020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uk-UA" sz="2800" dirty="0" smtClean="0"/>
          </a:p>
        </p:txBody>
      </p:sp>
      <p:sp>
        <p:nvSpPr>
          <p:cNvPr id="2054" name="AutoShape 6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Результат пошуку зображень за запитом &quot;фото повідомленн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4" name="Місце для вмісту 12"/>
          <p:cNvSpPr txBox="1">
            <a:spLocks/>
          </p:cNvSpPr>
          <p:nvPr/>
        </p:nvSpPr>
        <p:spPr bwMode="auto">
          <a:xfrm>
            <a:off x="588523" y="1093948"/>
            <a:ext cx="8229600" cy="1328023"/>
          </a:xfrm>
          <a:prstGeom prst="roundRect">
            <a:avLst/>
          </a:prstGeom>
          <a:solidFill>
            <a:srgbClr val="0070C0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uk-UA" sz="2400" dirty="0" smtClean="0"/>
              <a:t>Ще одне правило, яке ви вивчали, — </a:t>
            </a:r>
            <a:r>
              <a:rPr lang="uk-UA" sz="2400" dirty="0" smtClean="0">
                <a:solidFill>
                  <a:srgbClr val="FFFF00"/>
                </a:solidFill>
              </a:rPr>
              <a:t>правило написання префіксів</a:t>
            </a:r>
            <a:r>
              <a:rPr lang="uk-UA" sz="2400" dirty="0" smtClean="0"/>
              <a:t> </a:t>
            </a:r>
            <a:r>
              <a:rPr lang="uk-UA" sz="2400" b="1" i="1" dirty="0" smtClean="0">
                <a:solidFill>
                  <a:srgbClr val="FFFF00"/>
                </a:solidFill>
              </a:rPr>
              <a:t>с-</a:t>
            </a:r>
            <a:r>
              <a:rPr lang="uk-UA" sz="2400" i="1" dirty="0" smtClean="0"/>
              <a:t> </a:t>
            </a:r>
            <a:r>
              <a:rPr lang="uk-UA" sz="2400" dirty="0" smtClean="0"/>
              <a:t>або </a:t>
            </a:r>
            <a:r>
              <a:rPr lang="uk-UA" sz="2400" b="1" i="1" dirty="0" smtClean="0">
                <a:solidFill>
                  <a:srgbClr val="FFFF00"/>
                </a:solidFill>
              </a:rPr>
              <a:t>з-</a:t>
            </a:r>
            <a:r>
              <a:rPr lang="uk-UA" sz="2400" i="1" dirty="0" smtClean="0"/>
              <a:t>. </a:t>
            </a:r>
            <a:r>
              <a:rPr lang="uk-UA" sz="2400" dirty="0" smtClean="0"/>
              <a:t>Префікс слід обирати залежно від літери, з якої починається корінь слова.</a:t>
            </a:r>
            <a:endParaRPr lang="ru-RU" sz="2400" dirty="0"/>
          </a:p>
        </p:txBody>
      </p:sp>
      <p:pic>
        <p:nvPicPr>
          <p:cNvPr id="2050" name="Picture 2" descr="http://pravopys.kiev.ua/img/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7054" y="66481"/>
            <a:ext cx="2771775" cy="1114425"/>
          </a:xfrm>
          <a:prstGeom prst="rect">
            <a:avLst/>
          </a:prstGeom>
          <a:noFill/>
        </p:spPr>
      </p:pic>
      <p:pic>
        <p:nvPicPr>
          <p:cNvPr id="17" name="Рисунок 16" descr="slov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365" y="2489184"/>
            <a:ext cx="1323902" cy="1432831"/>
          </a:xfrm>
          <a:prstGeom prst="rect">
            <a:avLst/>
          </a:prstGeom>
        </p:spPr>
      </p:pic>
      <p:pic>
        <p:nvPicPr>
          <p:cNvPr id="20" name="Рисунок 19" descr="imag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4178" y="2571744"/>
            <a:ext cx="1784651" cy="1714512"/>
          </a:xfrm>
          <a:prstGeom prst="rect">
            <a:avLst/>
          </a:prstGeom>
        </p:spPr>
      </p:pic>
      <p:pic>
        <p:nvPicPr>
          <p:cNvPr id="21" name="Рисунок 20" descr="завантаження (1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284" y="4899176"/>
            <a:ext cx="1526064" cy="1526064"/>
          </a:xfrm>
          <a:prstGeom prst="rect">
            <a:avLst/>
          </a:prstGeom>
        </p:spPr>
      </p:pic>
      <p:pic>
        <p:nvPicPr>
          <p:cNvPr id="22" name="Рисунок 21" descr="97994_html_50dffa2c.png"/>
          <p:cNvPicPr>
            <a:picLocks noChangeAspect="1"/>
          </p:cNvPicPr>
          <p:nvPr/>
        </p:nvPicPr>
        <p:blipFill>
          <a:blip r:embed="rId7"/>
          <a:srcRect l="6897"/>
          <a:stretch>
            <a:fillRect/>
          </a:stretch>
        </p:blipFill>
        <p:spPr>
          <a:xfrm>
            <a:off x="7204982" y="4947461"/>
            <a:ext cx="1643042" cy="1194741"/>
          </a:xfrm>
          <a:prstGeom prst="rect">
            <a:avLst/>
          </a:prstGeom>
        </p:spPr>
      </p:pic>
      <p:pic>
        <p:nvPicPr>
          <p:cNvPr id="24" name="Рисунок 23" descr="vNdkWgJi_GU.jpg"/>
          <p:cNvPicPr>
            <a:picLocks noChangeAspect="1"/>
          </p:cNvPicPr>
          <p:nvPr/>
        </p:nvPicPr>
        <p:blipFill>
          <a:blip r:embed="rId8"/>
          <a:srcRect l="3050" t="3834" r="3922" b="4139"/>
          <a:stretch>
            <a:fillRect/>
          </a:stretch>
        </p:blipFill>
        <p:spPr>
          <a:xfrm>
            <a:off x="2135287" y="2571744"/>
            <a:ext cx="4951952" cy="342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0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uk-UA" sz="3600" b="1" dirty="0" smtClean="0"/>
              <a:t>Робота в групах</a:t>
            </a:r>
            <a:endParaRPr lang="uk-UA" sz="36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436" y="2060848"/>
            <a:ext cx="7313128" cy="4453412"/>
          </a:xfrm>
          <a:prstGeom prst="rect">
            <a:avLst/>
          </a:prstGeom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1008112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Виконати алгоритм визначення </a:t>
            </a:r>
            <a:r>
              <a:rPr lang="uk-UA" dirty="0" err="1" smtClean="0"/>
              <a:t>префікса</a:t>
            </a:r>
            <a:r>
              <a:rPr lang="uk-UA" dirty="0" smtClean="0"/>
              <a:t> для слів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534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40632" y="260648"/>
            <a:ext cx="14382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бити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0828" y="260648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75749" y="260647"/>
            <a:ext cx="170110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збити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1680" y="903040"/>
            <a:ext cx="423622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фотографувати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0828" y="908720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50638" y="897360"/>
            <a:ext cx="449430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сфотографувати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91680" y="1534073"/>
            <a:ext cx="29589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планувати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75717" y="1534074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325527" y="1499418"/>
            <a:ext cx="321703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спланувати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650501" y="2119093"/>
            <a:ext cx="217187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важити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50606" y="2124773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50638" y="2089105"/>
            <a:ext cx="24347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зважити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691680" y="2715472"/>
            <a:ext cx="185659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клеїти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43427" y="2743869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346907" y="2680707"/>
            <a:ext cx="211468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склеїти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691680" y="3276073"/>
            <a:ext cx="179190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горі</a:t>
            </a:r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50606" y="3311742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375749" y="3247271"/>
            <a:ext cx="20547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згоріти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657600" y="3844145"/>
            <a:ext cx="230441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худну</a:t>
            </a:r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36111" y="3872542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346907" y="3827341"/>
            <a:ext cx="256249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схудну</a:t>
            </a:r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607038" y="4427373"/>
            <a:ext cx="223452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темні</a:t>
            </a:r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38466" y="4433053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309580" y="4397385"/>
            <a:ext cx="249260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стемні</a:t>
            </a:r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629822" y="5009486"/>
            <a:ext cx="16706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нес</a:t>
            </a:r>
            <a:r>
              <a:rPr lang="ru-RU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21553" y="4999980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347327" y="4952417"/>
            <a:ext cx="193354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знести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615651" y="5596895"/>
            <a:ext cx="21382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лама</a:t>
            </a:r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98926" y="5602575"/>
            <a:ext cx="12490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(</a:t>
            </a:r>
            <a:r>
              <a:rPr lang="ru-RU" sz="4800" b="1" cap="none" spc="0" dirty="0" err="1" smtClean="0">
                <a:ln/>
                <a:solidFill>
                  <a:srgbClr val="C00000"/>
                </a:solidFill>
                <a:effectLst/>
              </a:rPr>
              <a:t>с,з</a:t>
            </a:r>
            <a:r>
              <a:rPr lang="ru-RU" sz="4800" b="1" cap="none" spc="0" dirty="0" smtClean="0">
                <a:ln/>
                <a:solidFill>
                  <a:srgbClr val="C00000"/>
                </a:solidFill>
                <a:effectLst/>
              </a:rPr>
              <a:t>)</a:t>
            </a:r>
            <a:endParaRPr lang="ru-RU" sz="4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318644" y="5566907"/>
            <a:ext cx="239540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</a:rPr>
              <a:t>зламати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108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036" y="764704"/>
            <a:ext cx="8229600" cy="1143000"/>
          </a:xfrm>
        </p:spPr>
        <p:txBody>
          <a:bodyPr/>
          <a:lstStyle/>
          <a:p>
            <a:r>
              <a:rPr lang="uk-UA" dirty="0"/>
              <a:t>Фізкультхвилинка</a:t>
            </a:r>
          </a:p>
        </p:txBody>
      </p:sp>
      <p:pic>
        <p:nvPicPr>
          <p:cNvPr id="2054" name="Picture 6" descr="http://southjerseyfamilymedicine.com/b-images/Jumping_Children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71" y="2132856"/>
            <a:ext cx="8363272" cy="346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41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608" y="188640"/>
            <a:ext cx="7128792" cy="6463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err="1" smtClean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Розгалуження</a:t>
            </a:r>
            <a:r>
              <a:rPr lang="ru-RU" sz="3600" b="1" dirty="0" smtClean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 в </a:t>
            </a:r>
            <a:r>
              <a:rPr lang="en-US" sz="3600" b="1" dirty="0" smtClean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Scratch</a:t>
            </a:r>
            <a:r>
              <a:rPr lang="ru-RU" sz="3600" b="1" dirty="0" smtClean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  </a:t>
            </a:r>
            <a:endParaRPr lang="ru-RU" sz="3600" b="1" dirty="0">
              <a:solidFill>
                <a:srgbClr val="0033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8520-9189-4C4D-AA1B-ED5411FE91EE}" type="slidenum">
              <a:rPr lang="ru-RU" smtClean="0"/>
              <a:pPr/>
              <a:t>40</a:t>
            </a:fld>
            <a:endParaRPr lang="ru-RU"/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67544" y="1430869"/>
            <a:ext cx="8064896" cy="2769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71600" y="3429000"/>
            <a:ext cx="345638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dirty="0" err="1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Повне</a:t>
            </a:r>
            <a:r>
              <a:rPr lang="ru-RU" sz="24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розгалуження</a:t>
            </a:r>
            <a:endParaRPr lang="ru-RU" sz="2000" dirty="0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4818" name="Picture 2" descr="повне розг"/>
          <p:cNvPicPr>
            <a:picLocks noChangeAspect="1" noChangeArrowheads="1"/>
          </p:cNvPicPr>
          <p:nvPr/>
        </p:nvPicPr>
        <p:blipFill>
          <a:blip r:embed="rId2" cstate="print"/>
          <a:srcRect l="11439" t="18522" r="14204" b="7284"/>
          <a:stretch>
            <a:fillRect/>
          </a:stretch>
        </p:blipFill>
        <p:spPr bwMode="auto">
          <a:xfrm>
            <a:off x="395536" y="980728"/>
            <a:ext cx="4680520" cy="2232248"/>
          </a:xfrm>
          <a:prstGeom prst="rect">
            <a:avLst/>
          </a:prstGeom>
          <a:noFill/>
        </p:spPr>
      </p:pic>
      <p:pic>
        <p:nvPicPr>
          <p:cNvPr id="34817" name="Picture 1" descr="неповне розгал"/>
          <p:cNvPicPr>
            <a:picLocks noChangeAspect="1" noChangeArrowheads="1"/>
          </p:cNvPicPr>
          <p:nvPr/>
        </p:nvPicPr>
        <p:blipFill>
          <a:blip r:embed="rId3" cstate="print"/>
          <a:srcRect r="-2557" b="13163"/>
          <a:stretch>
            <a:fillRect/>
          </a:stretch>
        </p:blipFill>
        <p:spPr bwMode="auto">
          <a:xfrm>
            <a:off x="4716016" y="4420652"/>
            <a:ext cx="3888432" cy="1888667"/>
          </a:xfrm>
          <a:prstGeom prst="rect">
            <a:avLst/>
          </a:prstGeom>
          <a:noFill/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180022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4048" y="3429000"/>
            <a:ext cx="345638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dirty="0" err="1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Неповне</a:t>
            </a:r>
            <a:r>
              <a:rPr lang="ru-RU" sz="24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розгалуження</a:t>
            </a:r>
            <a:endParaRPr lang="ru-RU" sz="2000" dirty="0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5" name="Picture 7" descr="AG00090_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933056"/>
            <a:ext cx="249968" cy="276646"/>
          </a:xfrm>
          <a:prstGeom prst="rect">
            <a:avLst/>
          </a:prstGeom>
          <a:noFill/>
        </p:spPr>
      </p:pic>
      <p:pic>
        <p:nvPicPr>
          <p:cNvPr id="16" name="Picture 7" descr="AG00090_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2555776" y="3140967"/>
            <a:ext cx="288032" cy="318773"/>
          </a:xfrm>
          <a:prstGeom prst="rect">
            <a:avLst/>
          </a:prstGeom>
          <a:noFill/>
        </p:spPr>
      </p:pic>
      <p:pic>
        <p:nvPicPr>
          <p:cNvPr id="2050" name="Рисунок 3" descr="http://www.kievoit.ippo.kubg.edu.ua/kievoit/2013/40/0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365104"/>
            <a:ext cx="2520280" cy="182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Рисунок 5" descr="http://www.kievoit.ippo.kubg.edu.ua/kievoit/2013/40/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1124744"/>
            <a:ext cx="27651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4067944" y="5373216"/>
            <a:ext cx="936104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2081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Місце для вмісту 12"/>
          <p:cNvSpPr txBox="1">
            <a:spLocks/>
          </p:cNvSpPr>
          <p:nvPr/>
        </p:nvSpPr>
        <p:spPr bwMode="auto">
          <a:xfrm>
            <a:off x="722106" y="1120695"/>
            <a:ext cx="8303918" cy="1021556"/>
          </a:xfrm>
          <a:prstGeom prst="roundRect">
            <a:avLst/>
          </a:prstGeom>
          <a:solidFill>
            <a:srgbClr val="0070C0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45720" rIns="10800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dirty="0" smtClean="0"/>
              <a:t>На минулому уроці ми навчили </a:t>
            </a:r>
            <a:r>
              <a:rPr lang="uk-UA" b="1" dirty="0" smtClean="0">
                <a:solidFill>
                  <a:srgbClr val="FFFF00"/>
                </a:solidFill>
              </a:rPr>
              <a:t>Рудого кота</a:t>
            </a:r>
            <a:r>
              <a:rPr lang="uk-UA" dirty="0" smtClean="0"/>
              <a:t> створювати малюнки з прямих ліній. </a:t>
            </a:r>
            <a:r>
              <a:rPr lang="uk-UA" dirty="0" smtClean="0">
                <a:solidFill>
                  <a:schemeClr val="bg1"/>
                </a:solidFill>
              </a:rPr>
              <a:t>Сьогодні </a:t>
            </a:r>
            <a:r>
              <a:rPr lang="uk-UA" b="1" dirty="0" smtClean="0">
                <a:solidFill>
                  <a:srgbClr val="FFFF00"/>
                </a:solidFill>
              </a:rPr>
              <a:t>Рудий кіт</a:t>
            </a:r>
            <a:r>
              <a:rPr lang="uk-UA" dirty="0" smtClean="0">
                <a:solidFill>
                  <a:schemeClr val="bg1"/>
                </a:solidFill>
              </a:rPr>
              <a:t> малюватиме довільні лінії. Керувати рухом </a:t>
            </a:r>
            <a:r>
              <a:rPr lang="uk-UA" b="1" dirty="0" smtClean="0">
                <a:solidFill>
                  <a:srgbClr val="FFFF00"/>
                </a:solidFill>
              </a:rPr>
              <a:t>Рудого кота</a:t>
            </a:r>
            <a:r>
              <a:rPr lang="uk-UA" dirty="0" smtClean="0">
                <a:solidFill>
                  <a:schemeClr val="bg1"/>
                </a:solidFill>
              </a:rPr>
              <a:t> будемо за допомогою миші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uk-UA" dirty="0" smtClean="0"/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8450" y="345985"/>
            <a:ext cx="2291688" cy="50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7" name="Таблиця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5321"/>
              </p:ext>
            </p:extLst>
          </p:nvPr>
        </p:nvGraphicFramePr>
        <p:xfrm>
          <a:off x="780256" y="2273811"/>
          <a:ext cx="8245768" cy="147408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2909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547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581">
                <a:tc>
                  <a:txBody>
                    <a:bodyPr/>
                    <a:lstStyle/>
                    <a:p>
                      <a:pPr algn="ctr"/>
                      <a:r>
                        <a:rPr lang="uk-UA" sz="1200" dirty="0" smtClean="0">
                          <a:solidFill>
                            <a:schemeClr val="tx2"/>
                          </a:solidFill>
                        </a:rPr>
                        <a:t>Виконавець</a:t>
                      </a:r>
                      <a:endParaRPr lang="uk-UA" sz="1200" dirty="0">
                        <a:solidFill>
                          <a:schemeClr val="tx2"/>
                        </a:solidFill>
                      </a:endParaRPr>
                    </a:p>
                  </a:txBody>
                  <a:tcPr marL="0" marR="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>
                          <a:solidFill>
                            <a:schemeClr val="tx2"/>
                          </a:solidFill>
                        </a:rPr>
                        <a:t>Дії</a:t>
                      </a:r>
                      <a:endParaRPr lang="uk-UA" sz="1600" dirty="0">
                        <a:solidFill>
                          <a:schemeClr val="tx2"/>
                        </a:solidFill>
                      </a:endParaRPr>
                    </a:p>
                  </a:txBody>
                  <a:tcPr marL="0" marR="0" marT="36000" marB="360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92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b="1" dirty="0" smtClean="0"/>
                        <a:t>Рудий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b="1" dirty="0" smtClean="0"/>
                        <a:t>кіт</a:t>
                      </a:r>
                      <a:endParaRPr lang="uk-UA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Вибрати розмір і колір олівця.</a:t>
                      </a:r>
                      <a:endParaRPr lang="uk-UA" sz="16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492">
                <a:tc vMerge="1">
                  <a:txBody>
                    <a:bodyPr/>
                    <a:lstStyle/>
                    <a:p>
                      <a:pPr algn="ctr"/>
                      <a:endParaRPr lang="uk-UA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Якщо натиснути ліву кнопку миші, то виконавець залишатиме за собою слід у вигляді відрізка заданої довжини і заданого кольору.</a:t>
                      </a:r>
                    </a:p>
                    <a:p>
                      <a:pPr algn="just"/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Інакше, </a:t>
                      </a:r>
                      <a:r>
                        <a:rPr lang="uk-UA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Рудий кіт 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припинить малювати.</a:t>
                      </a:r>
                      <a:endParaRPr lang="uk-UA" sz="16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50114" y="3985936"/>
            <a:ext cx="33147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5" y="4000504"/>
            <a:ext cx="2357454" cy="2456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914400" y="302185"/>
            <a:ext cx="8229600" cy="8976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dirty="0" smtClean="0">
                <a:solidFill>
                  <a:srgbClr val="7030A0"/>
                </a:solidFill>
              </a:rPr>
              <a:t>Урок 3. </a:t>
            </a:r>
            <a:r>
              <a:rPr lang="uk-UA" b="1" dirty="0" smtClean="0">
                <a:solidFill>
                  <a:srgbClr val="C00000"/>
                </a:solidFill>
              </a:rPr>
              <a:t>Образотворче мистецтво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14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19088"/>
            <a:ext cx="8472518" cy="563562"/>
          </a:xfrm>
        </p:spPr>
        <p:txBody>
          <a:bodyPr/>
          <a:lstStyle/>
          <a:p>
            <a:r>
              <a:rPr lang="uk-UA" sz="2700" dirty="0" smtClean="0"/>
              <a:t>Працюємо за комп’ютером</a:t>
            </a:r>
            <a:r>
              <a:rPr lang="uk-UA" sz="2000" b="1" i="1" dirty="0" smtClean="0">
                <a:solidFill>
                  <a:srgbClr val="FF0000"/>
                </a:solidFill>
              </a:rPr>
              <a:t>)</a:t>
            </a:r>
            <a:endParaRPr lang="en-US" sz="2000" b="1" i="1" dirty="0">
              <a:solidFill>
                <a:srgbClr val="FF0000"/>
              </a:solidFill>
            </a:endParaRP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358180"/>
            <a:ext cx="2291688" cy="50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Місце для вмісту 12"/>
          <p:cNvSpPr txBox="1">
            <a:spLocks/>
          </p:cNvSpPr>
          <p:nvPr/>
        </p:nvSpPr>
        <p:spPr bwMode="auto">
          <a:xfrm>
            <a:off x="611560" y="1404000"/>
            <a:ext cx="8352440" cy="476726"/>
          </a:xfrm>
          <a:prstGeom prst="roundRect">
            <a:avLst/>
          </a:prstGeom>
          <a:solidFill>
            <a:srgbClr val="FFFF00">
              <a:alpha val="28000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just"/>
            <a:r>
              <a:rPr lang="ru-RU" sz="2200" b="1" dirty="0" smtClean="0">
                <a:solidFill>
                  <a:schemeClr val="tx2"/>
                </a:solidFill>
              </a:rPr>
              <a:t>1</a:t>
            </a:r>
            <a:r>
              <a:rPr lang="ru-RU" sz="2200" dirty="0" smtClean="0">
                <a:solidFill>
                  <a:schemeClr val="tx2"/>
                </a:solidFill>
              </a:rPr>
              <a:t>. </a:t>
            </a:r>
            <a:r>
              <a:rPr lang="uk-UA" sz="2200" dirty="0" smtClean="0">
                <a:solidFill>
                  <a:schemeClr val="tx2"/>
                </a:solidFill>
              </a:rPr>
              <a:t>Запусти на виконання програму </a:t>
            </a:r>
            <a:r>
              <a:rPr lang="en-US" sz="2200" b="1" dirty="0" smtClean="0">
                <a:solidFill>
                  <a:schemeClr val="tx2"/>
                </a:solidFill>
              </a:rPr>
              <a:t>Scratch</a:t>
            </a:r>
            <a:r>
              <a:rPr lang="ru-RU" sz="2200" dirty="0" smtClean="0">
                <a:solidFill>
                  <a:schemeClr val="tx2"/>
                </a:solidFill>
              </a:rPr>
              <a:t>.</a:t>
            </a:r>
            <a:endParaRPr lang="uk-UA" sz="2200" dirty="0" smtClean="0">
              <a:solidFill>
                <a:schemeClr val="tx2"/>
              </a:solidFill>
            </a:endParaRPr>
          </a:p>
        </p:txBody>
      </p:sp>
      <p:sp>
        <p:nvSpPr>
          <p:cNvPr id="17" name="Місце для вмісту 12"/>
          <p:cNvSpPr txBox="1">
            <a:spLocks/>
          </p:cNvSpPr>
          <p:nvPr/>
        </p:nvSpPr>
        <p:spPr bwMode="auto">
          <a:xfrm>
            <a:off x="611560" y="1980000"/>
            <a:ext cx="8352440" cy="476726"/>
          </a:xfrm>
          <a:prstGeom prst="roundRect">
            <a:avLst/>
          </a:prstGeom>
          <a:solidFill>
            <a:srgbClr val="00B0F0">
              <a:alpha val="25000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200" b="1" dirty="0" smtClean="0">
                <a:solidFill>
                  <a:schemeClr val="tx2"/>
                </a:solidFill>
              </a:rPr>
              <a:t>2</a:t>
            </a:r>
            <a:r>
              <a:rPr lang="ru-RU" sz="2200" dirty="0" smtClean="0">
                <a:solidFill>
                  <a:schemeClr val="tx2"/>
                </a:solidFill>
              </a:rPr>
              <a:t>. </a:t>
            </a:r>
            <a:r>
              <a:rPr lang="uk-UA" sz="2200" dirty="0" smtClean="0">
                <a:solidFill>
                  <a:schemeClr val="tx2"/>
                </a:solidFill>
              </a:rPr>
              <a:t>Навчимо </a:t>
            </a:r>
            <a:r>
              <a:rPr lang="uk-UA" sz="2200" b="1" dirty="0" smtClean="0">
                <a:solidFill>
                  <a:schemeClr val="tx2"/>
                </a:solidFill>
              </a:rPr>
              <a:t>Рудого кота</a:t>
            </a:r>
            <a:r>
              <a:rPr lang="uk-UA" sz="2200" dirty="0" smtClean="0">
                <a:solidFill>
                  <a:schemeClr val="tx2"/>
                </a:solidFill>
              </a:rPr>
              <a:t> малювати довільні лінії.</a:t>
            </a:r>
          </a:p>
        </p:txBody>
      </p:sp>
      <p:sp>
        <p:nvSpPr>
          <p:cNvPr id="21" name="Місце для вмісту 12"/>
          <p:cNvSpPr txBox="1">
            <a:spLocks/>
          </p:cNvSpPr>
          <p:nvPr/>
        </p:nvSpPr>
        <p:spPr bwMode="auto">
          <a:xfrm>
            <a:off x="611560" y="2556000"/>
            <a:ext cx="8352440" cy="715089"/>
          </a:xfrm>
          <a:prstGeom prst="roundRect">
            <a:avLst/>
          </a:prstGeom>
          <a:noFill/>
          <a:ln w="25400">
            <a:solidFill>
              <a:srgbClr val="2503EF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indent="361950" algn="just"/>
            <a:r>
              <a:rPr lang="uk-UA" dirty="0" smtClean="0">
                <a:solidFill>
                  <a:schemeClr val="tx2"/>
                </a:solidFill>
              </a:rPr>
              <a:t>Команди</a:t>
            </a:r>
            <a:r>
              <a:rPr lang="uk-UA" b="1" dirty="0" smtClean="0">
                <a:solidFill>
                  <a:schemeClr val="tx2"/>
                </a:solidFill>
              </a:rPr>
              <a:t> коли натиснуто</a:t>
            </a:r>
            <a:r>
              <a:rPr lang="uk-UA" dirty="0" smtClean="0">
                <a:solidFill>
                  <a:schemeClr val="tx2"/>
                </a:solidFill>
              </a:rPr>
              <a:t>,</a:t>
            </a:r>
            <a:r>
              <a:rPr lang="uk-UA" b="1" dirty="0" smtClean="0">
                <a:solidFill>
                  <a:schemeClr val="tx2"/>
                </a:solidFill>
              </a:rPr>
              <a:t> завжди</a:t>
            </a:r>
            <a:r>
              <a:rPr lang="uk-UA" dirty="0" smtClean="0">
                <a:solidFill>
                  <a:schemeClr val="tx2"/>
                </a:solidFill>
              </a:rPr>
              <a:t>,</a:t>
            </a:r>
            <a:r>
              <a:rPr lang="uk-UA" b="1" dirty="0" smtClean="0">
                <a:solidFill>
                  <a:schemeClr val="tx2"/>
                </a:solidFill>
              </a:rPr>
              <a:t> якщо — інакше </a:t>
            </a:r>
            <a:r>
              <a:rPr lang="uk-UA" dirty="0" smtClean="0">
                <a:solidFill>
                  <a:schemeClr val="tx2"/>
                </a:solidFill>
              </a:rPr>
              <a:t>ти можеш знайти серед команд групи  </a:t>
            </a:r>
            <a:r>
              <a:rPr lang="uk-UA" b="1" dirty="0" smtClean="0">
                <a:solidFill>
                  <a:schemeClr val="tx2"/>
                </a:solidFill>
              </a:rPr>
              <a:t>Керування.</a:t>
            </a:r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28" name="Місце для вмісту 12"/>
          <p:cNvSpPr txBox="1">
            <a:spLocks/>
          </p:cNvSpPr>
          <p:nvPr/>
        </p:nvSpPr>
        <p:spPr bwMode="auto">
          <a:xfrm>
            <a:off x="611560" y="3357562"/>
            <a:ext cx="8350722" cy="783193"/>
          </a:xfrm>
          <a:prstGeom prst="roundRect">
            <a:avLst/>
          </a:prstGeom>
          <a:solidFill>
            <a:srgbClr val="00B0F0">
              <a:alpha val="25000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2000" dirty="0" smtClean="0">
                <a:solidFill>
                  <a:schemeClr val="tx2"/>
                </a:solidFill>
              </a:rPr>
              <a:t>Перейди на вкладку </a:t>
            </a:r>
            <a:r>
              <a:rPr lang="uk-UA" sz="2000" b="1" dirty="0" smtClean="0">
                <a:solidFill>
                  <a:schemeClr val="tx2"/>
                </a:solidFill>
              </a:rPr>
              <a:t>Скрипти</a:t>
            </a:r>
            <a:r>
              <a:rPr lang="uk-UA" sz="2000" dirty="0" smtClean="0">
                <a:solidFill>
                  <a:schemeClr val="tx2"/>
                </a:solidFill>
              </a:rPr>
              <a:t> та склади алгоритм, як показано на малюнку.</a:t>
            </a: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3247" y="4207867"/>
            <a:ext cx="2146009" cy="223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7026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1" grpId="0" animBg="1"/>
      <p:bldP spid="2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Місце для вмісту 12"/>
          <p:cNvSpPr txBox="1">
            <a:spLocks/>
          </p:cNvSpPr>
          <p:nvPr/>
        </p:nvSpPr>
        <p:spPr bwMode="auto">
          <a:xfrm>
            <a:off x="611559" y="1404000"/>
            <a:ext cx="8318159" cy="1123712"/>
          </a:xfrm>
          <a:prstGeom prst="roundRect">
            <a:avLst/>
          </a:prstGeom>
          <a:solidFill>
            <a:srgbClr val="FFFF00">
              <a:alpha val="28000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2000" dirty="0" smtClean="0">
                <a:solidFill>
                  <a:schemeClr val="tx2"/>
                </a:solidFill>
              </a:rPr>
              <a:t>Для того, щоб </a:t>
            </a:r>
            <a:r>
              <a:rPr lang="uk-UA" sz="2000" b="1" dirty="0" smtClean="0">
                <a:solidFill>
                  <a:schemeClr val="tx2"/>
                </a:solidFill>
              </a:rPr>
              <a:t>Рудий кіт</a:t>
            </a:r>
            <a:r>
              <a:rPr lang="uk-UA" sz="2000" dirty="0" smtClean="0">
                <a:solidFill>
                  <a:schemeClr val="tx2"/>
                </a:solidFill>
              </a:rPr>
              <a:t> малював при натиснутій лівій кнопці миші, вибери групу команд </a:t>
            </a:r>
            <a:r>
              <a:rPr lang="uk-UA" sz="2000" b="1" dirty="0" smtClean="0">
                <a:solidFill>
                  <a:schemeClr val="tx2"/>
                </a:solidFill>
              </a:rPr>
              <a:t>Датчики</a:t>
            </a:r>
            <a:r>
              <a:rPr lang="uk-UA" sz="2000" dirty="0" smtClean="0">
                <a:solidFill>
                  <a:schemeClr val="tx2"/>
                </a:solidFill>
              </a:rPr>
              <a:t>. Перетягни умову </a:t>
            </a:r>
            <a:r>
              <a:rPr lang="uk-UA" sz="2000" b="1" dirty="0" smtClean="0">
                <a:solidFill>
                  <a:schemeClr val="tx2"/>
                </a:solidFill>
              </a:rPr>
              <a:t>мишку натиснуто?</a:t>
            </a:r>
            <a:r>
              <a:rPr lang="uk-UA" sz="2000" dirty="0" smtClean="0">
                <a:solidFill>
                  <a:schemeClr val="tx2"/>
                </a:solidFill>
              </a:rPr>
              <a:t> в область </a:t>
            </a:r>
            <a:r>
              <a:rPr lang="uk-UA" sz="2000" b="1" dirty="0" smtClean="0">
                <a:solidFill>
                  <a:schemeClr val="tx2"/>
                </a:solidFill>
              </a:rPr>
              <a:t>Скрипти</a:t>
            </a:r>
            <a:r>
              <a:rPr lang="uk-UA" sz="2000" dirty="0" smtClean="0">
                <a:solidFill>
                  <a:schemeClr val="tx2"/>
                </a:solidFill>
              </a:rPr>
              <a:t> та помісти в пусте поле команди </a:t>
            </a:r>
            <a:r>
              <a:rPr lang="uk-UA" sz="2000" b="1" dirty="0" smtClean="0">
                <a:solidFill>
                  <a:schemeClr val="tx2"/>
                </a:solidFill>
              </a:rPr>
              <a:t>якщо — інакше</a:t>
            </a:r>
            <a:r>
              <a:rPr lang="uk-UA" sz="2000" dirty="0" smtClean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19088"/>
            <a:ext cx="8472518" cy="563562"/>
          </a:xfrm>
        </p:spPr>
        <p:txBody>
          <a:bodyPr/>
          <a:lstStyle/>
          <a:p>
            <a:r>
              <a:rPr lang="uk-UA" sz="2700" dirty="0" smtClean="0"/>
              <a:t>Працюємо за комп’ютером</a:t>
            </a:r>
            <a:endParaRPr lang="en-US" sz="2000" b="1" i="1" dirty="0">
              <a:solidFill>
                <a:srgbClr val="FF0000"/>
              </a:solidFill>
            </a:endParaRP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358180"/>
            <a:ext cx="2291688" cy="50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Місце для вмісту 12"/>
          <p:cNvSpPr txBox="1">
            <a:spLocks/>
          </p:cNvSpPr>
          <p:nvPr/>
        </p:nvSpPr>
        <p:spPr bwMode="auto">
          <a:xfrm>
            <a:off x="611559" y="5069615"/>
            <a:ext cx="8307371" cy="783193"/>
          </a:xfrm>
          <a:prstGeom prst="roundRect">
            <a:avLst/>
          </a:prstGeom>
          <a:solidFill>
            <a:srgbClr val="00B0F0">
              <a:alpha val="25000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2000" dirty="0" smtClean="0">
                <a:solidFill>
                  <a:schemeClr val="tx2"/>
                </a:solidFill>
              </a:rPr>
              <a:t>Запусти проект на виконання. Натисни ліву кнопку миші та починай малювати. </a:t>
            </a:r>
            <a:endParaRPr lang="uk-UA" sz="2000" dirty="0">
              <a:solidFill>
                <a:schemeClr val="tx2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/>
          <a:srcRect l="26943" t="42866" r="54075" b="39428"/>
          <a:stretch>
            <a:fillRect/>
          </a:stretch>
        </p:blipFill>
        <p:spPr bwMode="auto">
          <a:xfrm>
            <a:off x="5500694" y="2928934"/>
            <a:ext cx="338014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560" y="2928934"/>
            <a:ext cx="326745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0430" y="3357562"/>
            <a:ext cx="178595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Місце для вмісту 12"/>
          <p:cNvSpPr txBox="1">
            <a:spLocks/>
          </p:cNvSpPr>
          <p:nvPr/>
        </p:nvSpPr>
        <p:spPr bwMode="auto">
          <a:xfrm>
            <a:off x="630205" y="5984263"/>
            <a:ext cx="2822648" cy="442674"/>
          </a:xfrm>
          <a:prstGeom prst="roundRect">
            <a:avLst/>
          </a:prstGeom>
          <a:solidFill>
            <a:srgbClr val="FFFF00">
              <a:alpha val="28000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</a:rPr>
              <a:t>3. </a:t>
            </a:r>
            <a:r>
              <a:rPr lang="uk-UA" sz="2000" dirty="0" smtClean="0">
                <a:solidFill>
                  <a:schemeClr val="tx2"/>
                </a:solidFill>
              </a:rPr>
              <a:t>Збережи проект.</a:t>
            </a:r>
            <a:endParaRPr lang="uk-UA" sz="2000" dirty="0">
              <a:solidFill>
                <a:schemeClr val="tx2"/>
              </a:solidFill>
            </a:endParaRPr>
          </a:p>
        </p:txBody>
      </p:sp>
      <p:cxnSp>
        <p:nvCxnSpPr>
          <p:cNvPr id="25" name="Пряма зі стрілкою 24"/>
          <p:cNvCxnSpPr>
            <a:stCxn id="7172" idx="1"/>
            <a:endCxn id="26" idx="3"/>
          </p:cNvCxnSpPr>
          <p:nvPr/>
        </p:nvCxnSpPr>
        <p:spPr>
          <a:xfrm flipH="1" flipV="1">
            <a:off x="1805962" y="3376824"/>
            <a:ext cx="1694468" cy="123614"/>
          </a:xfrm>
          <a:prstGeom prst="straightConnector1">
            <a:avLst/>
          </a:prstGeom>
          <a:ln w="25400">
            <a:solidFill>
              <a:srgbClr val="FF0000"/>
            </a:solidFill>
            <a:prstDash val="sysDot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Округлений прямокутник 25"/>
          <p:cNvSpPr/>
          <p:nvPr/>
        </p:nvSpPr>
        <p:spPr>
          <a:xfrm>
            <a:off x="1305896" y="3239744"/>
            <a:ext cx="500066" cy="274159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93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8" grpId="0" animBg="1"/>
      <p:bldP spid="23" grpId="0" animBg="1"/>
      <p:bldP spid="2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uk-UA" dirty="0" smtClean="0"/>
              <a:t>Вправи для очей</a:t>
            </a:r>
          </a:p>
        </p:txBody>
      </p:sp>
      <p:sp>
        <p:nvSpPr>
          <p:cNvPr id="8" name="Скругленная прямоугольная выноска 16"/>
          <p:cNvSpPr/>
          <p:nvPr/>
        </p:nvSpPr>
        <p:spPr>
          <a:xfrm>
            <a:off x="457200" y="4000504"/>
            <a:ext cx="8229600" cy="2357454"/>
          </a:xfrm>
          <a:prstGeom prst="wedgeRoundRectCallout">
            <a:avLst>
              <a:gd name="adj1" fmla="val 46615"/>
              <a:gd name="adj2" fmla="val -113130"/>
              <a:gd name="adj3" fmla="val 16667"/>
            </a:avLst>
          </a:prstGeom>
          <a:solidFill>
            <a:schemeClr val="tx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23850">
              <a:spcBef>
                <a:spcPct val="50000"/>
              </a:spcBef>
              <a:buFontTx/>
              <a:buAutoNum type="arabicPeriod"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Швидко поморгати, закрити очі і посидіти спокійно, повільно рахуючи до 5. Повторити 4-5 разів.                                                                                            </a:t>
            </a:r>
          </a:p>
          <a:p>
            <a:pPr marL="342900" indent="-323850">
              <a:spcBef>
                <a:spcPct val="50000"/>
              </a:spcBef>
              <a:buFontTx/>
              <a:buAutoNum type="arabicPeriod"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Повільно поводіть очима зліва направо і справа наліво, вгору-вниз і             навпаки по 3 рази.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ая прямоугольная выноска 14"/>
          <p:cNvSpPr/>
          <p:nvPr/>
        </p:nvSpPr>
        <p:spPr>
          <a:xfrm>
            <a:off x="3643274" y="1500174"/>
            <a:ext cx="5043526" cy="928693"/>
          </a:xfrm>
          <a:prstGeom prst="wedgeRoundRectCallout">
            <a:avLst>
              <a:gd name="adj1" fmla="val -64031"/>
              <a:gd name="adj2" fmla="val -74771"/>
              <a:gd name="adj3" fmla="val 16667"/>
            </a:avLst>
          </a:prstGeom>
          <a:solidFill>
            <a:schemeClr val="tx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</a:pP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Наші очі  трішки втомились і ми зараз відпочинемо. Виконуємо вправи за командою: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Группа 20"/>
          <p:cNvGrpSpPr/>
          <p:nvPr/>
        </p:nvGrpSpPr>
        <p:grpSpPr>
          <a:xfrm>
            <a:off x="0" y="1000108"/>
            <a:ext cx="4018115" cy="2786518"/>
            <a:chOff x="1854740" y="1386685"/>
            <a:chExt cx="5985394" cy="4506117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6567" b="51583"/>
            <a:stretch/>
          </p:blipFill>
          <p:spPr>
            <a:xfrm>
              <a:off x="1854740" y="1386685"/>
              <a:ext cx="5477394" cy="2071950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943" r="4603" b="50989"/>
            <a:stretch/>
          </p:blipFill>
          <p:spPr>
            <a:xfrm>
              <a:off x="5037666" y="3795452"/>
              <a:ext cx="2802468" cy="2097350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4" t="52770" r="64022"/>
            <a:stretch/>
          </p:blipFill>
          <p:spPr>
            <a:xfrm>
              <a:off x="2031999" y="3795452"/>
              <a:ext cx="2810934" cy="2021149"/>
            </a:xfrm>
            <a:prstGeom prst="rect">
              <a:avLst/>
            </a:prstGeom>
          </p:spPr>
        </p:pic>
      </p:grpSp>
      <p:pic>
        <p:nvPicPr>
          <p:cNvPr id="15" name="Picture 7" descr="Рисунок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2571744"/>
            <a:ext cx="1591055" cy="1135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8703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Робота в зошиті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98977" y="2133942"/>
            <a:ext cx="3749487" cy="646986"/>
          </a:xfrm>
          <a:prstGeom prst="wedgeRoundRectCallout">
            <a:avLst>
              <a:gd name="adj1" fmla="val -69087"/>
              <a:gd name="adj2" fmla="val 156721"/>
              <a:gd name="adj3" fmla="val 16667"/>
            </a:avLst>
          </a:prstGeom>
          <a:solidFill>
            <a:schemeClr val="tx2">
              <a:lumMod val="75000"/>
            </a:schemeClr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i="1" dirty="0">
                <a:solidFill>
                  <a:schemeClr val="bg1"/>
                </a:solidFill>
              </a:rPr>
              <a:t>Урок </a:t>
            </a:r>
            <a:r>
              <a:rPr lang="uk-UA" sz="3200" b="1" i="1" dirty="0" smtClean="0">
                <a:solidFill>
                  <a:schemeClr val="bg1"/>
                </a:solidFill>
              </a:rPr>
              <a:t>22</a:t>
            </a:r>
            <a:endParaRPr lang="uk-UA" sz="3200" b="1" i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12230" y="2943224"/>
            <a:ext cx="3749487" cy="646986"/>
          </a:xfrm>
          <a:prstGeom prst="wedgeRoundRectCallout">
            <a:avLst>
              <a:gd name="adj1" fmla="val -69087"/>
              <a:gd name="adj2" fmla="val 156721"/>
              <a:gd name="adj3" fmla="val 16667"/>
            </a:avLst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i="1" dirty="0">
                <a:solidFill>
                  <a:srgbClr val="002060"/>
                </a:solidFill>
              </a:rPr>
              <a:t>Сторінка </a:t>
            </a:r>
            <a:r>
              <a:rPr lang="uk-UA" sz="3200" b="1" i="1" dirty="0" smtClean="0">
                <a:solidFill>
                  <a:srgbClr val="002060"/>
                </a:solidFill>
              </a:rPr>
              <a:t>38</a:t>
            </a:r>
            <a:endParaRPr lang="uk-UA" sz="3200" b="1" i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17638"/>
            <a:ext cx="3024336" cy="4394041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125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вмісту 12"/>
          <p:cNvSpPr txBox="1">
            <a:spLocks/>
          </p:cNvSpPr>
          <p:nvPr/>
        </p:nvSpPr>
        <p:spPr>
          <a:xfrm>
            <a:off x="936000" y="1075573"/>
            <a:ext cx="7452424" cy="851297"/>
          </a:xfrm>
          <a:prstGeom prst="roundRect">
            <a:avLst/>
          </a:prstGeom>
          <a:solidFill>
            <a:srgbClr val="FF0000"/>
          </a:solidFill>
          <a:ln w="25400">
            <a:solidFill>
              <a:srgbClr val="2503EF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uk-UA" sz="2200" dirty="0" smtClean="0"/>
              <a:t>1. Визнач правильну послідовність дій і постав позначку у відповідному квадратику.</a:t>
            </a:r>
            <a:endParaRPr lang="ru-RU" sz="2200" dirty="0"/>
          </a:p>
        </p:txBody>
      </p:sp>
      <p:sp>
        <p:nvSpPr>
          <p:cNvPr id="25" name="Прямокутник 24"/>
          <p:cNvSpPr/>
          <p:nvPr/>
        </p:nvSpPr>
        <p:spPr>
          <a:xfrm>
            <a:off x="936000" y="2726321"/>
            <a:ext cx="487272" cy="50863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4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Місце для вмісту 12"/>
          <p:cNvSpPr txBox="1">
            <a:spLocks/>
          </p:cNvSpPr>
          <p:nvPr/>
        </p:nvSpPr>
        <p:spPr>
          <a:xfrm>
            <a:off x="1692000" y="2088000"/>
            <a:ext cx="5210472" cy="442674"/>
          </a:xfrm>
          <a:prstGeom prst="roundRect">
            <a:avLst/>
          </a:prstGeom>
          <a:solidFill>
            <a:srgbClr val="0070C0"/>
          </a:solidFill>
          <a:ln w="254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1. Приготуйся до уроку.</a:t>
            </a:r>
            <a:endParaRPr lang="uk-UA" sz="2000" dirty="0"/>
          </a:p>
        </p:txBody>
      </p:sp>
      <p:sp>
        <p:nvSpPr>
          <p:cNvPr id="44" name="Дванадцятикутник 43"/>
          <p:cNvSpPr/>
          <p:nvPr/>
        </p:nvSpPr>
        <p:spPr>
          <a:xfrm>
            <a:off x="940179" y="2750587"/>
            <a:ext cx="428628" cy="428628"/>
          </a:xfrm>
          <a:prstGeom prst="dodecag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2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8" name="Місце для вмісту 12"/>
          <p:cNvSpPr txBox="1">
            <a:spLocks/>
          </p:cNvSpPr>
          <p:nvPr/>
        </p:nvSpPr>
        <p:spPr>
          <a:xfrm>
            <a:off x="1691999" y="2772000"/>
            <a:ext cx="5210473" cy="442674"/>
          </a:xfrm>
          <a:prstGeom prst="roundRect">
            <a:avLst/>
          </a:prstGeom>
          <a:solidFill>
            <a:srgbClr val="0070C0"/>
          </a:solidFill>
          <a:ln w="254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2. </a:t>
            </a:r>
            <a:r>
              <a:rPr lang="uk-UA" sz="2000" dirty="0" err="1" smtClean="0"/>
              <a:t>Зніми</a:t>
            </a:r>
            <a:r>
              <a:rPr lang="uk-UA" sz="2000" dirty="0" smtClean="0"/>
              <a:t> верхній одяг.</a:t>
            </a:r>
            <a:endParaRPr lang="uk-UA" sz="2000" dirty="0"/>
          </a:p>
        </p:txBody>
      </p:sp>
      <p:sp>
        <p:nvSpPr>
          <p:cNvPr id="29" name="Прямокутник 28"/>
          <p:cNvSpPr/>
          <p:nvPr/>
        </p:nvSpPr>
        <p:spPr>
          <a:xfrm>
            <a:off x="936319" y="4773123"/>
            <a:ext cx="487272" cy="50863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4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Дванадцятикутник 29"/>
          <p:cNvSpPr/>
          <p:nvPr/>
        </p:nvSpPr>
        <p:spPr>
          <a:xfrm>
            <a:off x="965322" y="4824000"/>
            <a:ext cx="428628" cy="428628"/>
          </a:xfrm>
          <a:prstGeom prst="dodecag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4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8" name="Прямокутник 17"/>
          <p:cNvSpPr/>
          <p:nvPr/>
        </p:nvSpPr>
        <p:spPr>
          <a:xfrm>
            <a:off x="936000" y="2061740"/>
            <a:ext cx="487272" cy="50863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4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Дванадцятикутник 18"/>
          <p:cNvSpPr/>
          <p:nvPr/>
        </p:nvSpPr>
        <p:spPr>
          <a:xfrm>
            <a:off x="945604" y="2100323"/>
            <a:ext cx="428628" cy="428628"/>
          </a:xfrm>
          <a:prstGeom prst="dodecag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5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2" name="Місце для вмісту 12"/>
          <p:cNvSpPr txBox="1">
            <a:spLocks/>
          </p:cNvSpPr>
          <p:nvPr/>
        </p:nvSpPr>
        <p:spPr>
          <a:xfrm>
            <a:off x="1691999" y="3456000"/>
            <a:ext cx="5210473" cy="442674"/>
          </a:xfrm>
          <a:prstGeom prst="roundRect">
            <a:avLst/>
          </a:prstGeom>
          <a:solidFill>
            <a:srgbClr val="0070C0"/>
          </a:solidFill>
          <a:ln w="254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3. Якщо пролунав дзвоник, то зайди до класу.</a:t>
            </a:r>
            <a:endParaRPr lang="uk-UA" sz="2000" dirty="0"/>
          </a:p>
        </p:txBody>
      </p:sp>
      <p:sp>
        <p:nvSpPr>
          <p:cNvPr id="26" name="Прямокутник 25"/>
          <p:cNvSpPr/>
          <p:nvPr/>
        </p:nvSpPr>
        <p:spPr>
          <a:xfrm>
            <a:off x="936000" y="3429129"/>
            <a:ext cx="487272" cy="50863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4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Дванадцятикутник 26"/>
          <p:cNvSpPr/>
          <p:nvPr/>
        </p:nvSpPr>
        <p:spPr>
          <a:xfrm>
            <a:off x="936000" y="3470046"/>
            <a:ext cx="428628" cy="428628"/>
          </a:xfrm>
          <a:prstGeom prst="dodecag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3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1" name="Місце для вмісту 12"/>
          <p:cNvSpPr txBox="1">
            <a:spLocks/>
          </p:cNvSpPr>
          <p:nvPr/>
        </p:nvSpPr>
        <p:spPr>
          <a:xfrm>
            <a:off x="1691999" y="4140000"/>
            <a:ext cx="5210473" cy="442674"/>
          </a:xfrm>
          <a:prstGeom prst="roundRect">
            <a:avLst/>
          </a:prstGeom>
          <a:solidFill>
            <a:srgbClr val="0070C0"/>
          </a:solidFill>
          <a:ln w="254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4. Прийди до школи.</a:t>
            </a:r>
            <a:endParaRPr lang="uk-UA" sz="2000" dirty="0"/>
          </a:p>
        </p:txBody>
      </p:sp>
      <p:sp>
        <p:nvSpPr>
          <p:cNvPr id="32" name="Прямокутник 31"/>
          <p:cNvSpPr/>
          <p:nvPr/>
        </p:nvSpPr>
        <p:spPr>
          <a:xfrm>
            <a:off x="936000" y="4131938"/>
            <a:ext cx="487272" cy="50863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4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Дванадцятикутник 32"/>
          <p:cNvSpPr/>
          <p:nvPr/>
        </p:nvSpPr>
        <p:spPr>
          <a:xfrm>
            <a:off x="936000" y="4171942"/>
            <a:ext cx="428628" cy="428628"/>
          </a:xfrm>
          <a:prstGeom prst="dodecag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4" name="Місце для вмісту 12"/>
          <p:cNvSpPr txBox="1">
            <a:spLocks/>
          </p:cNvSpPr>
          <p:nvPr/>
        </p:nvSpPr>
        <p:spPr>
          <a:xfrm>
            <a:off x="1691999" y="4824000"/>
            <a:ext cx="5210473" cy="442674"/>
          </a:xfrm>
          <a:prstGeom prst="roundRect">
            <a:avLst/>
          </a:prstGeom>
          <a:solidFill>
            <a:srgbClr val="0070C0"/>
          </a:solidFill>
          <a:ln w="254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5. Сядь на своє місце.</a:t>
            </a:r>
            <a:endParaRPr lang="uk-UA" sz="2000" dirty="0"/>
          </a:p>
        </p:txBody>
      </p:sp>
      <p:sp>
        <p:nvSpPr>
          <p:cNvPr id="37" name="Прямокутник 36"/>
          <p:cNvSpPr/>
          <p:nvPr/>
        </p:nvSpPr>
        <p:spPr>
          <a:xfrm>
            <a:off x="3392016" y="5908600"/>
            <a:ext cx="357190" cy="35719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4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+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8" name="Місце для вмісту 12"/>
          <p:cNvSpPr txBox="1">
            <a:spLocks/>
          </p:cNvSpPr>
          <p:nvPr/>
        </p:nvSpPr>
        <p:spPr bwMode="auto">
          <a:xfrm>
            <a:off x="664783" y="5868000"/>
            <a:ext cx="1622991" cy="420956"/>
          </a:xfrm>
          <a:prstGeom prst="round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2000" dirty="0">
                <a:solidFill>
                  <a:schemeClr val="tx2"/>
                </a:solidFill>
              </a:rPr>
              <a:t>4</a:t>
            </a:r>
            <a:r>
              <a:rPr lang="uk-UA" sz="2000" dirty="0" smtClean="0">
                <a:solidFill>
                  <a:schemeClr val="tx2"/>
                </a:solidFill>
              </a:rPr>
              <a:t>, </a:t>
            </a:r>
            <a:r>
              <a:rPr lang="uk-UA" sz="2000" dirty="0">
                <a:solidFill>
                  <a:schemeClr val="tx2"/>
                </a:solidFill>
              </a:rPr>
              <a:t>2</a:t>
            </a:r>
            <a:r>
              <a:rPr lang="uk-UA" sz="2000" dirty="0" smtClean="0">
                <a:solidFill>
                  <a:schemeClr val="tx2"/>
                </a:solidFill>
              </a:rPr>
              <a:t>, </a:t>
            </a:r>
            <a:r>
              <a:rPr lang="uk-UA" sz="2000" dirty="0">
                <a:solidFill>
                  <a:schemeClr val="tx2"/>
                </a:solidFill>
              </a:rPr>
              <a:t>5</a:t>
            </a:r>
            <a:r>
              <a:rPr lang="uk-UA" sz="2000" dirty="0" smtClean="0">
                <a:solidFill>
                  <a:schemeClr val="tx2"/>
                </a:solidFill>
              </a:rPr>
              <a:t>, </a:t>
            </a:r>
            <a:r>
              <a:rPr lang="uk-UA" sz="2000" dirty="0">
                <a:solidFill>
                  <a:schemeClr val="tx2"/>
                </a:solidFill>
              </a:rPr>
              <a:t>1</a:t>
            </a:r>
            <a:r>
              <a:rPr lang="uk-UA" sz="2000" dirty="0" smtClean="0">
                <a:solidFill>
                  <a:schemeClr val="tx2"/>
                </a:solidFill>
              </a:rPr>
              <a:t>, 3</a:t>
            </a:r>
          </a:p>
        </p:txBody>
      </p:sp>
      <p:sp>
        <p:nvSpPr>
          <p:cNvPr id="39" name="Прямокутник 38"/>
          <p:cNvSpPr/>
          <p:nvPr/>
        </p:nvSpPr>
        <p:spPr>
          <a:xfrm>
            <a:off x="244023" y="5893568"/>
            <a:ext cx="357190" cy="35719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4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-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0" name="Місце для вмісту 12"/>
          <p:cNvSpPr txBox="1">
            <a:spLocks/>
          </p:cNvSpPr>
          <p:nvPr/>
        </p:nvSpPr>
        <p:spPr bwMode="auto">
          <a:xfrm>
            <a:off x="3852000" y="5868000"/>
            <a:ext cx="1656104" cy="420956"/>
          </a:xfrm>
          <a:prstGeom prst="round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2000" dirty="0">
                <a:solidFill>
                  <a:schemeClr val="tx2"/>
                </a:solidFill>
              </a:rPr>
              <a:t>4</a:t>
            </a:r>
            <a:r>
              <a:rPr lang="uk-UA" sz="2000" dirty="0" smtClean="0">
                <a:solidFill>
                  <a:schemeClr val="tx2"/>
                </a:solidFill>
              </a:rPr>
              <a:t>, </a:t>
            </a:r>
            <a:r>
              <a:rPr lang="uk-UA" sz="2000" dirty="0">
                <a:solidFill>
                  <a:schemeClr val="tx2"/>
                </a:solidFill>
              </a:rPr>
              <a:t>2</a:t>
            </a:r>
            <a:r>
              <a:rPr lang="uk-UA" sz="2000" dirty="0" smtClean="0">
                <a:solidFill>
                  <a:schemeClr val="tx2"/>
                </a:solidFill>
              </a:rPr>
              <a:t>, </a:t>
            </a:r>
            <a:r>
              <a:rPr lang="uk-UA" sz="2000" dirty="0">
                <a:solidFill>
                  <a:schemeClr val="tx2"/>
                </a:solidFill>
              </a:rPr>
              <a:t>3</a:t>
            </a:r>
            <a:r>
              <a:rPr lang="uk-UA" sz="2000" dirty="0" smtClean="0">
                <a:solidFill>
                  <a:schemeClr val="tx2"/>
                </a:solidFill>
              </a:rPr>
              <a:t>, </a:t>
            </a:r>
            <a:r>
              <a:rPr lang="uk-UA" sz="2000" dirty="0">
                <a:solidFill>
                  <a:schemeClr val="tx2"/>
                </a:solidFill>
              </a:rPr>
              <a:t>5</a:t>
            </a:r>
            <a:r>
              <a:rPr lang="uk-UA" sz="2000" dirty="0" smtClean="0">
                <a:solidFill>
                  <a:schemeClr val="tx2"/>
                </a:solidFill>
              </a:rPr>
              <a:t>, </a:t>
            </a:r>
            <a:r>
              <a:rPr lang="uk-UA" sz="2000" dirty="0">
                <a:solidFill>
                  <a:schemeClr val="tx2"/>
                </a:solidFill>
              </a:rPr>
              <a:t>1</a:t>
            </a:r>
            <a:endParaRPr lang="uk-UA" sz="2000" dirty="0" smtClean="0">
              <a:solidFill>
                <a:schemeClr val="tx2"/>
              </a:solidFill>
            </a:endParaRPr>
          </a:p>
        </p:txBody>
      </p:sp>
      <p:sp>
        <p:nvSpPr>
          <p:cNvPr id="41" name="Прямокутник 40"/>
          <p:cNvSpPr/>
          <p:nvPr/>
        </p:nvSpPr>
        <p:spPr>
          <a:xfrm>
            <a:off x="6588000" y="5904000"/>
            <a:ext cx="357190" cy="35719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4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-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2" name="Місце для вмісту 12"/>
          <p:cNvSpPr txBox="1">
            <a:spLocks/>
          </p:cNvSpPr>
          <p:nvPr/>
        </p:nvSpPr>
        <p:spPr bwMode="auto">
          <a:xfrm>
            <a:off x="7072330" y="5868000"/>
            <a:ext cx="1604126" cy="420956"/>
          </a:xfrm>
          <a:prstGeom prst="round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108000" tIns="36000" rIns="108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2000" dirty="0" smtClean="0">
                <a:solidFill>
                  <a:schemeClr val="tx2"/>
                </a:solidFill>
              </a:rPr>
              <a:t>1, 4, 5, 2, 3</a:t>
            </a:r>
          </a:p>
        </p:txBody>
      </p:sp>
      <p:sp>
        <p:nvSpPr>
          <p:cNvPr id="43" name="Прямокутник 42"/>
          <p:cNvSpPr/>
          <p:nvPr/>
        </p:nvSpPr>
        <p:spPr>
          <a:xfrm>
            <a:off x="3416292" y="5958026"/>
            <a:ext cx="278472" cy="2871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кутник 45"/>
          <p:cNvSpPr/>
          <p:nvPr/>
        </p:nvSpPr>
        <p:spPr>
          <a:xfrm>
            <a:off x="283517" y="5928567"/>
            <a:ext cx="278472" cy="2871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кутник 46"/>
          <p:cNvSpPr/>
          <p:nvPr/>
        </p:nvSpPr>
        <p:spPr>
          <a:xfrm>
            <a:off x="6624000" y="5943600"/>
            <a:ext cx="278472" cy="2871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Заголовок 1"/>
          <p:cNvSpPr txBox="1">
            <a:spLocks/>
          </p:cNvSpPr>
          <p:nvPr/>
        </p:nvSpPr>
        <p:spPr>
          <a:xfrm>
            <a:off x="245676" y="933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 smtClean="0"/>
              <a:t>Робота в зошиті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5848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8" grpId="0" animBg="1"/>
      <p:bldP spid="25" grpId="0" animBg="1"/>
      <p:bldP spid="35" grpId="0" animBg="1"/>
      <p:bldP spid="44" grpId="0" animBg="1"/>
      <p:bldP spid="28" grpId="0" animBg="1"/>
      <p:bldP spid="29" grpId="0" animBg="1"/>
      <p:bldP spid="30" grpId="0" animBg="1"/>
      <p:bldP spid="18" grpId="0" animBg="1"/>
      <p:bldP spid="19" grpId="0" animBg="1"/>
      <p:bldP spid="22" grpId="0" animBg="1"/>
      <p:bldP spid="26" grpId="0" animBg="1"/>
      <p:bldP spid="27" grpId="0" animBg="1"/>
      <p:bldP spid="31" grpId="0" animBg="1"/>
      <p:bldP spid="32" grpId="0" animBg="1"/>
      <p:bldP spid="33" grpId="0" animBg="1"/>
      <p:bldP spid="34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3" grpId="1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41784" y="433952"/>
            <a:ext cx="8496944" cy="510778"/>
          </a:xfrm>
          <a:prstGeom prst="roundRect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 startAt="2"/>
            </a:pPr>
            <a:r>
              <a:rPr lang="uk-UA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Заповни пустий блок у схемі — впиши умову алгоритму.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99406" y="1152665"/>
            <a:ext cx="5981700" cy="53244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94112" y="3356992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i="1" dirty="0">
                <a:solidFill>
                  <a:srgbClr val="000000"/>
                </a:solidFill>
              </a:rPr>
              <a:t>Домашні завдання виконані?</a:t>
            </a:r>
          </a:p>
        </p:txBody>
      </p:sp>
    </p:spTree>
    <p:extLst>
      <p:ext uri="{BB962C8B-B14F-4D97-AF65-F5344CB8AC3E}">
        <p14:creationId xmlns:p14="http://schemas.microsoft.com/office/powerpoint/2010/main" val="391090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Домашнє завдання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99" y="1340768"/>
            <a:ext cx="4662948" cy="53546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39952" y="1124744"/>
            <a:ext cx="4091203" cy="2281476"/>
          </a:xfrm>
          <a:prstGeom prst="wedgeRoundRectCallout">
            <a:avLst>
              <a:gd name="adj1" fmla="val -59508"/>
              <a:gd name="adj2" fmla="val 126275"/>
              <a:gd name="adj3" fmla="val 16667"/>
            </a:avLst>
          </a:prstGeom>
          <a:solidFill>
            <a:srgbClr val="017EB4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b="1" i="1" dirty="0"/>
              <a:t>Проаналізувати</a:t>
            </a:r>
          </a:p>
          <a:p>
            <a:r>
              <a:rPr lang="uk-UA" sz="3200" i="1" dirty="0"/>
              <a:t>§ 24, ст. 119-</a:t>
            </a:r>
            <a:r>
              <a:rPr lang="en-US" sz="3200" i="1" dirty="0"/>
              <a:t>1</a:t>
            </a:r>
            <a:r>
              <a:rPr lang="uk-UA" sz="3200" i="1" dirty="0" smtClean="0"/>
              <a:t>23</a:t>
            </a:r>
          </a:p>
          <a:p>
            <a:r>
              <a:rPr lang="uk-UA" sz="3200" i="1" dirty="0" smtClean="0"/>
              <a:t>У зошиті виконати: </a:t>
            </a:r>
          </a:p>
          <a:p>
            <a:r>
              <a:rPr lang="uk-UA" sz="3200" i="1" dirty="0" smtClean="0"/>
              <a:t>с.39, впр.3, 4</a:t>
            </a:r>
            <a:endParaRPr lang="uk-UA" sz="3200" i="1" dirty="0"/>
          </a:p>
        </p:txBody>
      </p:sp>
    </p:spTree>
    <p:extLst>
      <p:ext uri="{BB962C8B-B14F-4D97-AF65-F5344CB8AC3E}">
        <p14:creationId xmlns:p14="http://schemas.microsoft.com/office/powerpoint/2010/main" val="15575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658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757</TotalTime>
  <Words>990</Words>
  <Application>Microsoft Office PowerPoint</Application>
  <PresentationFormat>Экран (4:3)</PresentationFormat>
  <Paragraphs>203</Paragraphs>
  <Slides>49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49</vt:i4>
      </vt:variant>
    </vt:vector>
  </HeadingPairs>
  <TitlesOfParts>
    <vt:vector size="57" baseType="lpstr">
      <vt:lpstr>Arial</vt:lpstr>
      <vt:lpstr>Calibri</vt:lpstr>
      <vt:lpstr>Impact</vt:lpstr>
      <vt:lpstr>Tahoma</vt:lpstr>
      <vt:lpstr>Times New Roman</vt:lpstr>
      <vt:lpstr>Тема Office</vt:lpstr>
      <vt:lpstr>Оформление по умолчанию</vt:lpstr>
      <vt:lpstr>1_Оформление по умолчанию</vt:lpstr>
      <vt:lpstr>«Алгоритми  з розгалуженням» 4 клас</vt:lpstr>
      <vt:lpstr>Презентация PowerPoint</vt:lpstr>
      <vt:lpstr>Презентация PowerPoint</vt:lpstr>
      <vt:lpstr>Грицько Бойко «Два Миколи»</vt:lpstr>
      <vt:lpstr>Розклад уроків</vt:lpstr>
      <vt:lpstr>Гра «Незакінчене речення»</vt:lpstr>
      <vt:lpstr>Урок 1. Інформатика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Повторюємо</vt:lpstr>
      <vt:lpstr>Презентация PowerPoint</vt:lpstr>
      <vt:lpstr>Сьогодні ви:</vt:lpstr>
      <vt:lpstr>Презентация PowerPoint</vt:lpstr>
      <vt:lpstr>Робота з підручником (с. 119)</vt:lpstr>
      <vt:lpstr>Урок 1. Основи здоров’я</vt:lpstr>
      <vt:lpstr>Презентация PowerPoint</vt:lpstr>
      <vt:lpstr>Презентация PowerPoint</vt:lpstr>
      <vt:lpstr>Відновити алгоритм користування чайником</vt:lpstr>
      <vt:lpstr>Презентация PowerPoint</vt:lpstr>
      <vt:lpstr>Урок 3. Українська мова</vt:lpstr>
      <vt:lpstr>Ось блок-схема цього алгоритму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Робота в групах</vt:lpstr>
      <vt:lpstr>Презентация PowerPoint</vt:lpstr>
      <vt:lpstr>Фізкультхвилинка</vt:lpstr>
      <vt:lpstr>Презентация PowerPoint</vt:lpstr>
      <vt:lpstr>Презентация PowerPoint</vt:lpstr>
      <vt:lpstr>Працюємо за комп’ютером)</vt:lpstr>
      <vt:lpstr>Працюємо за комп’ютером</vt:lpstr>
      <vt:lpstr> Вправи для очей</vt:lpstr>
      <vt:lpstr>Робота в зошиті</vt:lpstr>
      <vt:lpstr>Презентация PowerPoint</vt:lpstr>
      <vt:lpstr>Презентация PowerPoint</vt:lpstr>
      <vt:lpstr>Домашнє завдання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55</cp:revision>
  <dcterms:created xsi:type="dcterms:W3CDTF">2018-03-16T16:56:26Z</dcterms:created>
  <dcterms:modified xsi:type="dcterms:W3CDTF">2025-11-11T20:33:03Z</dcterms:modified>
</cp:coreProperties>
</file>