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2T12:47:36.931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FBAAFF43-B091-4CA9-B49C-E2FF2C8A5A5C}" emma:medium="tactile" emma:mode="ink">
          <msink:context xmlns:msink="http://schemas.microsoft.com/ink/2010/main" type="writingRegion" rotatedBoundingBox="20348,8819 23563,9532 23269,10859 20054,10146"/>
        </emma:interpretation>
      </emma:emma>
    </inkml:annotationXML>
    <inkml:traceGroup>
      <inkml:annotationXML>
        <emma:emma xmlns:emma="http://www.w3.org/2003/04/emma" version="1.0">
          <emma:interpretation id="{87E5D5D1-B0F4-4270-B200-20E5609E663C}" emma:medium="tactile" emma:mode="ink">
            <msink:context xmlns:msink="http://schemas.microsoft.com/ink/2010/main" type="paragraph" rotatedBoundingBox="20348,8819 23563,9532 23269,10859 20054,1014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68893433-23B1-4980-BDFE-BCE70BDC2AD4}" emma:medium="tactile" emma:mode="ink">
              <msink:context xmlns:msink="http://schemas.microsoft.com/ink/2010/main" type="line" rotatedBoundingBox="20348,8819 23563,9532 23269,10859 20054,10146"/>
            </emma:interpretation>
          </emma:emma>
        </inkml:annotationXML>
        <inkml:traceGroup>
          <inkml:annotationXML>
            <emma:emma xmlns:emma="http://www.w3.org/2003/04/emma" version="1.0">
              <emma:interpretation id="{E26C916B-8661-4D54-B714-FA94A4D5DDEC}" emma:medium="tactile" emma:mode="ink">
                <msink:context xmlns:msink="http://schemas.microsoft.com/ink/2010/main" type="inkWord" rotatedBoundingBox="20348,8819 20765,8912 20471,10239 20054,10146"/>
              </emma:interpretation>
            </emma:emma>
          </inkml:annotationXML>
          <inkml:trace contextRef="#ctx0" brushRef="#br0">1732 1674 0,'0'-57'203</inkml:trace>
          <inkml:trace contextRef="#ctx0" brushRef="#br0" timeOffset="-3796.7493">1732 1732 0,'0'-58'1594</inkml:trace>
          <inkml:trace contextRef="#ctx0" brushRef="#br0" timeOffset="-10082.4795">1559 578 0,'57'0'250,"1"0"-47,-58-58-78,58 58-78,-1 0 172,1 0-125,0 0 15,-58 58 297,0-1-312,0 1 78,0 0-125,0-1 296,0 1-233,0 0 109,0 0 15,-58-58-218,0 57 30,1-57 33,57 58 124,-58-58-188,58 58 79,0 0 15,0-1 16,0 1-31</inkml:trace>
          <inkml:trace contextRef="#ctx0" brushRef="#br0" timeOffset="-7895.0558">1674 1848 0</inkml:trace>
        </inkml:traceGroup>
        <inkml:traceGroup>
          <inkml:annotationXML>
            <emma:emma xmlns:emma="http://www.w3.org/2003/04/emma" version="1.0">
              <emma:interpretation id="{2272ABE6-03A5-4DED-BEE7-7BAB5CDFDD77}" emma:medium="tactile" emma:mode="ink">
                <msink:context xmlns:msink="http://schemas.microsoft.com/ink/2010/main" type="inkWord" rotatedBoundingBox="21353,9229 23022,9599 22785,10668 21116,10298"/>
              </emma:interpretation>
            </emma:emma>
          </inkml:annotationXML>
          <inkml:trace contextRef="#ctx0" brushRef="#br0" timeOffset="9798.864">2540 1097 0,'58'0'46,"-1"0"1,1 0 16,0 0-1,0 0 32,-1 0 156,-57 58 906,0 0-1015,0-1-125,0 1 171,-57-58 141,-1 0-297,0 0 32,58 58 109,-58-58-172,58 57 203,0 1-78,0 0-78,0 0 62,58-58 563,0 0-547,0 0 31,-1 0 47,1 0-156,0 0 16,-1 0-1,1 0 16,0 0-46,0 0 77,-58-58-93,0 0 15,0 0 16,0 1-16,0-1 16,0 0 0,0 1-16,57 57 47,-57-58-31,0 0 453,0 116 172,0 0-625,0-1-16,0 1 32,0 0-1,0-1 16,0 1 0,0 0-31,0 0 16,0-1 30,0 1 64,0 0-110,0 0 46,0-1-30,0 1 31,0 0-63,0-1 78,0 1 1</inkml:trace>
          <inkml:trace contextRef="#ctx0" brushRef="#br0" timeOffset="15990.0905">3233 1213 0,'57'0'0,"1"0"78,0 0 16,0 0 140,-1 0-78,-57 57 313,0 1-406,0 0-32,0-1 141,0 1-32,0 0 126,0 0-188,0-1 344,58-57-375,0 0 187,-1 0 126,1 0-188,-58-57 140,0-1-234,58 58-47,-58-58 1,58 0 15,-58 1 15,0-1 1,57 0 77,-57 1 157,0-1-141</inkml:trace>
          <inkml:trace contextRef="#ctx0" brushRef="#br0" timeOffset="20171.5865">3925 1155 0,'0'58'469,"0"-1"-376,0 1 79,0 0-125,0-1 47,0 1 0,0 0 124,0 0-171,0-1 188,0 1 1077</inkml:trace>
          <inkml:trace contextRef="#ctx0" brushRef="#br0" timeOffset="22886.9686">3925 1443 0,'58'0'281,"0"0"-125,0 0-62,-1 0 47,1 0 62</inkml:trace>
        </inkml:traceGroup>
        <inkml:traceGroup>
          <inkml:annotationXML>
            <emma:emma xmlns:emma="http://www.w3.org/2003/04/emma" version="1.0">
              <emma:interpretation id="{6B9EC900-BD93-4870-83EC-84823AF5356B}" emma:medium="tactile" emma:mode="ink">
                <msink:context xmlns:msink="http://schemas.microsoft.com/ink/2010/main" type="inkWord" rotatedBoundingBox="23090,9525 23542,9625 23423,10163 22970,10062"/>
              </emma:interpretation>
            </emma:emma>
          </inkml:annotationXML>
          <inkml:trace contextRef="#ctx0" brushRef="#br0" timeOffset="29002.9848">4329 1155 0,'0'58'781,"0"-1"-703,0 1 32,0 0-63,0-1 124,0 1-124,0 0 94,0 0-32,0-1 16,58-57 438,-58 58-438,58-58 219,0 0-141,-1 0 94,1 0-172,0 0 312,-58-58-93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2T12:47:18.431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6F5DFE75-56EA-4CBF-A4AF-D8F830AC27DE}" emma:medium="tactile" emma:mode="ink">
          <msink:context xmlns:msink="http://schemas.microsoft.com/ink/2010/main" type="inkDrawing" rotatedBoundingBox="19667,8354 19709,10783 18802,10799 18761,8369" shapeName="Other"/>
        </emma:interpretation>
      </emma:emma>
    </inkml:annotationXML>
    <inkml:trace contextRef="#ctx0" brushRef="#br0">0 0 0,'58'0'328,"-1"0"-218,1 0-1,0 0-31,0 0 141,-1 0-94,1 0-47,0 0 125,-58 58-62,57-58-94,-57 58 15,0-1 110,0 1-125,0 0 93,0 0-30,0-1-16,0 1-63,0 0 31,0 0 48,0-1 46,0 1-109,0 0 31,0-1-16,0 1 126,58-58-126,-58 58-30,58-58 46,-58 58-31,58-58 15,-1 0 79,1 0-94,0 0 15,0 0 1,-58 57 343,-58-57-375,0 0 0,0 0 16,1 0-15,-1 0 61,58 58 64,0 0-48,0 0-15,-58-58-63,58 57 78,0 1 219,0 0-296,0-1 93,0 1 0,0 0 0,0 0 0,0-1-47,0 1 109,0 0-140,0 0 141,0-1-157,0 1 172,0 0-94,0-1 48,0 1-95,0 0 63,-58-58-78,58 58 0,0-1 15,-57-57-30,57 58 15,-58-58 31,0 0 62,1 0-93,57 58 47,-58-58-63,0 0 0,0 0 94</inkml:trace>
  </inkml:traceGroup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57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081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4900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387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210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974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009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807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5782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453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6660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97B96-CC6E-4543-A5D5-993B89DE52CE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0E991-D309-48F4-8DA8-CBC2F48D8E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850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4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.xml"/><Relationship Id="rId5" Type="http://schemas.openxmlformats.org/officeDocument/2006/relationships/image" Target="../media/image3.emf"/><Relationship Id="rId4" Type="http://schemas.openxmlformats.org/officeDocument/2006/relationships/customXml" Target="../ink/ink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2" t="3842" r="5434" b="3931"/>
          <a:stretch/>
        </p:blipFill>
        <p:spPr>
          <a:xfrm rot="5400000">
            <a:off x="2643421" y="-2639421"/>
            <a:ext cx="6905157" cy="121920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2" t="10909" r="43455" b="8909"/>
          <a:stretch/>
        </p:blipFill>
        <p:spPr>
          <a:xfrm rot="5400000">
            <a:off x="3512226" y="-1119494"/>
            <a:ext cx="5167546" cy="91521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43200" y="1683327"/>
            <a:ext cx="738471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 smtClean="0">
                <a:solidFill>
                  <a:srgbClr val="FF0000"/>
                </a:solidFill>
              </a:rPr>
              <a:t>Математика. 3 клас.</a:t>
            </a:r>
          </a:p>
          <a:p>
            <a:r>
              <a:rPr lang="uk-UA" sz="3600" b="1" i="1" dirty="0" smtClean="0">
                <a:solidFill>
                  <a:srgbClr val="FF0000"/>
                </a:solidFill>
              </a:rPr>
              <a:t>Повторення вивченого матеріалу.</a:t>
            </a:r>
          </a:p>
          <a:p>
            <a:r>
              <a:rPr lang="uk-UA" sz="3600" b="1" i="1" dirty="0" smtClean="0">
                <a:solidFill>
                  <a:srgbClr val="FF0000"/>
                </a:solidFill>
              </a:rPr>
              <a:t>Усне додавання і віднімання </a:t>
            </a:r>
          </a:p>
          <a:p>
            <a:r>
              <a:rPr lang="uk-UA" sz="3600" b="1" i="1" dirty="0" smtClean="0">
                <a:solidFill>
                  <a:srgbClr val="FF0000"/>
                </a:solidFill>
              </a:rPr>
              <a:t>трицифрових </a:t>
            </a:r>
            <a:r>
              <a:rPr lang="uk-UA" sz="3600" b="1" i="1" dirty="0">
                <a:solidFill>
                  <a:srgbClr val="FF0000"/>
                </a:solidFill>
              </a:rPr>
              <a:t> </a:t>
            </a:r>
            <a:r>
              <a:rPr lang="uk-UA" sz="3600" b="1" i="1" dirty="0" smtClean="0">
                <a:solidFill>
                  <a:srgbClr val="FF0000"/>
                </a:solidFill>
              </a:rPr>
              <a:t>чисел з </a:t>
            </a:r>
            <a:r>
              <a:rPr lang="uk-UA" sz="3600" b="1" i="1" dirty="0" err="1" smtClean="0">
                <a:solidFill>
                  <a:srgbClr val="FF0000"/>
                </a:solidFill>
              </a:rPr>
              <a:t>преходом</a:t>
            </a:r>
            <a:endParaRPr lang="uk-UA" sz="3600" b="1" i="1" dirty="0" smtClean="0">
              <a:solidFill>
                <a:srgbClr val="FF0000"/>
              </a:solidFill>
            </a:endParaRPr>
          </a:p>
          <a:p>
            <a:r>
              <a:rPr lang="uk-UA" sz="3600" b="1" i="1" dirty="0">
                <a:solidFill>
                  <a:srgbClr val="FF0000"/>
                </a:solidFill>
              </a:rPr>
              <a:t>ч</a:t>
            </a:r>
            <a:r>
              <a:rPr lang="uk-UA" sz="3600" b="1" i="1" dirty="0" smtClean="0">
                <a:solidFill>
                  <a:srgbClr val="FF0000"/>
                </a:solidFill>
              </a:rPr>
              <a:t>ерез розряд.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242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2" t="3842" r="5434" b="3931"/>
          <a:stretch/>
        </p:blipFill>
        <p:spPr>
          <a:xfrm rot="5400000">
            <a:off x="2643421" y="-2639421"/>
            <a:ext cx="6905157" cy="121920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2" t="10909" r="43455" b="8909"/>
          <a:stretch/>
        </p:blipFill>
        <p:spPr>
          <a:xfrm rot="5400000">
            <a:off x="3512226" y="-1119494"/>
            <a:ext cx="5167546" cy="915214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23655" y="1371600"/>
            <a:ext cx="749435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uk-UA" sz="2800" i="1" dirty="0" smtClean="0"/>
              <a:t>Обчисліть зручним  способом.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450 + 260 =                                 240 – 190 =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730 + 70 =                                   300 – 60 =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780 – 360 + 170 =                      190 + 190 + 190 =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092111" y="3490533"/>
            <a:ext cx="775744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Знайдіть значення виразу </a:t>
            </a:r>
            <a:r>
              <a:rPr lang="uk-UA" sz="2800" b="1" i="1" dirty="0" smtClean="0"/>
              <a:t>560 – с + 340</a:t>
            </a:r>
            <a:r>
              <a:rPr lang="uk-UA" sz="2800" i="1" dirty="0" smtClean="0"/>
              <a:t>,  якщо 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с = 170,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с = 400,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с = 0,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с = 60.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693441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2" t="3842" r="5434" b="3931"/>
          <a:stretch/>
        </p:blipFill>
        <p:spPr>
          <a:xfrm rot="5400000">
            <a:off x="2643421" y="-2639421"/>
            <a:ext cx="6905157" cy="121920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2" t="10909" r="43455" b="8909"/>
          <a:stretch/>
        </p:blipFill>
        <p:spPr>
          <a:xfrm rot="5400000">
            <a:off x="3512226" y="-1119494"/>
            <a:ext cx="5167546" cy="91521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84722" y="1255976"/>
            <a:ext cx="862255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uk-UA" sz="2800" b="1" i="1" dirty="0" smtClean="0"/>
              <a:t>450 + 260 = 710                         540 – 190 = 350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730 + 70 = 800                           300 – 60 = 240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780 – 360 + 170 = 590              190 + 190 + 190 = 570</a:t>
            </a:r>
          </a:p>
          <a:p>
            <a:endParaRPr lang="uk-UA" sz="2800" b="1" i="1" dirty="0"/>
          </a:p>
          <a:p>
            <a:pPr marL="514350" indent="-514350">
              <a:buAutoNum type="arabicPeriod" startAt="2"/>
            </a:pPr>
            <a:r>
              <a:rPr lang="uk-UA" sz="2800" b="1" i="1" dirty="0" smtClean="0"/>
              <a:t>Якщо с = 170, то 560 –  с + 340 = 560 – 170 + 340 =</a:t>
            </a:r>
          </a:p>
          <a:p>
            <a:r>
              <a:rPr lang="uk-UA" sz="2800" b="1" i="1" dirty="0" smtClean="0"/>
              <a:t>= 730.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Якщо с = 400, то 560 – с + 340 = 560 – 400 + 340 =</a:t>
            </a:r>
          </a:p>
          <a:p>
            <a:r>
              <a:rPr lang="uk-UA" sz="2800" b="1" i="1" dirty="0" smtClean="0"/>
              <a:t>= 500.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Якщо с = 0, то 560 – с + 340 = 560 – 0 + 340 = 900.</a:t>
            </a:r>
          </a:p>
          <a:p>
            <a:r>
              <a:rPr lang="uk-UA" sz="2800" b="1" i="1" dirty="0" smtClean="0"/>
              <a:t>      Якщо с = 60, то 560 – с + 340 = 560 – 60 + 340 = 840.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735749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2" t="3842" r="5434" b="3931"/>
          <a:stretch/>
        </p:blipFill>
        <p:spPr>
          <a:xfrm rot="5400000">
            <a:off x="2643421" y="-2639421"/>
            <a:ext cx="6905157" cy="121920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2" t="10909" r="43455" b="8909"/>
          <a:stretch/>
        </p:blipFill>
        <p:spPr>
          <a:xfrm rot="5400000">
            <a:off x="3512226" y="-1119494"/>
            <a:ext cx="5167546" cy="91521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65218" y="1267691"/>
            <a:ext cx="768319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задачу.</a:t>
            </a:r>
          </a:p>
          <a:p>
            <a:r>
              <a:rPr lang="uk-UA" sz="2800" b="1" i="1" dirty="0" smtClean="0"/>
              <a:t>Мама купила блузку за 350 грн і два шарфи, по</a:t>
            </a:r>
          </a:p>
          <a:p>
            <a:r>
              <a:rPr lang="uk-UA" sz="2800" b="1" i="1" dirty="0" smtClean="0"/>
              <a:t> 90 грн кожний. Яка вартість покупки?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 Блузка – 350 грн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2 шарфи - ? грн, по 90 грн 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                 </a:t>
            </a:r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0" name="Рукописный ввод 9"/>
              <p14:cNvContentPartPr/>
              <p14:nvPr/>
            </p14:nvContentPartPr>
            <p14:xfrm>
              <a:off x="7315364" y="3198665"/>
              <a:ext cx="1122480" cy="583920"/>
            </p14:xfrm>
          </p:contentPart>
        </mc:Choice>
        <mc:Fallback xmlns="">
          <p:pic>
            <p:nvPicPr>
              <p:cNvPr id="10" name="Рукописный ввод 9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303484" y="3186785"/>
                <a:ext cx="1146240" cy="607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6" name="Рукописный ввод 15"/>
              <p14:cNvContentPartPr/>
              <p14:nvPr/>
            </p14:nvContentPartPr>
            <p14:xfrm>
              <a:off x="6754124" y="3013265"/>
              <a:ext cx="333000" cy="875160"/>
            </p14:xfrm>
          </p:contentPart>
        </mc:Choice>
        <mc:Fallback xmlns="">
          <p:pic>
            <p:nvPicPr>
              <p:cNvPr id="16" name="Рукописный ввод 15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42244" y="3001385"/>
                <a:ext cx="356760" cy="898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14093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2" t="3842" r="5434" b="3931"/>
          <a:stretch/>
        </p:blipFill>
        <p:spPr>
          <a:xfrm rot="5400000">
            <a:off x="2643421" y="-2639421"/>
            <a:ext cx="6905157" cy="121920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2" t="10909" r="43455" b="8909"/>
          <a:stretch/>
        </p:blipFill>
        <p:spPr>
          <a:xfrm rot="5400000">
            <a:off x="3512226" y="-1119494"/>
            <a:ext cx="5167546" cy="91521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327564" y="1454727"/>
            <a:ext cx="665598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uk-UA" sz="2800" b="1" i="1" dirty="0" smtClean="0"/>
              <a:t>90 х 2 = 180 (грн)  вартість 2 </a:t>
            </a:r>
            <a:r>
              <a:rPr lang="uk-UA" sz="2800" b="1" i="1" dirty="0" smtClean="0"/>
              <a:t>шарфів</a:t>
            </a:r>
            <a:r>
              <a:rPr lang="uk-UA" sz="2800" b="1" i="1" dirty="0" smtClean="0"/>
              <a:t>.</a:t>
            </a:r>
            <a:endParaRPr lang="uk-UA" sz="2800" b="1" i="1" dirty="0" smtClean="0"/>
          </a:p>
          <a:p>
            <a:pPr marL="514350" indent="-514350">
              <a:buAutoNum type="arabicParenR"/>
            </a:pPr>
            <a:r>
              <a:rPr lang="uk-UA" sz="2800" b="1" i="1" dirty="0" smtClean="0"/>
              <a:t>350 + 180 = 530 (грн)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Відповідь: вартість покупки 530 грн.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846140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2" t="3842" r="5434" b="3931"/>
          <a:stretch/>
        </p:blipFill>
        <p:spPr>
          <a:xfrm rot="5400000">
            <a:off x="2643421" y="-2639421"/>
            <a:ext cx="6905157" cy="121920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2" t="10909" r="43455" b="8909"/>
          <a:stretch/>
        </p:blipFill>
        <p:spPr>
          <a:xfrm rot="5400000">
            <a:off x="3512226" y="-1119494"/>
            <a:ext cx="5167546" cy="915214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1" t="14243" r="10594" b="48182"/>
          <a:stretch/>
        </p:blipFill>
        <p:spPr>
          <a:xfrm>
            <a:off x="1637514" y="1413162"/>
            <a:ext cx="9034559" cy="313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41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2" t="3842" r="5434" b="3931"/>
          <a:stretch/>
        </p:blipFill>
        <p:spPr>
          <a:xfrm rot="5400000">
            <a:off x="2643421" y="-2639421"/>
            <a:ext cx="6905157" cy="121920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2" t="10909" r="43455" b="8909"/>
          <a:stretch/>
        </p:blipFill>
        <p:spPr>
          <a:xfrm rot="5400000">
            <a:off x="3512226" y="-1119494"/>
            <a:ext cx="5167546" cy="91521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80170" y="1413164"/>
            <a:ext cx="863165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                      </a:t>
            </a:r>
            <a:r>
              <a:rPr lang="uk-UA" sz="2800" b="1" i="1" dirty="0" err="1" smtClean="0"/>
              <a:t>Розв»язання</a:t>
            </a:r>
            <a:endParaRPr lang="uk-UA" sz="2800" b="1" i="1" dirty="0" smtClean="0"/>
          </a:p>
          <a:p>
            <a:pPr marL="514350" indent="-514350">
              <a:buAutoNum type="arabicParenR"/>
            </a:pPr>
            <a:r>
              <a:rPr lang="uk-UA" sz="2800" b="1" i="1" dirty="0" smtClean="0"/>
              <a:t>200 + 65 =  265 (ц) буряків.</a:t>
            </a:r>
          </a:p>
          <a:p>
            <a:pPr marL="514350" indent="-514350">
              <a:buAutoNum type="arabicParenR"/>
            </a:pPr>
            <a:r>
              <a:rPr lang="uk-UA" sz="2800" b="1" i="1" dirty="0" smtClean="0"/>
              <a:t>200 + 265 = 465 (ц) буряків і моркви разом.</a:t>
            </a:r>
          </a:p>
          <a:p>
            <a:pPr marL="514350" indent="-514350">
              <a:buAutoNum type="arabicParenR"/>
            </a:pPr>
            <a:r>
              <a:rPr lang="uk-UA" sz="2800" b="1" i="1" dirty="0" smtClean="0"/>
              <a:t>465 – 150 = 315 (ц) 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Відповідь : 315 ц цибулі зберігається в овочесховищі.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4491349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320</Words>
  <Application>Microsoft Office PowerPoint</Application>
  <PresentationFormat>Широкоэкранный</PresentationFormat>
  <Paragraphs>42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2025-05-02T12:26:53Z</dcterms:created>
  <dcterms:modified xsi:type="dcterms:W3CDTF">2025-05-02T14:22:39Z</dcterms:modified>
</cp:coreProperties>
</file>