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9" r:id="rId3"/>
    <p:sldId id="270" r:id="rId4"/>
    <p:sldId id="276" r:id="rId5"/>
    <p:sldId id="271" r:id="rId6"/>
    <p:sldId id="272" r:id="rId7"/>
    <p:sldId id="260" r:id="rId8"/>
    <p:sldId id="278" r:id="rId9"/>
    <p:sldId id="262" r:id="rId10"/>
    <p:sldId id="273" r:id="rId11"/>
    <p:sldId id="274" r:id="rId12"/>
    <p:sldId id="263" r:id="rId13"/>
    <p:sldId id="267" r:id="rId14"/>
    <p:sldId id="268" r:id="rId15"/>
    <p:sldId id="277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857224" y="1142985"/>
            <a:ext cx="721523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Космічна </a:t>
            </a:r>
          </a:p>
          <a:p>
            <a:pPr algn="ctr"/>
            <a:r>
              <a:rPr lang="uk-UA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Подорож</a:t>
            </a:r>
          </a:p>
          <a:p>
            <a:pPr algn="ctr"/>
            <a:r>
              <a:rPr lang="uk-UA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Учнів 1-Г класу</a:t>
            </a:r>
          </a:p>
          <a:p>
            <a:pPr algn="ctr"/>
            <a:r>
              <a:rPr lang="uk-UA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КГСМ 1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Прямокутник 1"/>
          <p:cNvSpPr/>
          <p:nvPr/>
        </p:nvSpPr>
        <p:spPr>
          <a:xfrm>
            <a:off x="395536" y="404665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lain" startAt="60"/>
            </a:pPr>
            <a:r>
              <a:rPr lang="uk-UA" sz="3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років </a:t>
            </a:r>
            <a:r>
              <a:rPr lang="uk-UA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тому людина вперше полетіла в космос. </a:t>
            </a:r>
            <a:endParaRPr lang="uk-UA" sz="36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uk-UA" sz="3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Це </a:t>
            </a:r>
            <a:r>
              <a:rPr lang="uk-UA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сталося 12 квітня 1961 року. З того часу в цей день ми святкуємо День космонавтики</a:t>
            </a:r>
            <a:r>
              <a:rPr lang="uk-UA" sz="3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  <a:endParaRPr lang="uk-UA" sz="3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266987"/>
            <a:ext cx="5976664" cy="3346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349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кутник 2"/>
          <p:cNvSpPr/>
          <p:nvPr/>
        </p:nvSpPr>
        <p:spPr>
          <a:xfrm>
            <a:off x="179512" y="116632"/>
            <a:ext cx="8640960" cy="654653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42900" algn="ctr">
              <a:lnSpc>
                <a:spcPct val="107000"/>
              </a:lnSpc>
              <a:spcAft>
                <a:spcPts val="0"/>
              </a:spcAft>
            </a:pPr>
            <a:r>
              <a:rPr lang="uk-UA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Легенда </a:t>
            </a:r>
            <a:r>
              <a:rPr lang="uk-UA" sz="32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про Ікара.</a:t>
            </a:r>
            <a:endParaRPr lang="uk-UA" sz="3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Колись дуже давно на о. Кріт у могутнього царя Міноса жив чудовий майстер </a:t>
            </a:r>
            <a:r>
              <a:rPr lang="uk-UA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Дедал</a:t>
            </a: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. Він вмів </a:t>
            </a:r>
            <a:r>
              <a:rPr lang="uk-UA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вирізблювати</a:t>
            </a: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з білого мармуру такі дивні статуї, що ті здавалися живими. Цар пишався цим майстром і не хотів відпускати його з острова. І тоді </a:t>
            </a:r>
            <a:r>
              <a:rPr lang="uk-UA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Дедал</a:t>
            </a: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знайшов спосіб як </a:t>
            </a:r>
            <a:r>
              <a:rPr lang="uk-UA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утікти</a:t>
            </a: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разом зі своїм сином. 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Майстер назбирав пір'я, скріпив його нитками та воском і виготовив чотири великих крила. 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Перед польотом </a:t>
            </a:r>
            <a:r>
              <a:rPr lang="uk-UA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Дедал</a:t>
            </a: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покликав свого сина Ікара і застеріг його, щоб не опускався низько до води і не піднімався дуже високо до Сонця. Після цього батько з сином одягнули крила і легко піднялися у повітря.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Від радості польоту хлопчик забув настанови батька і, сильно змахнувши крилами, піднявся високо до Сонця. Палюче  сонячне проміння розтопило віск, що скріпляв крила, і Ікар впав у море.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- Пройшло багато сотень років, поки люди придумали машини, що здатні підніматися над землею. Спочатку то були повітряні кулі та дирижаблі, які рухались дуже повільно та погано керувались.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На початку минулого століття люди винайшли перший літак, який тоді називався аеропланом. Про польоти в космос тоді могли тільки мріяти.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А зараз кожна дитина знає, що в космос можна полетіти. Для цього тільки треба мати </a:t>
            </a:r>
            <a:r>
              <a:rPr lang="uk-UA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…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 - Правильно, діти. Саме зараз ми з вами побудуємо власну ракету.</a:t>
            </a: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4960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кутник 2"/>
          <p:cNvSpPr/>
          <p:nvPr/>
        </p:nvSpPr>
        <p:spPr>
          <a:xfrm>
            <a:off x="179512" y="116632"/>
            <a:ext cx="8640960" cy="3126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42900" algn="ctr">
              <a:lnSpc>
                <a:spcPct val="107000"/>
              </a:lnSpc>
              <a:spcAft>
                <a:spcPts val="0"/>
              </a:spcAft>
            </a:pP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027" name="Picture 3" descr="C:\Users\lena\Desktop\математика 12.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0"/>
            <a:ext cx="51434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36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кутник 2"/>
          <p:cNvSpPr/>
          <p:nvPr/>
        </p:nvSpPr>
        <p:spPr>
          <a:xfrm>
            <a:off x="179512" y="116632"/>
            <a:ext cx="8640960" cy="3126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42900" algn="ctr">
              <a:lnSpc>
                <a:spcPct val="107000"/>
              </a:lnSpc>
              <a:spcAft>
                <a:spcPts val="0"/>
              </a:spcAft>
            </a:pP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712" y="620687"/>
            <a:ext cx="4613551" cy="5791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37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кутник 2"/>
          <p:cNvSpPr/>
          <p:nvPr/>
        </p:nvSpPr>
        <p:spPr>
          <a:xfrm>
            <a:off x="179512" y="116632"/>
            <a:ext cx="8640960" cy="3126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42900" algn="ctr">
              <a:lnSpc>
                <a:spcPct val="107000"/>
              </a:lnSpc>
              <a:spcAft>
                <a:spcPts val="0"/>
              </a:spcAft>
            </a:pP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899592" y="692696"/>
            <a:ext cx="7200800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</a:rPr>
              <a:t>Наша </a:t>
            </a:r>
            <a:r>
              <a:rPr lang="uk-UA" dirty="0" err="1" smtClean="0">
                <a:latin typeface="Times New Roman"/>
                <a:ea typeface="Times New Roman"/>
              </a:rPr>
              <a:t>Наша</a:t>
            </a:r>
            <a:r>
              <a:rPr lang="uk-UA" dirty="0" smtClean="0">
                <a:latin typeface="Times New Roman"/>
                <a:ea typeface="Times New Roman"/>
              </a:rPr>
              <a:t> </a:t>
            </a:r>
            <a:r>
              <a:rPr lang="uk-UA" dirty="0">
                <a:latin typeface="Times New Roman"/>
                <a:ea typeface="Times New Roman"/>
              </a:rPr>
              <a:t>ракета готова до польоту, але в неосяжному космосі можна загубитись без чіткого маршруту. Зробіть правильні розрахунки і прокладіть маршрут нашого космічного </a:t>
            </a:r>
            <a:r>
              <a:rPr lang="uk-UA" dirty="0" err="1" smtClean="0">
                <a:latin typeface="Times New Roman"/>
                <a:ea typeface="Times New Roman"/>
              </a:rPr>
              <a:t>корабля.</a:t>
            </a:r>
            <a:r>
              <a:rPr lang="uk-UA" dirty="0" err="1" smtClean="0">
                <a:solidFill>
                  <a:schemeClr val="bg1"/>
                </a:solidFill>
                <a:latin typeface="Times New Roman"/>
                <a:ea typeface="Times New Roman"/>
              </a:rPr>
              <a:t>ь</a:t>
            </a:r>
            <a:r>
              <a:rPr lang="uk-UA" dirty="0" smtClean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uk-UA" dirty="0">
                <a:solidFill>
                  <a:schemeClr val="bg1"/>
                </a:solidFill>
                <a:latin typeface="Times New Roman"/>
                <a:ea typeface="Times New Roman"/>
              </a:rPr>
              <a:t>без чіткого маршруту. Зробіть правильні розрахунки і прокладіть маршрут нашого космічного корабля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138759"/>
            <a:ext cx="3598974" cy="479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096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epositphotos_21604911-stock-photo-nebula-gas-cloud-in-dee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8064"/>
            <a:ext cx="9144000" cy="6839936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942975"/>
            <a:ext cx="7364413" cy="499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кутник 2"/>
          <p:cNvSpPr/>
          <p:nvPr/>
        </p:nvSpPr>
        <p:spPr>
          <a:xfrm>
            <a:off x="179512" y="116632"/>
            <a:ext cx="8640960" cy="3126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42900" algn="ctr">
              <a:lnSpc>
                <a:spcPct val="107000"/>
              </a:lnSpc>
              <a:spcAft>
                <a:spcPts val="0"/>
              </a:spcAft>
            </a:pP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027" name="Picture 3" descr="C:\Users\lena\Desktop\математика 12.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0"/>
            <a:ext cx="51434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55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a57c725d8efb5d6c00baa7dce1b6a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Прямокутник 1"/>
          <p:cNvSpPr/>
          <p:nvPr/>
        </p:nvSpPr>
        <p:spPr>
          <a:xfrm>
            <a:off x="539552" y="612845"/>
            <a:ext cx="806489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dirty="0"/>
              <a:t>6</a:t>
            </a:r>
            <a:r>
              <a:rPr lang="uk-UA" dirty="0" smtClean="0"/>
              <a:t>0 </a:t>
            </a:r>
            <a:r>
              <a:rPr lang="uk-UA" dirty="0"/>
              <a:t>років тому перший в світі космонавт Юрій Гагарін зробив тільки один оберт навколо планети Земля. І тривав його політ 108 </a:t>
            </a:r>
            <a:r>
              <a:rPr lang="uk-UA" dirty="0" smtClean="0"/>
              <a:t>хвилин</a:t>
            </a:r>
            <a:r>
              <a:rPr lang="uk-UA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28800"/>
            <a:ext cx="3523611" cy="457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a57c725d8efb5d6c00baa7dce1b6a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Прямокутник 1"/>
          <p:cNvSpPr/>
          <p:nvPr/>
        </p:nvSpPr>
        <p:spPr>
          <a:xfrm>
            <a:off x="539552" y="612845"/>
            <a:ext cx="8064896" cy="12777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З того часу сотні космонавтів побували в космосі.</a:t>
            </a:r>
            <a:endParaRPr lang="uk-UA" sz="1400" dirty="0"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Серед космонавтів були наші співвітчизники – українці.</a:t>
            </a:r>
            <a:endParaRPr lang="uk-UA" sz="1400" dirty="0"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Перший космонавт незалежної України – Леонід Каденюк – полетів у космос 19 листопада 1997 року. Його політ тривав 16 діб.</a:t>
            </a:r>
            <a:endParaRPr lang="uk-UA" sz="1400" dirty="0">
              <a:ea typeface="Calibri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512" y="2420888"/>
            <a:ext cx="3312368" cy="4136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713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a57c725d8efb5d6c00baa7dce1b6a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Прямокутник 1"/>
          <p:cNvSpPr/>
          <p:nvPr/>
        </p:nvSpPr>
        <p:spPr>
          <a:xfrm>
            <a:off x="539552" y="612845"/>
            <a:ext cx="8064896" cy="15595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Звичайно, що під час польоту космонавтам треба їсти. Але в космосі не насиплеш борщу в тарілку. Там люди і речі втрачають вагу і перебувають у стані невагомості. Щоб не літати по космічному кораблю наздоганяючи котлету, вчені придумали їжу і напої зберігати у спеціальних упаковках, схожих на тюбики від зубної пасти.</a:t>
            </a:r>
            <a:endParaRPr lang="uk-UA" dirty="0"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732" y="2348880"/>
            <a:ext cx="6042248" cy="4161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355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Прямокутник 1"/>
          <p:cNvSpPr/>
          <p:nvPr/>
        </p:nvSpPr>
        <p:spPr>
          <a:xfrm>
            <a:off x="683568" y="476673"/>
            <a:ext cx="7704856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dirty="0">
                <a:latin typeface="Times New Roman"/>
                <a:ea typeface="Times New Roman"/>
              </a:rPr>
              <a:t>Я впевнена, що кожен з вас неодноразово із захопленням дивився в зоряне небо, дивуючись його красі, загадковості, недоступності. Таємниче сяйво зірок і бездонна глибина неба завжди приваблювали до себе людей. Люди, які займаються вивченням Космосу, називаються астрономами. Це завдяки їм ми знаємо, що наша планета обертається навколо яскравої зірки, яка </a:t>
            </a:r>
            <a:r>
              <a:rPr lang="uk-UA" dirty="0" smtClean="0">
                <a:latin typeface="Times New Roman"/>
                <a:ea typeface="Times New Roman"/>
              </a:rPr>
              <a:t>називається Сонце. </a:t>
            </a:r>
            <a:endParaRPr lang="uk-UA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608" y="2595563"/>
            <a:ext cx="6501783" cy="395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0035u6-2a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epositphotos_21604911-stock-photo-nebula-gas-cloud-in-dee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Прямокутник 1"/>
          <p:cNvSpPr/>
          <p:nvPr/>
        </p:nvSpPr>
        <p:spPr>
          <a:xfrm>
            <a:off x="755576" y="764704"/>
            <a:ext cx="6552728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i="1" dirty="0" smtClean="0"/>
              <a:t>Задача </a:t>
            </a:r>
            <a:r>
              <a:rPr lang="en-US" i="1" dirty="0"/>
              <a:t>2</a:t>
            </a:r>
            <a:endParaRPr lang="uk-UA" dirty="0"/>
          </a:p>
          <a:p>
            <a:r>
              <a:rPr lang="ru-RU" dirty="0"/>
              <a:t>Песик Дружок </a:t>
            </a:r>
            <a:r>
              <a:rPr lang="ru-RU" dirty="0" err="1"/>
              <a:t>був</a:t>
            </a:r>
            <a:r>
              <a:rPr lang="ru-RU" dirty="0"/>
              <a:t> у </a:t>
            </a:r>
            <a:r>
              <a:rPr lang="ru-RU" dirty="0" err="1"/>
              <a:t>космосі</a:t>
            </a:r>
            <a:r>
              <a:rPr lang="ru-RU" dirty="0"/>
              <a:t> 9 </a:t>
            </a:r>
            <a:r>
              <a:rPr lang="ru-RU" dirty="0" err="1"/>
              <a:t>днів</a:t>
            </a:r>
            <a:r>
              <a:rPr lang="ru-RU" dirty="0"/>
              <a:t>, а песик </a:t>
            </a:r>
            <a:r>
              <a:rPr lang="ru-RU" dirty="0" err="1" smtClean="0"/>
              <a:t>Стрілка</a:t>
            </a:r>
            <a:r>
              <a:rPr lang="ru-RU" dirty="0" smtClean="0"/>
              <a:t> </a:t>
            </a:r>
            <a:r>
              <a:rPr lang="ru-RU" dirty="0"/>
              <a:t>— 7 </a:t>
            </a:r>
            <a:r>
              <a:rPr lang="ru-RU" dirty="0" err="1"/>
              <a:t>днів</a:t>
            </a:r>
            <a:r>
              <a:rPr lang="ru-RU" dirty="0"/>
              <a:t>. На </a:t>
            </a:r>
            <a:r>
              <a:rPr lang="ru-RU" dirty="0" err="1"/>
              <a:t>скільки</a:t>
            </a:r>
            <a:r>
              <a:rPr lang="ru-RU" dirty="0"/>
              <a:t> </a:t>
            </a:r>
            <a:r>
              <a:rPr lang="ru-RU" dirty="0" err="1"/>
              <a:t>днів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у </a:t>
            </a:r>
            <a:r>
              <a:rPr lang="ru-RU" dirty="0" err="1"/>
              <a:t>космосі</a:t>
            </a:r>
            <a:r>
              <a:rPr lang="ru-RU" dirty="0"/>
              <a:t> Дружок, </a:t>
            </a:r>
            <a:r>
              <a:rPr lang="ru-RU" dirty="0" err="1"/>
              <a:t>ніж</a:t>
            </a:r>
            <a:r>
              <a:rPr lang="ru-RU" dirty="0"/>
              <a:t> </a:t>
            </a:r>
            <a:r>
              <a:rPr lang="ru-RU" dirty="0" err="1" smtClean="0"/>
              <a:t>Стрілка</a:t>
            </a:r>
            <a:r>
              <a:rPr lang="ru-RU" dirty="0" smtClean="0"/>
              <a:t>?</a:t>
            </a:r>
          </a:p>
          <a:p>
            <a:endParaRPr lang="uk-UA" dirty="0"/>
          </a:p>
          <a:p>
            <a:r>
              <a:rPr lang="ru-RU" i="1" dirty="0"/>
              <a:t>Задача </a:t>
            </a:r>
            <a:r>
              <a:rPr lang="en-US" i="1" dirty="0" smtClean="0"/>
              <a:t>3</a:t>
            </a:r>
            <a:endParaRPr lang="uk-UA" dirty="0"/>
          </a:p>
          <a:p>
            <a:r>
              <a:rPr lang="ru-RU" dirty="0" err="1"/>
              <a:t>Мишко</a:t>
            </a:r>
            <a:r>
              <a:rPr lang="ru-RU" dirty="0"/>
              <a:t> </a:t>
            </a:r>
            <a:r>
              <a:rPr lang="ru-RU" dirty="0" err="1"/>
              <a:t>нарахував</a:t>
            </a:r>
            <a:r>
              <a:rPr lang="ru-RU" dirty="0"/>
              <a:t> 19 </a:t>
            </a:r>
            <a:r>
              <a:rPr lang="ru-RU" dirty="0" err="1"/>
              <a:t>зірок</a:t>
            </a:r>
            <a:r>
              <a:rPr lang="ru-RU" dirty="0"/>
              <a:t>, а </a:t>
            </a:r>
            <a:r>
              <a:rPr lang="ru-RU" dirty="0" err="1"/>
              <a:t>Миколка</a:t>
            </a:r>
            <a:r>
              <a:rPr lang="ru-RU" dirty="0"/>
              <a:t> — на 4 </a:t>
            </a:r>
            <a:r>
              <a:rPr lang="ru-RU" dirty="0" err="1"/>
              <a:t>зірки</a:t>
            </a:r>
            <a:r>
              <a:rPr lang="ru-RU" dirty="0"/>
              <a:t> </a:t>
            </a:r>
            <a:r>
              <a:rPr lang="ru-RU" dirty="0" err="1"/>
              <a:t>менше</a:t>
            </a:r>
            <a:r>
              <a:rPr lang="ru-RU" dirty="0"/>
              <a:t>. </a:t>
            </a:r>
            <a:r>
              <a:rPr lang="ru-RU" dirty="0" err="1"/>
              <a:t>Скільки</a:t>
            </a:r>
            <a:r>
              <a:rPr lang="ru-RU" dirty="0"/>
              <a:t> </a:t>
            </a:r>
            <a:r>
              <a:rPr lang="ru-RU" dirty="0" err="1"/>
              <a:t>зірок</a:t>
            </a:r>
            <a:r>
              <a:rPr lang="ru-RU" dirty="0"/>
              <a:t> </a:t>
            </a:r>
            <a:r>
              <a:rPr lang="ru-RU" dirty="0" err="1"/>
              <a:t>нарахував</a:t>
            </a:r>
            <a:r>
              <a:rPr lang="ru-RU" dirty="0"/>
              <a:t> </a:t>
            </a:r>
            <a:r>
              <a:rPr lang="ru-RU" dirty="0" err="1"/>
              <a:t>Миколка</a:t>
            </a:r>
            <a:r>
              <a:rPr lang="ru-RU" dirty="0"/>
              <a:t>?</a:t>
            </a:r>
            <a:endParaRPr lang="uk-UA" dirty="0"/>
          </a:p>
          <a:p>
            <a:endParaRPr lang="uk-UA" dirty="0"/>
          </a:p>
        </p:txBody>
      </p:sp>
      <p:pic>
        <p:nvPicPr>
          <p:cNvPr id="8196" name="Picture 4" descr="я так хочу, чтобы ты вернулась...&quot; - о собаках в космосе... (1/2) [Форумы  Balancer.Ru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56992"/>
            <a:ext cx="2520280" cy="337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065" y="3501008"/>
            <a:ext cx="4114743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smos-3d-art-10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кутник 2"/>
          <p:cNvSpPr/>
          <p:nvPr/>
        </p:nvSpPr>
        <p:spPr>
          <a:xfrm>
            <a:off x="179512" y="116632"/>
            <a:ext cx="8640960" cy="3126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42900" algn="ctr">
              <a:lnSpc>
                <a:spcPct val="107000"/>
              </a:lnSpc>
              <a:spcAft>
                <a:spcPts val="0"/>
              </a:spcAft>
            </a:pPr>
            <a:endParaRPr lang="uk-UA" sz="14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027" name="Picture 3" descr="C:\Users\lena\Desktop\математика 12.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0"/>
            <a:ext cx="51434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90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epositphotos_21604911-stock-photo-nebula-gas-cloud-in-dee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Прямокутник 1"/>
          <p:cNvSpPr/>
          <p:nvPr/>
        </p:nvSpPr>
        <p:spPr>
          <a:xfrm>
            <a:off x="755576" y="764704"/>
            <a:ext cx="7488832" cy="422205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- Ви вже знаєте, що першою людиною, що здійснила політ в космос, був космонавт Юрій Гагарін. Космонавт Олексій Леонов першим вийшов у відкритий космос. Згодом американські астронавти першими побували на Місяці. Штучні супутники вивчають космічний простір. Техніка продовжує вдосконалюватись. Люди мріють відвідати інші планети, знайти підтвердження, що ми не єдині мешканці Всесвіту.</a:t>
            </a:r>
            <a:endParaRPr lang="uk-UA" sz="1400" dirty="0"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Сьогодні ми здійснили уявну подорож в космос. Час повертатись на рідну планету Земля.</a:t>
            </a:r>
            <a:endParaRPr lang="uk-UA" sz="1400" dirty="0"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А щоб стати справжнім космонавтом, треба добре вчитись, бути дуже сміливим, мати гарне здоров'я, не лякатись труднощів, мати гарну пам'ять. </a:t>
            </a:r>
            <a:endParaRPr lang="uk-UA" sz="1400" dirty="0">
              <a:ea typeface="Calibri"/>
              <a:cs typeface="Times New Roman"/>
            </a:endParaRPr>
          </a:p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Космонавти – рідкісна професія. В усьому світі космонавтів шанують і поважають.</a:t>
            </a:r>
            <a:endParaRPr lang="uk-UA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Times New Roman"/>
              <a:buChar char="-"/>
              <a:tabLst>
                <a:tab pos="571500" algn="l"/>
              </a:tabLs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Чи сподобався вам цей урок?</a:t>
            </a:r>
            <a:endParaRPr lang="uk-UA" sz="1400" dirty="0">
              <a:ea typeface="Times New Roman"/>
              <a:cs typeface="Times New Roman"/>
            </a:endParaRPr>
          </a:p>
          <a:p>
            <a:r>
              <a:rPr lang="uk-UA" dirty="0">
                <a:latin typeface="Times New Roman"/>
                <a:ea typeface="Times New Roman"/>
              </a:rPr>
              <a:t> Що найбільше вразило?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3157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669</Words>
  <Application>Microsoft Office PowerPoint</Application>
  <PresentationFormat>Екран (4:3)</PresentationFormat>
  <Paragraphs>33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17" baseType="lpstr"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F_R_A</dc:creator>
  <cp:lastModifiedBy>lena</cp:lastModifiedBy>
  <cp:revision>13</cp:revision>
  <dcterms:created xsi:type="dcterms:W3CDTF">2019-11-12T17:25:45Z</dcterms:created>
  <dcterms:modified xsi:type="dcterms:W3CDTF">2021-04-11T08:49:50Z</dcterms:modified>
</cp:coreProperties>
</file>