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59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179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971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34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321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63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241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374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358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659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82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06009-8D97-40D5-9E34-51D5DF06DF40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E7103-F58F-48CF-A9A8-92C10D07F1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74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2656" y="2171148"/>
            <a:ext cx="615899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smtClean="0">
                <a:solidFill>
                  <a:srgbClr val="FF0000"/>
                </a:solidFill>
              </a:rPr>
              <a:t>Математика. 3 клас.</a:t>
            </a:r>
          </a:p>
          <a:p>
            <a:r>
              <a:rPr lang="uk-UA" sz="3600" b="1" i="1" dirty="0" smtClean="0">
                <a:solidFill>
                  <a:srgbClr val="FF0000"/>
                </a:solidFill>
              </a:rPr>
              <a:t>Урок 158. </a:t>
            </a:r>
          </a:p>
          <a:p>
            <a:r>
              <a:rPr lang="uk-UA" sz="3600" b="1" i="1" dirty="0" smtClean="0">
                <a:solidFill>
                  <a:srgbClr val="FF0000"/>
                </a:solidFill>
              </a:rPr>
              <a:t>Повторення вивченого</a:t>
            </a:r>
          </a:p>
          <a:p>
            <a:r>
              <a:rPr lang="uk-UA" sz="3600" b="1" i="1">
                <a:solidFill>
                  <a:srgbClr val="FF0000"/>
                </a:solidFill>
              </a:rPr>
              <a:t>м</a:t>
            </a:r>
            <a:r>
              <a:rPr lang="uk-UA" sz="3600" b="1" i="1" smtClean="0">
                <a:solidFill>
                  <a:srgbClr val="FF0000"/>
                </a:solidFill>
              </a:rPr>
              <a:t>атеріалу</a:t>
            </a:r>
            <a:r>
              <a:rPr lang="uk-UA" sz="3600" b="1" i="1" dirty="0" smtClean="0">
                <a:solidFill>
                  <a:srgbClr val="FF0000"/>
                </a:solidFill>
              </a:rPr>
              <a:t>. Дії з величинами.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359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3" t="18181" r="75885" b="4546"/>
          <a:stretch/>
        </p:blipFill>
        <p:spPr>
          <a:xfrm rot="5400000">
            <a:off x="5452408" y="-2273208"/>
            <a:ext cx="1226129" cy="80169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3" t="14243" r="53353" b="3636"/>
          <a:stretch/>
        </p:blipFill>
        <p:spPr>
          <a:xfrm rot="5400000">
            <a:off x="5151260" y="-184823"/>
            <a:ext cx="1797630" cy="798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283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29623" y="1122218"/>
            <a:ext cx="80716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b="1" i="1" dirty="0" smtClean="0"/>
              <a:t>1 хв = 60 с           1 доба = 24 год          1 ц = 100 кг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1 год = 60 хв      3 доби = 72 год          1 т = 10 ц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60065" y="2660073"/>
            <a:ext cx="847187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 startAt="2"/>
            </a:pPr>
            <a:r>
              <a:rPr lang="uk-UA" sz="2800" b="1" i="1" dirty="0" smtClean="0"/>
              <a:t>1 год = 60 хв.   1/10 від 60 хв – це 60 хв : 10 = 6 хв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1 хв = 60 с.       1/10 від 60 с – це 60 с : 10 = 6 с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1 </a:t>
            </a:r>
            <a:r>
              <a:rPr lang="uk-UA" sz="2800" b="1" i="1" dirty="0" err="1" smtClean="0"/>
              <a:t>дм</a:t>
            </a:r>
            <a:r>
              <a:rPr lang="uk-UA" sz="2800" b="1" i="1" dirty="0" smtClean="0"/>
              <a:t> = 10 см.   1/10 від 10 см – це 10 см : 10 = 1 см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1м = 100 см.    1/10 від 100 см – це 100 : 10 = 10 см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294348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81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9" t="7878" r="62607" b="8788"/>
          <a:stretch/>
        </p:blipFill>
        <p:spPr>
          <a:xfrm rot="5400000">
            <a:off x="5056911" y="-2000780"/>
            <a:ext cx="2078185" cy="82826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95" t="5152" r="50939" b="8788"/>
          <a:stretch/>
        </p:blipFill>
        <p:spPr>
          <a:xfrm rot="5400000">
            <a:off x="5659791" y="461660"/>
            <a:ext cx="810490" cy="82206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48545" y="3648445"/>
            <a:ext cx="27392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err="1" smtClean="0"/>
              <a:t>Розв»яжіть</a:t>
            </a:r>
            <a:r>
              <a:rPr lang="uk-UA" sz="2400" i="1" dirty="0" smtClean="0"/>
              <a:t> задачу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1899694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02376" y="1124708"/>
            <a:ext cx="868699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3.</a:t>
            </a:r>
          </a:p>
          <a:p>
            <a:r>
              <a:rPr lang="uk-UA" sz="2800" b="1" i="1" dirty="0" smtClean="0"/>
              <a:t>30 хв – 10 хв = 20 хв                      45 с – 15 с = 30 с</a:t>
            </a:r>
          </a:p>
          <a:p>
            <a:r>
              <a:rPr lang="uk-UA" sz="2800" b="1" i="1" dirty="0" smtClean="0"/>
              <a:t>25 хв + 35 хв = 60 хв                      30с + 30 с = 60 с</a:t>
            </a:r>
          </a:p>
          <a:p>
            <a:r>
              <a:rPr lang="uk-UA" sz="2800" b="1" i="1" dirty="0" smtClean="0"/>
              <a:t>1 год – 5 хв = 55 хв                        1хв – 20 </a:t>
            </a:r>
            <a:r>
              <a:rPr lang="uk-UA" sz="2800" b="1" i="1" dirty="0"/>
              <a:t>с</a:t>
            </a:r>
            <a:r>
              <a:rPr lang="uk-UA" sz="2800" b="1" i="1" dirty="0" smtClean="0"/>
              <a:t> </a:t>
            </a:r>
            <a:r>
              <a:rPr lang="uk-UA" sz="2800" b="1" i="1" dirty="0" smtClean="0"/>
              <a:t>= 40 </a:t>
            </a:r>
            <a:r>
              <a:rPr lang="uk-UA" sz="2800" b="1" i="1" dirty="0"/>
              <a:t>с</a:t>
            </a:r>
            <a:endParaRPr lang="uk-UA" sz="2800" b="1" i="1" dirty="0" smtClean="0"/>
          </a:p>
          <a:p>
            <a:r>
              <a:rPr lang="uk-UA" sz="2800" b="1" i="1" dirty="0" smtClean="0"/>
              <a:t>15 год + 9 год = 24 год                 1 доба – 12 год = 12 год</a:t>
            </a:r>
          </a:p>
          <a:p>
            <a:r>
              <a:rPr lang="uk-UA" sz="2800" b="1" i="1" dirty="0" smtClean="0"/>
              <a:t>1 доба + 15 год = 39 год               2 доби – 6 год = 42 год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823223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5" y="1267691"/>
            <a:ext cx="773154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4.</a:t>
            </a:r>
          </a:p>
          <a:p>
            <a:r>
              <a:rPr lang="uk-UA" sz="2800" b="1" i="1" dirty="0" smtClean="0"/>
              <a:t>У дорозі – 4 год</a:t>
            </a:r>
          </a:p>
          <a:p>
            <a:r>
              <a:rPr lang="uk-UA" sz="2800" b="1" i="1" dirty="0" smtClean="0"/>
              <a:t>Приїхав – об  11 год 45 хв</a:t>
            </a:r>
          </a:p>
          <a:p>
            <a:r>
              <a:rPr lang="uk-UA" sz="2800" b="1" i="1" dirty="0" smtClean="0"/>
              <a:t>Виїхав - ? </a:t>
            </a:r>
            <a:r>
              <a:rPr lang="uk-UA" sz="2800" b="1" i="1" dirty="0" smtClean="0"/>
              <a:t>год</a:t>
            </a:r>
            <a:endParaRPr lang="uk-UA" sz="2800" b="1" i="1" dirty="0" smtClean="0"/>
          </a:p>
          <a:p>
            <a:r>
              <a:rPr lang="uk-UA" sz="2800" b="1" i="1" dirty="0" smtClean="0"/>
              <a:t>                                </a:t>
            </a:r>
            <a:r>
              <a:rPr lang="uk-UA" sz="2800" b="1" i="1" dirty="0" err="1" smtClean="0"/>
              <a:t>Розв»язання</a:t>
            </a:r>
            <a:endParaRPr lang="uk-UA" sz="2800" b="1" i="1" dirty="0" smtClean="0"/>
          </a:p>
          <a:p>
            <a:r>
              <a:rPr lang="uk-UA" sz="2800" b="1" i="1" dirty="0" smtClean="0"/>
              <a:t>11 год 45 хв – 4 год = 7 год 45 хв</a:t>
            </a:r>
          </a:p>
          <a:p>
            <a:r>
              <a:rPr lang="uk-UA" sz="2800" b="1" i="1" dirty="0" smtClean="0"/>
              <a:t>Відповідь:  о 7 год 45 хв автобус вийшов у рейс.</a:t>
            </a:r>
            <a:endParaRPr lang="uk-UA" sz="2800" b="1" i="1" dirty="0"/>
          </a:p>
        </p:txBody>
      </p:sp>
    </p:spTree>
    <p:extLst>
      <p:ext uri="{BB962C8B-B14F-4D97-AF65-F5344CB8AC3E}">
        <p14:creationId xmlns:p14="http://schemas.microsoft.com/office/powerpoint/2010/main" val="2996417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7" t="5455" r="28809" b="8485"/>
          <a:stretch/>
        </p:blipFill>
        <p:spPr>
          <a:xfrm rot="5400000">
            <a:off x="5761151" y="-2068662"/>
            <a:ext cx="878531" cy="80484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23854" y="894131"/>
            <a:ext cx="32426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задачу.</a:t>
            </a:r>
            <a:endParaRPr lang="ru-RU" sz="28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878303" y="2493808"/>
            <a:ext cx="864422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Поставили – о 12 год 30 хв</a:t>
            </a:r>
          </a:p>
          <a:p>
            <a:r>
              <a:rPr lang="uk-UA" sz="2800" b="1" i="1" dirty="0" smtClean="0"/>
              <a:t>Випікали – 1 год</a:t>
            </a:r>
          </a:p>
          <a:p>
            <a:r>
              <a:rPr lang="uk-UA" sz="2800" b="1" i="1" dirty="0" smtClean="0"/>
              <a:t>Вийняти - ? </a:t>
            </a:r>
            <a:r>
              <a:rPr lang="uk-UA" sz="2800" b="1" i="1" dirty="0" smtClean="0"/>
              <a:t>год</a:t>
            </a:r>
            <a:endParaRPr lang="uk-UA" sz="2800" b="1" i="1" dirty="0" smtClean="0"/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                 </a:t>
            </a:r>
            <a:r>
              <a:rPr lang="uk-UA" sz="2800" b="1" i="1" dirty="0" err="1" smtClean="0"/>
              <a:t>Розв»язання</a:t>
            </a:r>
            <a:endParaRPr lang="uk-UA" sz="2800" b="1" i="1" dirty="0" smtClean="0"/>
          </a:p>
          <a:p>
            <a:r>
              <a:rPr lang="uk-UA" sz="2800" b="1" i="1" dirty="0" smtClean="0"/>
              <a:t>12 год 30 хв + 1 год = 13 год 30 хв</a:t>
            </a:r>
          </a:p>
          <a:p>
            <a:r>
              <a:rPr lang="uk-UA" sz="2800" b="1" i="1" dirty="0" smtClean="0"/>
              <a:t>Відповідь: о 13 год 30 хв потрібно вийняти з духовки</a:t>
            </a:r>
          </a:p>
          <a:p>
            <a:r>
              <a:rPr lang="uk-UA" sz="2800" b="1" i="1" dirty="0" smtClean="0"/>
              <a:t> пиріг.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79635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3673" r="4485" b="3843"/>
          <a:stretch/>
        </p:blipFill>
        <p:spPr>
          <a:xfrm rot="5400000">
            <a:off x="2609479" y="-2724524"/>
            <a:ext cx="6973044" cy="121920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8910" r="38546" b="7090"/>
          <a:stretch/>
        </p:blipFill>
        <p:spPr>
          <a:xfrm rot="16200000">
            <a:off x="3491003" y="-873183"/>
            <a:ext cx="5148938" cy="85261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35362" y="1246909"/>
            <a:ext cx="806022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6. Прочитайте задачу. Який вираз є </a:t>
            </a:r>
            <a:r>
              <a:rPr lang="uk-UA" sz="2800" i="1" dirty="0" err="1" smtClean="0"/>
              <a:t>розв»язком</a:t>
            </a:r>
            <a:endParaRPr lang="uk-UA" sz="2800" i="1" dirty="0" smtClean="0"/>
          </a:p>
          <a:p>
            <a:r>
              <a:rPr lang="uk-UA" sz="2800" i="1" dirty="0"/>
              <a:t>ц</a:t>
            </a:r>
            <a:r>
              <a:rPr lang="uk-UA" sz="2800" i="1" dirty="0" smtClean="0"/>
              <a:t>ієї задачі?</a:t>
            </a:r>
          </a:p>
          <a:p>
            <a:r>
              <a:rPr lang="uk-UA" sz="2800" b="1" i="1" dirty="0" smtClean="0"/>
              <a:t>Купили 7 пакетів борошна, по 2 кг в кожному,</a:t>
            </a:r>
          </a:p>
          <a:p>
            <a:r>
              <a:rPr lang="uk-UA" sz="2800" b="1" i="1" dirty="0" smtClean="0"/>
              <a:t> і 5 кг цукру. Яка маса цієї покупки?</a:t>
            </a:r>
          </a:p>
          <a:p>
            <a:endParaRPr lang="uk-UA" sz="2800" i="1" dirty="0"/>
          </a:p>
          <a:p>
            <a:r>
              <a:rPr lang="uk-UA" sz="2800" i="1" dirty="0" smtClean="0"/>
              <a:t>2 + 7 + 5            5 х 2 + 7           2 х 7 + 5           2 х ( 7 – 5)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1879416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352</Words>
  <Application>Microsoft Office PowerPoint</Application>
  <PresentationFormat>Широкоэкранный</PresentationFormat>
  <Paragraphs>38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2025-05-02T10:48:18Z</dcterms:created>
  <dcterms:modified xsi:type="dcterms:W3CDTF">2025-05-02T14:09:53Z</dcterms:modified>
</cp:coreProperties>
</file>