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Open Sans Bold" charset="0"/>
      <p:regular r:id="rId16"/>
    </p:embeddedFont>
    <p:embeddedFont>
      <p:font typeface="Open Sans Bold Italics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>
      <p:cViewPr varScale="1">
        <p:scale>
          <a:sx n="30" d="100"/>
          <a:sy n="30" d="100"/>
        </p:scale>
        <p:origin x="-120" y="-7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21.svg"/><Relationship Id="rId7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3.sv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png"/><Relationship Id="rId7" Type="http://schemas.openxmlformats.org/officeDocument/2006/relationships/image" Target="../media/image40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8.svg"/><Relationship Id="rId10" Type="http://schemas.openxmlformats.org/officeDocument/2006/relationships/image" Target="../media/image31.png"/><Relationship Id="rId4" Type="http://schemas.openxmlformats.org/officeDocument/2006/relationships/image" Target="../media/image28.png"/><Relationship Id="rId9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002929">
            <a:off x="715601" y="5674976"/>
            <a:ext cx="3893630" cy="4114800"/>
          </a:xfrm>
          <a:custGeom>
            <a:avLst/>
            <a:gdLst/>
            <a:ahLst/>
            <a:cxnLst/>
            <a:rect l="l" t="t" r="r" b="b"/>
            <a:pathLst>
              <a:path w="3893630" h="4114800">
                <a:moveTo>
                  <a:pt x="0" y="0"/>
                </a:moveTo>
                <a:lnTo>
                  <a:pt x="3893629" y="0"/>
                </a:lnTo>
                <a:lnTo>
                  <a:pt x="389362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8352806">
            <a:off x="14421316" y="334285"/>
            <a:ext cx="3497600" cy="3532929"/>
          </a:xfrm>
          <a:custGeom>
            <a:avLst/>
            <a:gdLst/>
            <a:ahLst/>
            <a:cxnLst/>
            <a:rect l="l" t="t" r="r" b="b"/>
            <a:pathLst>
              <a:path w="3497600" h="3532929">
                <a:moveTo>
                  <a:pt x="0" y="0"/>
                </a:moveTo>
                <a:lnTo>
                  <a:pt x="3497600" y="0"/>
                </a:lnTo>
                <a:lnTo>
                  <a:pt x="3497600" y="3532929"/>
                </a:lnTo>
                <a:lnTo>
                  <a:pt x="0" y="3532929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54972" y="33094"/>
            <a:ext cx="3273159" cy="3454522"/>
          </a:xfrm>
          <a:custGeom>
            <a:avLst/>
            <a:gdLst/>
            <a:ahLst/>
            <a:cxnLst/>
            <a:rect l="l" t="t" r="r" b="b"/>
            <a:pathLst>
              <a:path w="3273159" h="3454522">
                <a:moveTo>
                  <a:pt x="0" y="0"/>
                </a:moveTo>
                <a:lnTo>
                  <a:pt x="3273160" y="0"/>
                </a:lnTo>
                <a:lnTo>
                  <a:pt x="3273160" y="3454522"/>
                </a:lnTo>
                <a:lnTo>
                  <a:pt x="0" y="3454522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818968" y="7089498"/>
            <a:ext cx="2702296" cy="2564724"/>
          </a:xfrm>
          <a:custGeom>
            <a:avLst/>
            <a:gdLst/>
            <a:ahLst/>
            <a:cxnLst/>
            <a:rect l="l" t="t" r="r" b="b"/>
            <a:pathLst>
              <a:path w="2702296" h="2564724">
                <a:moveTo>
                  <a:pt x="0" y="0"/>
                </a:moveTo>
                <a:lnTo>
                  <a:pt x="2702296" y="0"/>
                </a:lnTo>
                <a:lnTo>
                  <a:pt x="2702296" y="2564725"/>
                </a:lnTo>
                <a:lnTo>
                  <a:pt x="0" y="256472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786018" y="2786046"/>
            <a:ext cx="12918043" cy="2041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37"/>
              </a:lnSpc>
              <a:spcBef>
                <a:spcPct val="0"/>
              </a:spcBef>
            </a:pPr>
            <a:r>
              <a:rPr lang="en-US" sz="5884" dirty="0" err="1">
                <a:solidFill>
                  <a:srgbClr val="004AAD"/>
                </a:solidFill>
                <a:latin typeface="Open Sans Bold"/>
              </a:rPr>
              <a:t>Збільшення</a:t>
            </a:r>
            <a:r>
              <a:rPr lang="en-US" sz="5884" dirty="0">
                <a:solidFill>
                  <a:srgbClr val="004AAD"/>
                </a:solidFill>
                <a:latin typeface="Open Sans Bold"/>
              </a:rPr>
              <a:t>, </a:t>
            </a:r>
            <a:r>
              <a:rPr lang="en-US" sz="5884" dirty="0" err="1">
                <a:solidFill>
                  <a:srgbClr val="004AAD"/>
                </a:solidFill>
                <a:latin typeface="Open Sans Bold"/>
              </a:rPr>
              <a:t>зменшення</a:t>
            </a:r>
            <a:r>
              <a:rPr lang="en-US" sz="5884" dirty="0">
                <a:solidFill>
                  <a:srgbClr val="004AAD"/>
                </a:solidFill>
                <a:latin typeface="Open Sans Bold"/>
              </a:rPr>
              <a:t> </a:t>
            </a:r>
            <a:r>
              <a:rPr lang="en-US" sz="5884" dirty="0" err="1">
                <a:solidFill>
                  <a:srgbClr val="004AAD"/>
                </a:solidFill>
                <a:latin typeface="Open Sans Bold"/>
              </a:rPr>
              <a:t>числа</a:t>
            </a:r>
            <a:r>
              <a:rPr lang="en-US" sz="5884" dirty="0">
                <a:solidFill>
                  <a:srgbClr val="004AAD"/>
                </a:solidFill>
                <a:latin typeface="Open Sans Bold"/>
              </a:rPr>
              <a:t> в</a:t>
            </a:r>
          </a:p>
          <a:p>
            <a:pPr algn="ctr">
              <a:lnSpc>
                <a:spcPts val="8237"/>
              </a:lnSpc>
              <a:spcBef>
                <a:spcPct val="0"/>
              </a:spcBef>
            </a:pPr>
            <a:r>
              <a:rPr lang="en-US" sz="5884" dirty="0">
                <a:solidFill>
                  <a:srgbClr val="004AAD"/>
                </a:solidFill>
                <a:latin typeface="Open Sans Bold"/>
              </a:rPr>
              <a:t> 10 (100) </a:t>
            </a:r>
            <a:r>
              <a:rPr lang="en-US" sz="5884" dirty="0" err="1">
                <a:solidFill>
                  <a:srgbClr val="004AAD"/>
                </a:solidFill>
                <a:latin typeface="Open Sans Bold"/>
              </a:rPr>
              <a:t>разів</a:t>
            </a:r>
            <a:r>
              <a:rPr lang="en-US" sz="5884" dirty="0">
                <a:solidFill>
                  <a:srgbClr val="004AAD"/>
                </a:solidFill>
                <a:latin typeface="Open Sans Bold"/>
              </a:rPr>
              <a:t>. </a:t>
            </a:r>
            <a:r>
              <a:rPr lang="en-US" sz="5884" dirty="0" err="1">
                <a:solidFill>
                  <a:srgbClr val="004AAD"/>
                </a:solidFill>
                <a:latin typeface="Open Sans Bold"/>
              </a:rPr>
              <a:t>Іменовані</a:t>
            </a:r>
            <a:r>
              <a:rPr lang="en-US" sz="5884" dirty="0">
                <a:solidFill>
                  <a:srgbClr val="004AAD"/>
                </a:solidFill>
                <a:latin typeface="Open Sans Bold"/>
              </a:rPr>
              <a:t> </a:t>
            </a:r>
            <a:r>
              <a:rPr lang="en-US" sz="5884" dirty="0" err="1">
                <a:solidFill>
                  <a:srgbClr val="004AAD"/>
                </a:solidFill>
                <a:latin typeface="Open Sans Bold"/>
              </a:rPr>
              <a:t>числа</a:t>
            </a:r>
            <a:endParaRPr lang="en-US" sz="5884" dirty="0">
              <a:solidFill>
                <a:srgbClr val="004AAD"/>
              </a:solidFill>
              <a:latin typeface="Open San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182064" y="8767127"/>
            <a:ext cx="2121694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4AAD"/>
                </a:solidFill>
                <a:latin typeface="Open Sans Bold"/>
              </a:rPr>
              <a:t>4 клас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3955" y="2957819"/>
            <a:ext cx="2859774" cy="2376955"/>
          </a:xfrm>
          <a:custGeom>
            <a:avLst/>
            <a:gdLst/>
            <a:ahLst/>
            <a:cxnLst/>
            <a:rect l="l" t="t" r="r" b="b"/>
            <a:pathLst>
              <a:path w="2859774" h="2376955">
                <a:moveTo>
                  <a:pt x="0" y="0"/>
                </a:moveTo>
                <a:lnTo>
                  <a:pt x="2859774" y="0"/>
                </a:lnTo>
                <a:lnTo>
                  <a:pt x="2859774" y="2376955"/>
                </a:lnTo>
                <a:lnTo>
                  <a:pt x="0" y="2376955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867249" y="3256552"/>
            <a:ext cx="2276751" cy="2185681"/>
          </a:xfrm>
          <a:custGeom>
            <a:avLst/>
            <a:gdLst/>
            <a:ahLst/>
            <a:cxnLst/>
            <a:rect l="l" t="t" r="r" b="b"/>
            <a:pathLst>
              <a:path w="2276751" h="2185681">
                <a:moveTo>
                  <a:pt x="0" y="0"/>
                </a:moveTo>
                <a:lnTo>
                  <a:pt x="2276751" y="0"/>
                </a:lnTo>
                <a:lnTo>
                  <a:pt x="2276751" y="2185681"/>
                </a:lnTo>
                <a:lnTo>
                  <a:pt x="0" y="2185681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455908" y="3095525"/>
            <a:ext cx="1321196" cy="2346707"/>
          </a:xfrm>
          <a:custGeom>
            <a:avLst/>
            <a:gdLst/>
            <a:ahLst/>
            <a:cxnLst/>
            <a:rect l="l" t="t" r="r" b="b"/>
            <a:pathLst>
              <a:path w="1321196" h="2346707">
                <a:moveTo>
                  <a:pt x="0" y="0"/>
                </a:moveTo>
                <a:lnTo>
                  <a:pt x="1321196" y="0"/>
                </a:lnTo>
                <a:lnTo>
                  <a:pt x="1321196" y="2346708"/>
                </a:lnTo>
                <a:lnTo>
                  <a:pt x="0" y="234670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750168" y="2957819"/>
            <a:ext cx="2070344" cy="2484413"/>
          </a:xfrm>
          <a:custGeom>
            <a:avLst/>
            <a:gdLst/>
            <a:ahLst/>
            <a:cxnLst/>
            <a:rect l="l" t="t" r="r" b="b"/>
            <a:pathLst>
              <a:path w="2070344" h="2484413">
                <a:moveTo>
                  <a:pt x="0" y="0"/>
                </a:moveTo>
                <a:lnTo>
                  <a:pt x="2070344" y="0"/>
                </a:lnTo>
                <a:lnTo>
                  <a:pt x="2070344" y="2484414"/>
                </a:lnTo>
                <a:lnTo>
                  <a:pt x="0" y="2484414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70735" y="484263"/>
            <a:ext cx="17088565" cy="1695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37"/>
              </a:lnSpc>
              <a:spcBef>
                <a:spcPct val="0"/>
              </a:spcBef>
            </a:pPr>
            <a:r>
              <a:rPr lang="en-US" sz="4884">
                <a:solidFill>
                  <a:srgbClr val="000000"/>
                </a:solidFill>
                <a:latin typeface="Open Sans Bold"/>
              </a:rPr>
              <a:t> До Червоної книги України занесено назви зобра­</a:t>
            </a:r>
          </a:p>
          <a:p>
            <a:pPr algn="ctr">
              <a:lnSpc>
                <a:spcPts val="6837"/>
              </a:lnSpc>
              <a:spcBef>
                <a:spcPct val="0"/>
              </a:spcBef>
            </a:pPr>
            <a:r>
              <a:rPr lang="en-US" sz="4884">
                <a:solidFill>
                  <a:srgbClr val="000000"/>
                </a:solidFill>
                <a:latin typeface="Open Sans Bold"/>
              </a:rPr>
              <a:t>жених жуків. Назви довжину кожного у міліметрах.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501718" y="6147083"/>
            <a:ext cx="4037117" cy="21929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>
                <a:solidFill>
                  <a:srgbClr val="000000"/>
                </a:solidFill>
                <a:latin typeface="Open Sans Bold"/>
              </a:rPr>
              <a:t>4 </a:t>
            </a: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см</a:t>
            </a:r>
            <a:r>
              <a:rPr lang="en-US" sz="4037" dirty="0">
                <a:solidFill>
                  <a:srgbClr val="000000"/>
                </a:solidFill>
                <a:latin typeface="Open Sans Bold"/>
              </a:rPr>
              <a:t>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Скарабей</a:t>
            </a:r>
            <a:r>
              <a:rPr lang="en-US" sz="4037" dirty="0">
                <a:solidFill>
                  <a:srgbClr val="000000"/>
                </a:solidFill>
                <a:latin typeface="Open Sans Bold"/>
              </a:rPr>
              <a:t>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священний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0345954" y="6270908"/>
            <a:ext cx="3224469" cy="1575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66"/>
              </a:lnSpc>
            </a:pPr>
            <a:r>
              <a:rPr lang="en-US" sz="4547">
                <a:solidFill>
                  <a:srgbClr val="000000"/>
                </a:solidFill>
                <a:latin typeface="Open Sans Bold"/>
              </a:rPr>
              <a:t>7 см</a:t>
            </a:r>
          </a:p>
          <a:p>
            <a:pPr algn="ctr">
              <a:lnSpc>
                <a:spcPts val="6366"/>
              </a:lnSpc>
              <a:spcBef>
                <a:spcPct val="0"/>
              </a:spcBef>
            </a:pPr>
            <a:r>
              <a:rPr lang="en-US" sz="4547">
                <a:solidFill>
                  <a:srgbClr val="000000"/>
                </a:solidFill>
                <a:latin typeface="Open Sans Bold"/>
              </a:rPr>
              <a:t>Жук-олень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867249" y="6141273"/>
            <a:ext cx="2403396" cy="211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3 см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Морімус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темний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009400" y="6147083"/>
            <a:ext cx="2562568" cy="21929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</a:pPr>
            <a:r>
              <a:rPr lang="en-US" sz="4037" dirty="0">
                <a:solidFill>
                  <a:srgbClr val="000000"/>
                </a:solidFill>
                <a:latin typeface="Open Sans Bold"/>
              </a:rPr>
              <a:t>12 </a:t>
            </a: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см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 smtClean="0">
                <a:solidFill>
                  <a:srgbClr val="000000"/>
                </a:solidFill>
                <a:latin typeface="Open Sans Bold"/>
              </a:rPr>
              <a:t>Стриб</a:t>
            </a:r>
            <a:r>
              <a:rPr lang="uk-UA" sz="4037" dirty="0" smtClean="0">
                <a:solidFill>
                  <a:srgbClr val="000000"/>
                </a:solidFill>
                <a:latin typeface="Open Sans Bold"/>
              </a:rPr>
              <a:t>у</a:t>
            </a:r>
            <a:r>
              <a:rPr lang="en-US" sz="4037" dirty="0" smtClean="0">
                <a:solidFill>
                  <a:srgbClr val="000000"/>
                </a:solidFill>
                <a:latin typeface="Open Sans Bold"/>
              </a:rPr>
              <a:t>н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Бессера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62034" y="9008565"/>
            <a:ext cx="2547606" cy="1278435"/>
          </a:xfrm>
          <a:custGeom>
            <a:avLst/>
            <a:gdLst/>
            <a:ahLst/>
            <a:cxnLst/>
            <a:rect l="l" t="t" r="r" b="b"/>
            <a:pathLst>
              <a:path w="2547606" h="1278435">
                <a:moveTo>
                  <a:pt x="0" y="0"/>
                </a:moveTo>
                <a:lnTo>
                  <a:pt x="2547606" y="0"/>
                </a:lnTo>
                <a:lnTo>
                  <a:pt x="2547606" y="1278435"/>
                </a:lnTo>
                <a:lnTo>
                  <a:pt x="0" y="1278435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593773" y="6346934"/>
            <a:ext cx="2694227" cy="2911366"/>
          </a:xfrm>
          <a:custGeom>
            <a:avLst/>
            <a:gdLst/>
            <a:ahLst/>
            <a:cxnLst/>
            <a:rect l="l" t="t" r="r" b="b"/>
            <a:pathLst>
              <a:path w="2694227" h="2911366">
                <a:moveTo>
                  <a:pt x="0" y="0"/>
                </a:moveTo>
                <a:lnTo>
                  <a:pt x="2694227" y="0"/>
                </a:lnTo>
                <a:lnTo>
                  <a:pt x="2694227" y="2911366"/>
                </a:lnTo>
                <a:lnTo>
                  <a:pt x="0" y="2911366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780843"/>
            <a:ext cx="16642827" cy="211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Уяви, що 100 однакових жуків одного виду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вишикувалися в одну шеренгу один за одним.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Установіть довжину кожної шеренги у метрах.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66452" y="3292396"/>
            <a:ext cx="2776888" cy="21929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</a:pPr>
            <a:r>
              <a:rPr lang="en-US" sz="4037" dirty="0">
                <a:solidFill>
                  <a:srgbClr val="000000"/>
                </a:solidFill>
                <a:latin typeface="Open Sans Bold"/>
              </a:rPr>
              <a:t>12 </a:t>
            </a: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см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Стрибун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Бессера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272739" y="3292396"/>
            <a:ext cx="2403396" cy="211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3 см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Морімус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темний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725726" y="3568500"/>
            <a:ext cx="3224469" cy="1575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66"/>
              </a:lnSpc>
            </a:pPr>
            <a:r>
              <a:rPr lang="en-US" sz="4547">
                <a:solidFill>
                  <a:srgbClr val="000000"/>
                </a:solidFill>
                <a:latin typeface="Open Sans Bold"/>
              </a:rPr>
              <a:t>7 см</a:t>
            </a:r>
          </a:p>
          <a:p>
            <a:pPr algn="ctr">
              <a:lnSpc>
                <a:spcPts val="6366"/>
              </a:lnSpc>
              <a:spcBef>
                <a:spcPct val="0"/>
              </a:spcBef>
            </a:pPr>
            <a:r>
              <a:rPr lang="en-US" sz="4547">
                <a:solidFill>
                  <a:srgbClr val="000000"/>
                </a:solidFill>
                <a:latin typeface="Open Sans Bold"/>
              </a:rPr>
              <a:t>Жук-олень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358710" y="3292396"/>
            <a:ext cx="4177127" cy="21929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>
                <a:solidFill>
                  <a:srgbClr val="000000"/>
                </a:solidFill>
                <a:latin typeface="Open Sans Bold"/>
              </a:rPr>
              <a:t>4 </a:t>
            </a: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см</a:t>
            </a:r>
            <a:r>
              <a:rPr lang="en-US" sz="4037" dirty="0">
                <a:solidFill>
                  <a:srgbClr val="000000"/>
                </a:solidFill>
                <a:latin typeface="Open Sans Bold"/>
              </a:rPr>
              <a:t>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Скарабей</a:t>
            </a:r>
            <a:r>
              <a:rPr lang="en-US" sz="4037" dirty="0">
                <a:solidFill>
                  <a:srgbClr val="000000"/>
                </a:solidFill>
                <a:latin typeface="Open Sans Bold"/>
              </a:rPr>
              <a:t>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 dirty="0" err="1">
                <a:solidFill>
                  <a:srgbClr val="000000"/>
                </a:solidFill>
                <a:latin typeface="Open Sans Bold"/>
              </a:rPr>
              <a:t>священний</a:t>
            </a:r>
            <a:endParaRPr lang="en-US" sz="4037" dirty="0">
              <a:solidFill>
                <a:srgbClr val="000000"/>
              </a:solidFill>
              <a:latin typeface="Open Sans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704333" y="4124702"/>
            <a:ext cx="6583667" cy="6368202"/>
          </a:xfrm>
          <a:custGeom>
            <a:avLst/>
            <a:gdLst/>
            <a:ahLst/>
            <a:cxnLst/>
            <a:rect l="l" t="t" r="r" b="b"/>
            <a:pathLst>
              <a:path w="6583667" h="6368202">
                <a:moveTo>
                  <a:pt x="0" y="0"/>
                </a:moveTo>
                <a:lnTo>
                  <a:pt x="6583667" y="0"/>
                </a:lnTo>
                <a:lnTo>
                  <a:pt x="6583667" y="6368202"/>
                </a:lnTo>
                <a:lnTo>
                  <a:pt x="0" y="636820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064603" y="8231462"/>
            <a:ext cx="1794738" cy="1774547"/>
          </a:xfrm>
          <a:custGeom>
            <a:avLst/>
            <a:gdLst/>
            <a:ahLst/>
            <a:cxnLst/>
            <a:rect l="l" t="t" r="r" b="b"/>
            <a:pathLst>
              <a:path w="1794738" h="1774547">
                <a:moveTo>
                  <a:pt x="0" y="0"/>
                </a:moveTo>
                <a:lnTo>
                  <a:pt x="1794738" y="0"/>
                </a:lnTo>
                <a:lnTo>
                  <a:pt x="1794738" y="1774547"/>
                </a:lnTo>
                <a:lnTo>
                  <a:pt x="0" y="1774547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2441" y="7663638"/>
            <a:ext cx="2608163" cy="2520138"/>
          </a:xfrm>
          <a:custGeom>
            <a:avLst/>
            <a:gdLst/>
            <a:ahLst/>
            <a:cxnLst/>
            <a:rect l="l" t="t" r="r" b="b"/>
            <a:pathLst>
              <a:path w="2608163" h="2520138">
                <a:moveTo>
                  <a:pt x="0" y="0"/>
                </a:moveTo>
                <a:lnTo>
                  <a:pt x="2608163" y="0"/>
                </a:lnTo>
                <a:lnTo>
                  <a:pt x="2608163" y="2520137"/>
                </a:lnTo>
                <a:lnTo>
                  <a:pt x="0" y="2520137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65670" y="527671"/>
            <a:ext cx="15679254" cy="9618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98"/>
              </a:lnSpc>
              <a:spcBef>
                <a:spcPct val="0"/>
              </a:spcBef>
            </a:pPr>
            <a:r>
              <a:rPr lang="en-US" sz="5355" dirty="0" err="1">
                <a:solidFill>
                  <a:srgbClr val="000000"/>
                </a:solidFill>
                <a:latin typeface="Open Sans Bold"/>
              </a:rPr>
              <a:t>Знайди</a:t>
            </a:r>
            <a:r>
              <a:rPr lang="en-US" sz="5355" dirty="0">
                <a:solidFill>
                  <a:srgbClr val="000000"/>
                </a:solidFill>
                <a:latin typeface="Open Sans Bold"/>
              </a:rPr>
              <a:t> 1/10 </a:t>
            </a:r>
            <a:r>
              <a:rPr lang="en-US" sz="5355" dirty="0" err="1">
                <a:solidFill>
                  <a:srgbClr val="000000"/>
                </a:solidFill>
                <a:latin typeface="Open Sans Bold"/>
              </a:rPr>
              <a:t>частину</a:t>
            </a:r>
            <a:r>
              <a:rPr lang="en-US" sz="5355" dirty="0">
                <a:solidFill>
                  <a:srgbClr val="000000"/>
                </a:solidFill>
                <a:latin typeface="Open Sans Bold"/>
              </a:rPr>
              <a:t> 5 </a:t>
            </a:r>
            <a:r>
              <a:rPr lang="en-US" sz="5355" dirty="0" err="1">
                <a:solidFill>
                  <a:srgbClr val="000000"/>
                </a:solidFill>
                <a:latin typeface="Open Sans Bold"/>
              </a:rPr>
              <a:t>кг</a:t>
            </a:r>
            <a:r>
              <a:rPr lang="en-US" sz="5355" dirty="0">
                <a:solidFill>
                  <a:srgbClr val="000000"/>
                </a:solidFill>
                <a:latin typeface="Open Sans Bold"/>
              </a:rPr>
              <a:t>; 1 ц; 2 т; 300 г.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508183" y="5067300"/>
            <a:ext cx="2975967" cy="711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17"/>
              </a:lnSpc>
            </a:pPr>
            <a:r>
              <a:rPr lang="en-US" sz="4227">
                <a:solidFill>
                  <a:srgbClr val="004AAD"/>
                </a:solidFill>
                <a:latin typeface="Open Sans Bold"/>
              </a:rPr>
              <a:t>Міри маси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878000" y="6504267"/>
            <a:ext cx="4236333" cy="2242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74"/>
              </a:lnSpc>
            </a:pPr>
            <a:r>
              <a:rPr lang="en-US" sz="4267">
                <a:solidFill>
                  <a:srgbClr val="000000"/>
                </a:solidFill>
                <a:latin typeface="Open Sans Bold"/>
              </a:rPr>
              <a:t>1кг=1000г</a:t>
            </a:r>
          </a:p>
          <a:p>
            <a:pPr algn="ctr">
              <a:lnSpc>
                <a:spcPts val="5974"/>
              </a:lnSpc>
            </a:pPr>
            <a:r>
              <a:rPr lang="en-US" sz="4267">
                <a:solidFill>
                  <a:srgbClr val="000000"/>
                </a:solidFill>
                <a:latin typeface="Open Sans Bold"/>
              </a:rPr>
              <a:t>1ц=100кг</a:t>
            </a:r>
          </a:p>
          <a:p>
            <a:pPr algn="ctr">
              <a:lnSpc>
                <a:spcPts val="5974"/>
              </a:lnSpc>
            </a:pPr>
            <a:r>
              <a:rPr lang="en-US" sz="4267">
                <a:solidFill>
                  <a:srgbClr val="000000"/>
                </a:solidFill>
                <a:latin typeface="Open Sans Bold"/>
              </a:rPr>
              <a:t>1т=1000кг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8896824"/>
            <a:ext cx="1405509" cy="1390176"/>
          </a:xfrm>
          <a:custGeom>
            <a:avLst/>
            <a:gdLst/>
            <a:ahLst/>
            <a:cxnLst/>
            <a:rect l="l" t="t" r="r" b="b"/>
            <a:pathLst>
              <a:path w="1405509" h="1390176">
                <a:moveTo>
                  <a:pt x="0" y="0"/>
                </a:moveTo>
                <a:lnTo>
                  <a:pt x="1405509" y="0"/>
                </a:lnTo>
                <a:lnTo>
                  <a:pt x="1405509" y="1390176"/>
                </a:lnTo>
                <a:lnTo>
                  <a:pt x="0" y="1390176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42315" y="8567651"/>
            <a:ext cx="1589032" cy="1381298"/>
          </a:xfrm>
          <a:custGeom>
            <a:avLst/>
            <a:gdLst/>
            <a:ahLst/>
            <a:cxnLst/>
            <a:rect l="l" t="t" r="r" b="b"/>
            <a:pathLst>
              <a:path w="1589032" h="1381298">
                <a:moveTo>
                  <a:pt x="0" y="0"/>
                </a:moveTo>
                <a:lnTo>
                  <a:pt x="1589032" y="0"/>
                </a:lnTo>
                <a:lnTo>
                  <a:pt x="1589032" y="1381298"/>
                </a:lnTo>
                <a:lnTo>
                  <a:pt x="0" y="138129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961972" y="8512453"/>
            <a:ext cx="1794738" cy="1774547"/>
          </a:xfrm>
          <a:custGeom>
            <a:avLst/>
            <a:gdLst/>
            <a:ahLst/>
            <a:cxnLst/>
            <a:rect l="l" t="t" r="r" b="b"/>
            <a:pathLst>
              <a:path w="1794738" h="1774547">
                <a:moveTo>
                  <a:pt x="0" y="0"/>
                </a:moveTo>
                <a:lnTo>
                  <a:pt x="1794738" y="0"/>
                </a:lnTo>
                <a:lnTo>
                  <a:pt x="1794738" y="1774547"/>
                </a:lnTo>
                <a:lnTo>
                  <a:pt x="0" y="1774547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859341" y="3918798"/>
            <a:ext cx="6583667" cy="6368202"/>
          </a:xfrm>
          <a:custGeom>
            <a:avLst/>
            <a:gdLst/>
            <a:ahLst/>
            <a:cxnLst/>
            <a:rect l="l" t="t" r="r" b="b"/>
            <a:pathLst>
              <a:path w="6583667" h="6368202">
                <a:moveTo>
                  <a:pt x="0" y="0"/>
                </a:moveTo>
                <a:lnTo>
                  <a:pt x="6583667" y="0"/>
                </a:lnTo>
                <a:lnTo>
                  <a:pt x="6583667" y="6368202"/>
                </a:lnTo>
                <a:lnTo>
                  <a:pt x="0" y="6368202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42315" y="519567"/>
            <a:ext cx="17745685" cy="974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648"/>
              </a:lnSpc>
              <a:spcBef>
                <a:spcPct val="0"/>
              </a:spcBef>
            </a:pPr>
            <a:r>
              <a:rPr lang="en-US" sz="5462" dirty="0" err="1">
                <a:solidFill>
                  <a:srgbClr val="000000"/>
                </a:solidFill>
                <a:latin typeface="Open Sans Bold"/>
              </a:rPr>
              <a:t>Знайдіть</a:t>
            </a:r>
            <a:r>
              <a:rPr lang="en-US" sz="5462" dirty="0">
                <a:solidFill>
                  <a:srgbClr val="000000"/>
                </a:solidFill>
                <a:latin typeface="Open Sans Bold"/>
              </a:rPr>
              <a:t> 1/100 </a:t>
            </a:r>
            <a:r>
              <a:rPr lang="en-US" sz="5462" dirty="0" err="1">
                <a:solidFill>
                  <a:srgbClr val="000000"/>
                </a:solidFill>
                <a:latin typeface="Open Sans Bold"/>
              </a:rPr>
              <a:t>частину</a:t>
            </a:r>
            <a:r>
              <a:rPr lang="en-US" sz="5462" dirty="0">
                <a:solidFill>
                  <a:srgbClr val="000000"/>
                </a:solidFill>
                <a:latin typeface="Open Sans Bold"/>
              </a:rPr>
              <a:t> 3 м; 10 </a:t>
            </a:r>
            <a:r>
              <a:rPr lang="en-US" sz="5462" dirty="0" err="1">
                <a:solidFill>
                  <a:srgbClr val="000000"/>
                </a:solidFill>
                <a:latin typeface="Open Sans Bold"/>
              </a:rPr>
              <a:t>см</a:t>
            </a:r>
            <a:r>
              <a:rPr lang="en-US" sz="5462" dirty="0">
                <a:solidFill>
                  <a:srgbClr val="000000"/>
                </a:solidFill>
                <a:latin typeface="Open Sans Bold"/>
              </a:rPr>
              <a:t>; 1 </a:t>
            </a:r>
            <a:r>
              <a:rPr lang="en-US" sz="5462" dirty="0" err="1">
                <a:solidFill>
                  <a:srgbClr val="000000"/>
                </a:solidFill>
                <a:latin typeface="Open Sans Bold"/>
              </a:rPr>
              <a:t>км</a:t>
            </a:r>
            <a:r>
              <a:rPr lang="en-US" sz="5462" dirty="0">
                <a:solidFill>
                  <a:srgbClr val="000000"/>
                </a:solidFill>
                <a:latin typeface="Open Sans Bold"/>
              </a:rPr>
              <a:t>; 23 </a:t>
            </a:r>
            <a:r>
              <a:rPr lang="en-US" sz="5462" dirty="0" err="1">
                <a:solidFill>
                  <a:srgbClr val="000000"/>
                </a:solidFill>
                <a:latin typeface="Open Sans Bold"/>
              </a:rPr>
              <a:t>дм</a:t>
            </a:r>
            <a:r>
              <a:rPr lang="en-US" sz="5462" dirty="0">
                <a:solidFill>
                  <a:srgbClr val="000000"/>
                </a:solidFill>
                <a:latin typeface="Open Sans Bold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287404" y="4357682"/>
            <a:ext cx="4011573" cy="75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dirty="0" err="1">
                <a:solidFill>
                  <a:srgbClr val="004AAD"/>
                </a:solidFill>
                <a:latin typeface="Open Sans Bold Italics"/>
              </a:rPr>
              <a:t>Міри</a:t>
            </a:r>
            <a:r>
              <a:rPr lang="en-US" sz="4400" dirty="0">
                <a:solidFill>
                  <a:srgbClr val="004AAD"/>
                </a:solidFill>
                <a:latin typeface="Open Sans Bold Italics"/>
              </a:rPr>
              <a:t> </a:t>
            </a:r>
            <a:r>
              <a:rPr lang="en-US" sz="4400" dirty="0" err="1">
                <a:solidFill>
                  <a:srgbClr val="004AAD"/>
                </a:solidFill>
                <a:latin typeface="Open Sans Bold Italics"/>
              </a:rPr>
              <a:t>довжини</a:t>
            </a:r>
            <a:endParaRPr lang="en-US" sz="4400" dirty="0">
              <a:solidFill>
                <a:srgbClr val="004AAD"/>
              </a:solidFill>
              <a:latin typeface="Open Sans Bold Itali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501454" y="5753558"/>
            <a:ext cx="3380475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426"/>
              </a:lnSpc>
            </a:pPr>
            <a:r>
              <a:rPr lang="en-US" sz="3876" dirty="0">
                <a:solidFill>
                  <a:srgbClr val="000000"/>
                </a:solidFill>
                <a:latin typeface="Open Sans Bold"/>
              </a:rPr>
              <a:t>1км=1000м</a:t>
            </a:r>
          </a:p>
          <a:p>
            <a:pPr algn="ctr">
              <a:lnSpc>
                <a:spcPts val="5426"/>
              </a:lnSpc>
            </a:pPr>
            <a:r>
              <a:rPr lang="en-US" sz="3876" dirty="0">
                <a:solidFill>
                  <a:srgbClr val="000000"/>
                </a:solidFill>
                <a:latin typeface="Open Sans Bold"/>
              </a:rPr>
              <a:t>1м=10дм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151174" y="5753558"/>
            <a:ext cx="3136825" cy="15132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13"/>
              </a:lnSpc>
            </a:pPr>
            <a:r>
              <a:rPr lang="en-US" sz="4223" dirty="0">
                <a:solidFill>
                  <a:srgbClr val="000000"/>
                </a:solidFill>
                <a:latin typeface="Open Sans Bold"/>
              </a:rPr>
              <a:t>1дм=10см</a:t>
            </a:r>
          </a:p>
          <a:p>
            <a:pPr algn="ctr">
              <a:lnSpc>
                <a:spcPts val="5913"/>
              </a:lnSpc>
            </a:pPr>
            <a:r>
              <a:rPr lang="en-US" sz="4223" dirty="0">
                <a:solidFill>
                  <a:srgbClr val="000000"/>
                </a:solidFill>
                <a:latin typeface="Open Sans Bold"/>
              </a:rPr>
              <a:t>1см=10мм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358842" y="7468691"/>
            <a:ext cx="3221799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342"/>
              </a:lnSpc>
            </a:pPr>
            <a:r>
              <a:rPr lang="en-US" sz="3815" dirty="0">
                <a:solidFill>
                  <a:srgbClr val="000000"/>
                </a:solidFill>
                <a:latin typeface="Open Sans Bold"/>
              </a:rPr>
              <a:t>1м=1000мм</a:t>
            </a:r>
          </a:p>
          <a:p>
            <a:pPr algn="ctr">
              <a:lnSpc>
                <a:spcPts val="5342"/>
              </a:lnSpc>
            </a:pPr>
            <a:r>
              <a:rPr lang="en-US" sz="3815" dirty="0">
                <a:solidFill>
                  <a:srgbClr val="000000"/>
                </a:solidFill>
                <a:latin typeface="Open Sans Bold"/>
              </a:rPr>
              <a:t>1м=100см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/>
        </p:nvGraphicFramePr>
        <p:xfrm>
          <a:off x="3564386" y="2493305"/>
          <a:ext cx="11707304" cy="5651652"/>
        </p:xfrm>
        <a:graphic>
          <a:graphicData uri="http://schemas.openxmlformats.org/drawingml/2006/table">
            <a:tbl>
              <a:tblPr/>
              <a:tblGrid>
                <a:gridCol w="1997513"/>
                <a:gridCol w="1960738"/>
                <a:gridCol w="1960738"/>
                <a:gridCol w="1960738"/>
                <a:gridCol w="1909134"/>
                <a:gridCol w="1918443"/>
              </a:tblGrid>
              <a:tr h="941942">
                <a:tc gridSpan="6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 dirty="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 dirty="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AutoShape 3"/>
          <p:cNvSpPr/>
          <p:nvPr/>
        </p:nvSpPr>
        <p:spPr>
          <a:xfrm>
            <a:off x="9418037" y="2493305"/>
            <a:ext cx="0" cy="1124406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4995675" y="7181033"/>
            <a:ext cx="3292325" cy="3105967"/>
          </a:xfrm>
          <a:custGeom>
            <a:avLst/>
            <a:gdLst/>
            <a:ahLst/>
            <a:cxnLst/>
            <a:rect l="l" t="t" r="r" b="b"/>
            <a:pathLst>
              <a:path w="3292325" h="3105967">
                <a:moveTo>
                  <a:pt x="0" y="0"/>
                </a:moveTo>
                <a:lnTo>
                  <a:pt x="3292325" y="0"/>
                </a:lnTo>
                <a:lnTo>
                  <a:pt x="3292325" y="3105967"/>
                </a:lnTo>
                <a:lnTo>
                  <a:pt x="0" y="3105967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48074" y="6087556"/>
            <a:ext cx="1681399" cy="4114800"/>
          </a:xfrm>
          <a:custGeom>
            <a:avLst/>
            <a:gdLst/>
            <a:ahLst/>
            <a:cxnLst/>
            <a:rect l="l" t="t" r="r" b="b"/>
            <a:pathLst>
              <a:path w="1681399" h="4114800">
                <a:moveTo>
                  <a:pt x="0" y="0"/>
                </a:moveTo>
                <a:lnTo>
                  <a:pt x="1681399" y="0"/>
                </a:lnTo>
                <a:lnTo>
                  <a:pt x="168139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48074" y="240767"/>
            <a:ext cx="17739926" cy="2116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 Прочитай задані числа. Збільш кожне розрядне 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число у таблиці в 10 разів. Як зміниться його роз­</a:t>
            </a:r>
          </a:p>
          <a:p>
            <a:pPr algn="ctr">
              <a:lnSpc>
                <a:spcPts val="5652"/>
              </a:lnSpc>
              <a:spcBef>
                <a:spcPct val="0"/>
              </a:spcBef>
            </a:pPr>
            <a:r>
              <a:rPr lang="en-US" sz="4037">
                <a:solidFill>
                  <a:srgbClr val="000000"/>
                </a:solidFill>
                <a:latin typeface="Open Sans Bold"/>
              </a:rPr>
              <a:t>ташування в таблиці? Прочитай утворені числа.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123962" y="2717670"/>
            <a:ext cx="4557480" cy="613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3"/>
              </a:lnSpc>
            </a:pPr>
            <a:r>
              <a:rPr lang="en-US" sz="3602" dirty="0">
                <a:solidFill>
                  <a:srgbClr val="000000"/>
                </a:solidFill>
                <a:latin typeface="Open Sans Bold"/>
              </a:rPr>
              <a:t>КЛАС ТИСЯЧ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07207" y="3579612"/>
            <a:ext cx="2029001" cy="83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сотні</a:t>
            </a:r>
          </a:p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тисяч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336208" y="3579612"/>
            <a:ext cx="2029001" cy="83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десятки</a:t>
            </a:r>
          </a:p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тисяч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389036" y="3579612"/>
            <a:ext cx="2029001" cy="83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одиниці</a:t>
            </a:r>
          </a:p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тисяч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18037" y="3759278"/>
            <a:ext cx="2201810" cy="454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sz="2665">
                <a:solidFill>
                  <a:srgbClr val="000000"/>
                </a:solidFill>
                <a:latin typeface="Open Sans Bold"/>
              </a:rPr>
              <a:t>сотні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266443" y="3759278"/>
            <a:ext cx="2201810" cy="454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sz="2665">
                <a:solidFill>
                  <a:srgbClr val="000000"/>
                </a:solidFill>
                <a:latin typeface="Open Sans Bold"/>
              </a:rPr>
              <a:t>десятки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069879" y="3759278"/>
            <a:ext cx="2201810" cy="454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sz="2665">
                <a:solidFill>
                  <a:srgbClr val="000000"/>
                </a:solidFill>
                <a:latin typeface="Open Sans Bold"/>
              </a:rPr>
              <a:t>одиниці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129500" y="4563110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7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805711" y="4575810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5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860098" y="4511292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2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855941" y="4563110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8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805711" y="5551171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3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1860098" y="5543802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7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912823" y="5528945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1</a:t>
            </a:r>
          </a:p>
        </p:txBody>
      </p:sp>
      <p:sp>
        <p:nvSpPr>
          <p:cNvPr id="21" name="TextBox 7"/>
          <p:cNvSpPr txBox="1"/>
          <p:nvPr/>
        </p:nvSpPr>
        <p:spPr>
          <a:xfrm>
            <a:off x="10001256" y="2714608"/>
            <a:ext cx="4557480" cy="613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3"/>
              </a:lnSpc>
            </a:pPr>
            <a:r>
              <a:rPr lang="en-US" sz="3602" dirty="0">
                <a:solidFill>
                  <a:srgbClr val="000000"/>
                </a:solidFill>
                <a:latin typeface="Open Sans Bold"/>
              </a:rPr>
              <a:t>КЛАС </a:t>
            </a:r>
            <a:r>
              <a:rPr lang="uk-UA" sz="3602" dirty="0" smtClean="0">
                <a:solidFill>
                  <a:srgbClr val="000000"/>
                </a:solidFill>
                <a:latin typeface="Open Sans Bold"/>
              </a:rPr>
              <a:t>ОДИНИЦЬ</a:t>
            </a:r>
            <a:endParaRPr lang="en-US" sz="3602" dirty="0">
              <a:solidFill>
                <a:srgbClr val="000000"/>
              </a:solidFill>
              <a:latin typeface="Open Sans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/>
        </p:nvGraphicFramePr>
        <p:xfrm>
          <a:off x="2920066" y="525772"/>
          <a:ext cx="11707304" cy="5651652"/>
        </p:xfrm>
        <a:graphic>
          <a:graphicData uri="http://schemas.openxmlformats.org/drawingml/2006/table">
            <a:tbl>
              <a:tblPr/>
              <a:tblGrid>
                <a:gridCol w="1997513"/>
                <a:gridCol w="1960738"/>
                <a:gridCol w="1960738"/>
                <a:gridCol w="1960738"/>
                <a:gridCol w="1909134"/>
                <a:gridCol w="1918443"/>
              </a:tblGrid>
              <a:tr h="941942">
                <a:tc gridSpan="6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FFFFFF"/>
                          </a:solidFill>
                          <a:latin typeface="Open Sans Bold"/>
                        </a:rPr>
                        <a:t>к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94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AutoShape 3"/>
          <p:cNvSpPr/>
          <p:nvPr/>
        </p:nvSpPr>
        <p:spPr>
          <a:xfrm>
            <a:off x="8773718" y="525772"/>
            <a:ext cx="18718" cy="2871729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308085" y="5554986"/>
            <a:ext cx="2630700" cy="2863347"/>
          </a:xfrm>
          <a:custGeom>
            <a:avLst/>
            <a:gdLst/>
            <a:ahLst/>
            <a:cxnLst/>
            <a:rect l="l" t="t" r="r" b="b"/>
            <a:pathLst>
              <a:path w="2630700" h="2863347">
                <a:moveTo>
                  <a:pt x="0" y="0"/>
                </a:moveTo>
                <a:lnTo>
                  <a:pt x="2630700" y="0"/>
                </a:lnTo>
                <a:lnTo>
                  <a:pt x="2630700" y="2863347"/>
                </a:lnTo>
                <a:lnTo>
                  <a:pt x="0" y="2863347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309737" y="4134451"/>
            <a:ext cx="2578293" cy="2946621"/>
          </a:xfrm>
          <a:custGeom>
            <a:avLst/>
            <a:gdLst/>
            <a:ahLst/>
            <a:cxnLst/>
            <a:rect l="l" t="t" r="r" b="b"/>
            <a:pathLst>
              <a:path w="2578293" h="2946621">
                <a:moveTo>
                  <a:pt x="0" y="0"/>
                </a:moveTo>
                <a:lnTo>
                  <a:pt x="2578293" y="0"/>
                </a:lnTo>
                <a:lnTo>
                  <a:pt x="2578293" y="2946621"/>
                </a:lnTo>
                <a:lnTo>
                  <a:pt x="0" y="2946621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564386" y="688693"/>
            <a:ext cx="4557480" cy="613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3"/>
              </a:lnSpc>
            </a:pPr>
            <a:r>
              <a:rPr lang="en-US" sz="3602">
                <a:solidFill>
                  <a:srgbClr val="000000"/>
                </a:solidFill>
                <a:latin typeface="Open Sans Bold"/>
              </a:rPr>
              <a:t>КЛАС ТИСЯЧ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341107" y="688693"/>
            <a:ext cx="4557480" cy="613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3"/>
              </a:lnSpc>
            </a:pPr>
            <a:r>
              <a:rPr lang="en-US" sz="3602">
                <a:solidFill>
                  <a:srgbClr val="000000"/>
                </a:solidFill>
                <a:latin typeface="Open Sans Bold"/>
              </a:rPr>
              <a:t>КЛАС ОДИНИЦЬ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938785" y="1545990"/>
            <a:ext cx="2029001" cy="83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сотні</a:t>
            </a:r>
          </a:p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тисяч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967786" y="1545990"/>
            <a:ext cx="2029001" cy="83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десятки</a:t>
            </a:r>
          </a:p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тисяч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763435" y="1545990"/>
            <a:ext cx="2029001" cy="83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одиниці</a:t>
            </a:r>
          </a:p>
          <a:p>
            <a:pPr algn="ctr">
              <a:lnSpc>
                <a:spcPts val="3438"/>
              </a:lnSpc>
            </a:pPr>
            <a:r>
              <a:rPr lang="en-US" sz="2456">
                <a:solidFill>
                  <a:srgbClr val="000000"/>
                </a:solidFill>
                <a:latin typeface="Open Sans Bold"/>
              </a:rPr>
              <a:t>тисяч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569346" y="1725656"/>
            <a:ext cx="2201810" cy="454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sz="2665">
                <a:solidFill>
                  <a:srgbClr val="000000"/>
                </a:solidFill>
                <a:latin typeface="Open Sans Bold"/>
              </a:rPr>
              <a:t>сотні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518942" y="1725656"/>
            <a:ext cx="2201810" cy="454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sz="2665">
                <a:solidFill>
                  <a:srgbClr val="000000"/>
                </a:solidFill>
                <a:latin typeface="Open Sans Bold"/>
              </a:rPr>
              <a:t>десятки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20752" y="1924372"/>
            <a:ext cx="2201810" cy="454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sz="2665">
                <a:solidFill>
                  <a:srgbClr val="000000"/>
                </a:solidFill>
                <a:latin typeface="Open Sans Bold"/>
              </a:rPr>
              <a:t>одиниці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143076" y="7143764"/>
            <a:ext cx="16144924" cy="25391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93"/>
              </a:lnSpc>
              <a:spcBef>
                <a:spcPct val="0"/>
              </a:spcBef>
            </a:pP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Збільш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кожне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розрядне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число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у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таблиці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в 100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ра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­</a:t>
            </a:r>
          </a:p>
          <a:p>
            <a:pPr algn="ctr">
              <a:lnSpc>
                <a:spcPts val="6593"/>
              </a:lnSpc>
              <a:spcBef>
                <a:spcPct val="0"/>
              </a:spcBef>
            </a:pP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зів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.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Як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зміниться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його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розташування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в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таблиці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? </a:t>
            </a:r>
          </a:p>
          <a:p>
            <a:pPr algn="ctr">
              <a:lnSpc>
                <a:spcPts val="6593"/>
              </a:lnSpc>
              <a:spcBef>
                <a:spcPct val="0"/>
              </a:spcBef>
            </a:pP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Прочитай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утворені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4709" dirty="0" err="1">
                <a:solidFill>
                  <a:srgbClr val="000000"/>
                </a:solidFill>
                <a:latin typeface="Open Sans Bold"/>
              </a:rPr>
              <a:t>числа</a:t>
            </a:r>
            <a:r>
              <a:rPr lang="en-US" sz="4709" dirty="0">
                <a:solidFill>
                  <a:srgbClr val="000000"/>
                </a:solidFill>
                <a:latin typeface="Open Sans Bold"/>
              </a:rPr>
              <a:t>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389036" y="2555206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7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298461" y="2567906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5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266443" y="2554824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2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156283" y="2580924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8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144000" y="3517549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266443" y="3484462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7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3156283" y="3521041"/>
            <a:ext cx="1014500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Bold"/>
              </a:rPr>
              <a:t>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91242" y="6755245"/>
            <a:ext cx="4442459" cy="3531755"/>
          </a:xfrm>
          <a:custGeom>
            <a:avLst/>
            <a:gdLst/>
            <a:ahLst/>
            <a:cxnLst/>
            <a:rect l="l" t="t" r="r" b="b"/>
            <a:pathLst>
              <a:path w="4442459" h="3531755">
                <a:moveTo>
                  <a:pt x="0" y="0"/>
                </a:moveTo>
                <a:lnTo>
                  <a:pt x="4442459" y="0"/>
                </a:lnTo>
                <a:lnTo>
                  <a:pt x="4442459" y="3531755"/>
                </a:lnTo>
                <a:lnTo>
                  <a:pt x="0" y="3531755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82025" y="278843"/>
            <a:ext cx="7123668" cy="920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17"/>
              </a:lnSpc>
              <a:spcBef>
                <a:spcPct val="0"/>
              </a:spcBef>
            </a:pPr>
            <a:r>
              <a:rPr lang="en-US" sz="5369">
                <a:solidFill>
                  <a:srgbClr val="000000"/>
                </a:solidFill>
                <a:latin typeface="Open Sans Bold"/>
              </a:rPr>
              <a:t>Розв'яжи рівняння.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0654" y="1718610"/>
            <a:ext cx="5983348" cy="817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61"/>
              </a:lnSpc>
              <a:spcBef>
                <a:spcPct val="0"/>
              </a:spcBef>
            </a:pPr>
            <a:r>
              <a:rPr lang="en-US" sz="4758">
                <a:solidFill>
                  <a:srgbClr val="000000"/>
                </a:solidFill>
                <a:latin typeface="Open Sans Bold"/>
              </a:rPr>
              <a:t>а) 246 : х + 811 = 893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787074" y="1709085"/>
            <a:ext cx="5731386" cy="8976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011"/>
              </a:lnSpc>
              <a:spcBef>
                <a:spcPct val="0"/>
              </a:spcBef>
            </a:pPr>
            <a:r>
              <a:rPr lang="en-US" sz="5008" dirty="0">
                <a:solidFill>
                  <a:srgbClr val="000000"/>
                </a:solidFill>
                <a:latin typeface="Open Sans Bold"/>
              </a:rPr>
              <a:t>б) 485 - х : 5 = 27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94383" y="933450"/>
            <a:ext cx="17259300" cy="735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 Що позначає цифра 2 у записі числа: 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2790;      120 000?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Що позначає цифра 3 у записі числа: 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6309;     30 000?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Що позначає цифра 4 у записі числа: 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4097;     4000?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Що позначає цифра 0 у записі кожного поперед­ нього числа?</a:t>
            </a:r>
          </a:p>
        </p:txBody>
      </p:sp>
      <p:sp>
        <p:nvSpPr>
          <p:cNvPr id="3" name="Freeform 3"/>
          <p:cNvSpPr/>
          <p:nvPr/>
        </p:nvSpPr>
        <p:spPr>
          <a:xfrm>
            <a:off x="14458545" y="7554649"/>
            <a:ext cx="2472777" cy="2732351"/>
          </a:xfrm>
          <a:custGeom>
            <a:avLst/>
            <a:gdLst/>
            <a:ahLst/>
            <a:cxnLst/>
            <a:rect l="l" t="t" r="r" b="b"/>
            <a:pathLst>
              <a:path w="2472777" h="2732351">
                <a:moveTo>
                  <a:pt x="0" y="0"/>
                </a:moveTo>
                <a:lnTo>
                  <a:pt x="2472777" y="0"/>
                </a:lnTo>
                <a:lnTo>
                  <a:pt x="2472777" y="2732351"/>
                </a:lnTo>
                <a:lnTo>
                  <a:pt x="0" y="2732351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28700" y="7355271"/>
            <a:ext cx="2702296" cy="2564724"/>
          </a:xfrm>
          <a:custGeom>
            <a:avLst/>
            <a:gdLst/>
            <a:ahLst/>
            <a:cxnLst/>
            <a:rect l="l" t="t" r="r" b="b"/>
            <a:pathLst>
              <a:path w="2702296" h="2564724">
                <a:moveTo>
                  <a:pt x="0" y="0"/>
                </a:moveTo>
                <a:lnTo>
                  <a:pt x="2702296" y="0"/>
                </a:lnTo>
                <a:lnTo>
                  <a:pt x="2702296" y="2564725"/>
                </a:lnTo>
                <a:lnTo>
                  <a:pt x="0" y="2564725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71118" y="144010"/>
            <a:ext cx="15102239" cy="10142990"/>
          </a:xfrm>
          <a:custGeom>
            <a:avLst/>
            <a:gdLst/>
            <a:ahLst/>
            <a:cxnLst/>
            <a:rect l="l" t="t" r="r" b="b"/>
            <a:pathLst>
              <a:path w="15102239" h="10142990">
                <a:moveTo>
                  <a:pt x="0" y="0"/>
                </a:moveTo>
                <a:lnTo>
                  <a:pt x="15102239" y="0"/>
                </a:lnTo>
                <a:lnTo>
                  <a:pt x="15102239" y="10142990"/>
                </a:lnTo>
                <a:lnTo>
                  <a:pt x="0" y="1014299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391548" y="6240409"/>
            <a:ext cx="5752452" cy="3789428"/>
          </a:xfrm>
          <a:custGeom>
            <a:avLst/>
            <a:gdLst/>
            <a:ahLst/>
            <a:cxnLst/>
            <a:rect l="l" t="t" r="r" b="b"/>
            <a:pathLst>
              <a:path w="5752452" h="3789428">
                <a:moveTo>
                  <a:pt x="0" y="0"/>
                </a:moveTo>
                <a:lnTo>
                  <a:pt x="5752452" y="0"/>
                </a:lnTo>
                <a:lnTo>
                  <a:pt x="5752452" y="3789428"/>
                </a:lnTo>
                <a:lnTo>
                  <a:pt x="0" y="378942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476613" y="414024"/>
            <a:ext cx="10215338" cy="775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59"/>
              </a:lnSpc>
              <a:spcBef>
                <a:spcPct val="0"/>
              </a:spcBef>
            </a:pPr>
            <a:r>
              <a:rPr lang="en-US" sz="4542">
                <a:solidFill>
                  <a:srgbClr val="000000"/>
                </a:solidFill>
                <a:latin typeface="Open Sans Bold"/>
              </a:rPr>
              <a:t>Пригадай, як множать на 10 і 100.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279326" y="1657614"/>
            <a:ext cx="6001941" cy="4582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1х10=10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10х10=100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100х10=1000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1000х10=10 000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10 000х10=100 000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164943" y="1657614"/>
            <a:ext cx="6927295" cy="4582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1х100=100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10х100=1000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100х100=10 000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1000х100=100 000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10 000х100=1 000 000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72005"/>
            <a:ext cx="15102239" cy="10142990"/>
          </a:xfrm>
          <a:custGeom>
            <a:avLst/>
            <a:gdLst/>
            <a:ahLst/>
            <a:cxnLst/>
            <a:rect l="l" t="t" r="r" b="b"/>
            <a:pathLst>
              <a:path w="15102239" h="10142990">
                <a:moveTo>
                  <a:pt x="0" y="0"/>
                </a:moveTo>
                <a:lnTo>
                  <a:pt x="15102239" y="0"/>
                </a:lnTo>
                <a:lnTo>
                  <a:pt x="15102239" y="10142990"/>
                </a:lnTo>
                <a:lnTo>
                  <a:pt x="0" y="1014299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074463" y="6278723"/>
            <a:ext cx="5512123" cy="3458857"/>
          </a:xfrm>
          <a:custGeom>
            <a:avLst/>
            <a:gdLst/>
            <a:ahLst/>
            <a:cxnLst/>
            <a:rect l="l" t="t" r="r" b="b"/>
            <a:pathLst>
              <a:path w="5512123" h="3458857">
                <a:moveTo>
                  <a:pt x="0" y="0"/>
                </a:moveTo>
                <a:lnTo>
                  <a:pt x="5512123" y="0"/>
                </a:lnTo>
                <a:lnTo>
                  <a:pt x="5512123" y="3458857"/>
                </a:lnTo>
                <a:lnTo>
                  <a:pt x="0" y="3458857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57307" y="369326"/>
            <a:ext cx="10645026" cy="863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81"/>
              </a:lnSpc>
              <a:spcBef>
                <a:spcPct val="0"/>
              </a:spcBef>
            </a:pPr>
            <a:r>
              <a:rPr lang="en-US" sz="5058">
                <a:solidFill>
                  <a:srgbClr val="000000"/>
                </a:solidFill>
                <a:latin typeface="Open Sans Bold"/>
              </a:rPr>
              <a:t> Пригадай, як ділять на 10 і 100.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546072" y="1876903"/>
            <a:ext cx="4882991" cy="3658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10 000:10=1000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1000:10=100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100:10=10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10:10=1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579820" y="1876903"/>
            <a:ext cx="6786116" cy="3658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100 000:100=1000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10 000:100=100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1000:100=10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100:100=1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707451" y="6671103"/>
            <a:ext cx="3273159" cy="3454522"/>
          </a:xfrm>
          <a:custGeom>
            <a:avLst/>
            <a:gdLst/>
            <a:ahLst/>
            <a:cxnLst/>
            <a:rect l="l" t="t" r="r" b="b"/>
            <a:pathLst>
              <a:path w="3273159" h="3454522">
                <a:moveTo>
                  <a:pt x="0" y="0"/>
                </a:moveTo>
                <a:lnTo>
                  <a:pt x="3273159" y="0"/>
                </a:lnTo>
                <a:lnTo>
                  <a:pt x="3273159" y="3454522"/>
                </a:lnTo>
                <a:lnTo>
                  <a:pt x="0" y="345452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563086"/>
            <a:ext cx="15935826" cy="14437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16"/>
              </a:lnSpc>
              <a:spcBef>
                <a:spcPct val="0"/>
              </a:spcBef>
            </a:pPr>
            <a:r>
              <a:rPr lang="en-US" sz="4154">
                <a:solidFill>
                  <a:srgbClr val="000000"/>
                </a:solidFill>
                <a:latin typeface="Open Sans Bold"/>
              </a:rPr>
              <a:t>Збільш кожне число у 10 разів. Прочитай дане </a:t>
            </a:r>
          </a:p>
          <a:p>
            <a:pPr algn="ctr">
              <a:lnSpc>
                <a:spcPts val="5816"/>
              </a:lnSpc>
              <a:spcBef>
                <a:spcPct val="0"/>
              </a:spcBef>
            </a:pPr>
            <a:r>
              <a:rPr lang="en-US" sz="4154">
                <a:solidFill>
                  <a:srgbClr val="000000"/>
                </a:solidFill>
                <a:latin typeface="Open Sans Bold"/>
              </a:rPr>
              <a:t>і утворене числа.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5242" y="3099952"/>
            <a:ext cx="6741118" cy="39346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451"/>
              </a:lnSpc>
              <a:spcBef>
                <a:spcPct val="0"/>
              </a:spcBef>
            </a:pPr>
            <a:r>
              <a:rPr lang="en-US" sz="7465">
                <a:solidFill>
                  <a:srgbClr val="000000"/>
                </a:solidFill>
                <a:latin typeface="Open Sans Bold"/>
              </a:rPr>
              <a:t>123=</a:t>
            </a:r>
          </a:p>
          <a:p>
            <a:pPr>
              <a:lnSpc>
                <a:spcPts val="10451"/>
              </a:lnSpc>
              <a:spcBef>
                <a:spcPct val="0"/>
              </a:spcBef>
            </a:pPr>
            <a:r>
              <a:rPr lang="en-US" sz="7465">
                <a:solidFill>
                  <a:srgbClr val="000000"/>
                </a:solidFill>
                <a:latin typeface="Open Sans Bold"/>
              </a:rPr>
              <a:t> 456=</a:t>
            </a:r>
          </a:p>
          <a:p>
            <a:pPr>
              <a:lnSpc>
                <a:spcPts val="10451"/>
              </a:lnSpc>
              <a:spcBef>
                <a:spcPct val="0"/>
              </a:spcBef>
            </a:pPr>
            <a:r>
              <a:rPr lang="en-US" sz="7465">
                <a:solidFill>
                  <a:srgbClr val="000000"/>
                </a:solidFill>
                <a:latin typeface="Open Sans Bold"/>
              </a:rPr>
              <a:t> 1200=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497255" y="2826298"/>
            <a:ext cx="5200367" cy="3844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60"/>
              </a:lnSpc>
              <a:spcBef>
                <a:spcPct val="0"/>
              </a:spcBef>
            </a:pPr>
            <a:r>
              <a:rPr lang="en-US" sz="7328">
                <a:solidFill>
                  <a:srgbClr val="000000"/>
                </a:solidFill>
                <a:latin typeface="Open Sans Bold"/>
              </a:rPr>
              <a:t>870= </a:t>
            </a:r>
          </a:p>
          <a:p>
            <a:pPr algn="ctr">
              <a:lnSpc>
                <a:spcPts val="10260"/>
              </a:lnSpc>
              <a:spcBef>
                <a:spcPct val="0"/>
              </a:spcBef>
            </a:pPr>
            <a:r>
              <a:rPr lang="en-US" sz="7328">
                <a:solidFill>
                  <a:srgbClr val="000000"/>
                </a:solidFill>
                <a:latin typeface="Open Sans Bold"/>
              </a:rPr>
              <a:t>25 = </a:t>
            </a:r>
          </a:p>
          <a:p>
            <a:pPr algn="ctr">
              <a:lnSpc>
                <a:spcPts val="10260"/>
              </a:lnSpc>
              <a:spcBef>
                <a:spcPct val="0"/>
              </a:spcBef>
            </a:pPr>
            <a:r>
              <a:rPr lang="en-US" sz="7328">
                <a:solidFill>
                  <a:srgbClr val="000000"/>
                </a:solidFill>
                <a:latin typeface="Open Sans Bold"/>
              </a:rPr>
              <a:t>12560=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5426461"/>
            <a:ext cx="4744532" cy="4691156"/>
          </a:xfrm>
          <a:custGeom>
            <a:avLst/>
            <a:gdLst/>
            <a:ahLst/>
            <a:cxnLst/>
            <a:rect l="l" t="t" r="r" b="b"/>
            <a:pathLst>
              <a:path w="4744532" h="4691156">
                <a:moveTo>
                  <a:pt x="0" y="0"/>
                </a:moveTo>
                <a:lnTo>
                  <a:pt x="4744532" y="0"/>
                </a:lnTo>
                <a:lnTo>
                  <a:pt x="4744532" y="4691156"/>
                </a:lnTo>
                <a:lnTo>
                  <a:pt x="0" y="4691156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96077" y="276433"/>
            <a:ext cx="16381478" cy="1428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1"/>
              </a:lnSpc>
              <a:spcBef>
                <a:spcPct val="0"/>
              </a:spcBef>
            </a:pPr>
            <a:r>
              <a:rPr lang="en-US" sz="4108">
                <a:solidFill>
                  <a:srgbClr val="000000"/>
                </a:solidFill>
                <a:latin typeface="Open Sans Bold"/>
              </a:rPr>
              <a:t> Збільш кожне число у 100 разів. Прочитай дане </a:t>
            </a:r>
          </a:p>
          <a:p>
            <a:pPr algn="ctr">
              <a:lnSpc>
                <a:spcPts val="5751"/>
              </a:lnSpc>
              <a:spcBef>
                <a:spcPct val="0"/>
              </a:spcBef>
            </a:pPr>
            <a:r>
              <a:rPr lang="en-US" sz="4108">
                <a:solidFill>
                  <a:srgbClr val="000000"/>
                </a:solidFill>
                <a:latin typeface="Open Sans Bold"/>
              </a:rPr>
              <a:t>і утворене числа.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400743" y="2705237"/>
            <a:ext cx="2393466" cy="591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21"/>
              </a:lnSpc>
              <a:spcBef>
                <a:spcPct val="0"/>
              </a:spcBef>
            </a:pPr>
            <a:r>
              <a:rPr lang="en-US" sz="5587">
                <a:solidFill>
                  <a:srgbClr val="000000"/>
                </a:solidFill>
                <a:latin typeface="Open Sans Bold"/>
              </a:rPr>
              <a:t>23=  </a:t>
            </a:r>
          </a:p>
          <a:p>
            <a:pPr algn="ctr">
              <a:lnSpc>
                <a:spcPts val="7821"/>
              </a:lnSpc>
              <a:spcBef>
                <a:spcPct val="0"/>
              </a:spcBef>
            </a:pPr>
            <a:r>
              <a:rPr lang="en-US" sz="5587">
                <a:solidFill>
                  <a:srgbClr val="000000"/>
                </a:solidFill>
                <a:latin typeface="Open Sans Bold"/>
              </a:rPr>
              <a:t>145 = </a:t>
            </a:r>
          </a:p>
          <a:p>
            <a:pPr algn="ctr">
              <a:lnSpc>
                <a:spcPts val="7821"/>
              </a:lnSpc>
              <a:spcBef>
                <a:spcPct val="0"/>
              </a:spcBef>
            </a:pPr>
            <a:r>
              <a:rPr lang="en-US" sz="5587">
                <a:solidFill>
                  <a:srgbClr val="000000"/>
                </a:solidFill>
                <a:latin typeface="Open Sans Bold"/>
              </a:rPr>
              <a:t>210=  </a:t>
            </a:r>
          </a:p>
          <a:p>
            <a:pPr algn="ctr">
              <a:lnSpc>
                <a:spcPts val="7821"/>
              </a:lnSpc>
              <a:spcBef>
                <a:spcPct val="0"/>
              </a:spcBef>
            </a:pPr>
            <a:r>
              <a:rPr lang="en-US" sz="5587">
                <a:solidFill>
                  <a:srgbClr val="000000"/>
                </a:solidFill>
                <a:latin typeface="Open Sans Bold"/>
              </a:rPr>
              <a:t>87 = </a:t>
            </a:r>
          </a:p>
          <a:p>
            <a:pPr algn="ctr">
              <a:lnSpc>
                <a:spcPts val="7821"/>
              </a:lnSpc>
              <a:spcBef>
                <a:spcPct val="0"/>
              </a:spcBef>
            </a:pPr>
            <a:r>
              <a:rPr lang="en-US" sz="5587">
                <a:solidFill>
                  <a:srgbClr val="000000"/>
                </a:solidFill>
                <a:latin typeface="Open Sans Bold"/>
              </a:rPr>
              <a:t>2543=</a:t>
            </a:r>
          </a:p>
          <a:p>
            <a:pPr algn="ctr">
              <a:lnSpc>
                <a:spcPts val="7821"/>
              </a:lnSpc>
              <a:spcBef>
                <a:spcPct val="0"/>
              </a:spcBef>
            </a:pPr>
            <a:r>
              <a:rPr lang="en-US" sz="5587">
                <a:solidFill>
                  <a:srgbClr val="000000"/>
                </a:solidFill>
                <a:latin typeface="Open Sans Bold"/>
              </a:rPr>
              <a:t>  4560=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6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977134" y="6300870"/>
            <a:ext cx="3310866" cy="3812898"/>
          </a:xfrm>
          <a:custGeom>
            <a:avLst/>
            <a:gdLst/>
            <a:ahLst/>
            <a:cxnLst/>
            <a:rect l="l" t="t" r="r" b="b"/>
            <a:pathLst>
              <a:path w="3310866" h="3812898">
                <a:moveTo>
                  <a:pt x="0" y="0"/>
                </a:moveTo>
                <a:lnTo>
                  <a:pt x="3310866" y="0"/>
                </a:lnTo>
                <a:lnTo>
                  <a:pt x="3310866" y="3812898"/>
                </a:lnTo>
                <a:lnTo>
                  <a:pt x="0" y="3812898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062613" y="5998968"/>
            <a:ext cx="3807904" cy="4114800"/>
          </a:xfrm>
          <a:custGeom>
            <a:avLst/>
            <a:gdLst/>
            <a:ahLst/>
            <a:cxnLst/>
            <a:rect l="l" t="t" r="r" b="b"/>
            <a:pathLst>
              <a:path w="3807904" h="4114800">
                <a:moveTo>
                  <a:pt x="0" y="0"/>
                </a:moveTo>
                <a:lnTo>
                  <a:pt x="3807904" y="0"/>
                </a:lnTo>
                <a:lnTo>
                  <a:pt x="38079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402752" y="475518"/>
            <a:ext cx="7348248" cy="6591736"/>
          </a:xfrm>
          <a:custGeom>
            <a:avLst/>
            <a:gdLst/>
            <a:ahLst/>
            <a:cxnLst/>
            <a:rect l="l" t="t" r="r" b="b"/>
            <a:pathLst>
              <a:path w="7348248" h="6591736">
                <a:moveTo>
                  <a:pt x="0" y="0"/>
                </a:moveTo>
                <a:lnTo>
                  <a:pt x="7348248" y="0"/>
                </a:lnTo>
                <a:lnTo>
                  <a:pt x="7348248" y="6591737"/>
                </a:lnTo>
                <a:lnTo>
                  <a:pt x="0" y="6591737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6192" y="3771386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2" y="0"/>
                </a:lnTo>
                <a:lnTo>
                  <a:pt x="247636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649737" y="3698860"/>
            <a:ext cx="3636395" cy="2889281"/>
          </a:xfrm>
          <a:custGeom>
            <a:avLst/>
            <a:gdLst/>
            <a:ahLst/>
            <a:cxnLst/>
            <a:rect l="l" t="t" r="r" b="b"/>
            <a:pathLst>
              <a:path w="3636395" h="2889281">
                <a:moveTo>
                  <a:pt x="0" y="0"/>
                </a:moveTo>
                <a:lnTo>
                  <a:pt x="3636395" y="0"/>
                </a:lnTo>
                <a:lnTo>
                  <a:pt x="3636395" y="2889280"/>
                </a:lnTo>
                <a:lnTo>
                  <a:pt x="0" y="2889280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008126" y="6300870"/>
            <a:ext cx="2463736" cy="4114800"/>
          </a:xfrm>
          <a:custGeom>
            <a:avLst/>
            <a:gdLst/>
            <a:ahLst/>
            <a:cxnLst/>
            <a:rect l="l" t="t" r="r" b="b"/>
            <a:pathLst>
              <a:path w="2463736" h="4114800">
                <a:moveTo>
                  <a:pt x="0" y="0"/>
                </a:moveTo>
                <a:lnTo>
                  <a:pt x="2463737" y="0"/>
                </a:lnTo>
                <a:lnTo>
                  <a:pt x="246373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008126" y="2541658"/>
            <a:ext cx="3328389" cy="1048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86"/>
              </a:lnSpc>
            </a:pPr>
            <a:r>
              <a:rPr lang="en-US" sz="6133">
                <a:solidFill>
                  <a:srgbClr val="000000"/>
                </a:solidFill>
                <a:latin typeface="Open Sans Bold"/>
              </a:rPr>
              <a:t>Д.з. 543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402</Words>
  <Application>Microsoft Office PowerPoint</Application>
  <PresentationFormat>Произвольный</PresentationFormat>
  <Paragraphs>134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Open Sans Bold</vt:lpstr>
      <vt:lpstr>Open Sans Bold Italics</vt:lpstr>
      <vt:lpstr>Calibri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Збільшення, зменшення числа в 10 (100) разів. Іменовані числа</dc:title>
  <cp:lastModifiedBy>Пользователь</cp:lastModifiedBy>
  <cp:revision>2</cp:revision>
  <dcterms:created xsi:type="dcterms:W3CDTF">2006-08-16T00:00:00Z</dcterms:created>
  <dcterms:modified xsi:type="dcterms:W3CDTF">2023-11-29T13:13:23Z</dcterms:modified>
  <dc:identifier>DAF1iR_FSdk</dc:identifier>
</cp:coreProperties>
</file>