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68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682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9B4FD-897D-44FF-87DB-3AE34D9D4DE1}" type="datetimeFigureOut">
              <a:rPr lang="uk-UA" smtClean="0"/>
              <a:t>20.02.2024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22BE4-DDD2-45DD-966C-A5A76A4D9E7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06291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9B4FD-897D-44FF-87DB-3AE34D9D4DE1}" type="datetimeFigureOut">
              <a:rPr lang="uk-UA" smtClean="0"/>
              <a:t>20.02.2024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22BE4-DDD2-45DD-966C-A5A76A4D9E7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578648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9B4FD-897D-44FF-87DB-3AE34D9D4DE1}" type="datetimeFigureOut">
              <a:rPr lang="uk-UA" smtClean="0"/>
              <a:t>20.02.2024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22BE4-DDD2-45DD-966C-A5A76A4D9E7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642441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9B4FD-897D-44FF-87DB-3AE34D9D4DE1}" type="datetimeFigureOut">
              <a:rPr lang="uk-UA" smtClean="0"/>
              <a:t>20.02.2024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22BE4-DDD2-45DD-966C-A5A76A4D9E7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58813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9B4FD-897D-44FF-87DB-3AE34D9D4DE1}" type="datetimeFigureOut">
              <a:rPr lang="uk-UA" smtClean="0"/>
              <a:t>20.02.2024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22BE4-DDD2-45DD-966C-A5A76A4D9E7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161665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9B4FD-897D-44FF-87DB-3AE34D9D4DE1}" type="datetimeFigureOut">
              <a:rPr lang="uk-UA" smtClean="0"/>
              <a:t>20.02.2024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22BE4-DDD2-45DD-966C-A5A76A4D9E7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343188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9B4FD-897D-44FF-87DB-3AE34D9D4DE1}" type="datetimeFigureOut">
              <a:rPr lang="uk-UA" smtClean="0"/>
              <a:t>20.02.2024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22BE4-DDD2-45DD-966C-A5A76A4D9E7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109547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9B4FD-897D-44FF-87DB-3AE34D9D4DE1}" type="datetimeFigureOut">
              <a:rPr lang="uk-UA" smtClean="0"/>
              <a:t>20.02.2024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22BE4-DDD2-45DD-966C-A5A76A4D9E7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296818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9B4FD-897D-44FF-87DB-3AE34D9D4DE1}" type="datetimeFigureOut">
              <a:rPr lang="uk-UA" smtClean="0"/>
              <a:t>20.02.2024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22BE4-DDD2-45DD-966C-A5A76A4D9E7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792966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9B4FD-897D-44FF-87DB-3AE34D9D4DE1}" type="datetimeFigureOut">
              <a:rPr lang="uk-UA" smtClean="0"/>
              <a:t>20.02.2024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22BE4-DDD2-45DD-966C-A5A76A4D9E7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61206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9B4FD-897D-44FF-87DB-3AE34D9D4DE1}" type="datetimeFigureOut">
              <a:rPr lang="uk-UA" smtClean="0"/>
              <a:t>20.02.2024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22BE4-DDD2-45DD-966C-A5A76A4D9E7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837936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89B4FD-897D-44FF-87DB-3AE34D9D4DE1}" type="datetimeFigureOut">
              <a:rPr lang="uk-UA" smtClean="0"/>
              <a:t>20.02.2024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C22BE4-DDD2-45DD-966C-A5A76A4D9E7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03516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youtu.be/__uk1DoQIhA?si=qoocTUL6PcHl73hZ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hyperlink" Target="https://youtu.be/IRAoJOG9ocA?si=tVIcL9KFtmW54pXz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microsoft.com/office/2007/relationships/hdphoto" Target="../media/hdphoto1.wdp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9081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763153" y="1721171"/>
            <a:ext cx="7961347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8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Яку </a:t>
            </a:r>
            <a:r>
              <a:rPr lang="ru-RU" sz="88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будову</a:t>
            </a:r>
            <a:r>
              <a:rPr lang="ru-RU" sz="88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ru-RU" sz="88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має</a:t>
            </a:r>
            <a:r>
              <a:rPr lang="ru-RU" sz="88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ru-RU" sz="88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наше </a:t>
            </a:r>
            <a:r>
              <a:rPr lang="ru-RU" sz="88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тіло</a:t>
            </a:r>
            <a:r>
              <a:rPr lang="ru-RU" sz="88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? </a:t>
            </a:r>
            <a:endParaRPr lang="ru-RU" sz="8800" b="1" cap="none" spc="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C0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414903" y="282059"/>
            <a:ext cx="41363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 досліджую світ, 1 клас</a:t>
            </a:r>
            <a:endParaRPr lang="uk-UA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715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9081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957790" y="-69529"/>
            <a:ext cx="600997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8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Привітання</a:t>
            </a:r>
            <a:r>
              <a:rPr lang="ru-RU" sz="88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  <a:endParaRPr lang="ru-RU" sz="8800" b="1" cap="none" spc="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C0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376765" y="1377021"/>
            <a:ext cx="8815235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4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Доброго ранку! Доброго дня! </a:t>
            </a:r>
          </a:p>
          <a:p>
            <a:pPr>
              <a:spcAft>
                <a:spcPts val="0"/>
              </a:spcAft>
            </a:pPr>
            <a:r>
              <a:rPr lang="ru-RU" sz="4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Хай </a:t>
            </a:r>
            <a:r>
              <a:rPr lang="ru-RU" sz="44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плещуть</a:t>
            </a:r>
            <a:r>
              <a:rPr lang="ru-RU" sz="4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долоньки</a:t>
            </a:r>
            <a:r>
              <a:rPr lang="ru-RU" sz="4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! </a:t>
            </a:r>
          </a:p>
          <a:p>
            <a:pPr>
              <a:spcAft>
                <a:spcPts val="0"/>
              </a:spcAft>
            </a:pPr>
            <a:r>
              <a:rPr lang="ru-RU" sz="4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Хай </a:t>
            </a:r>
            <a:r>
              <a:rPr lang="ru-RU" sz="44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тупають</a:t>
            </a:r>
            <a:r>
              <a:rPr lang="ru-RU" sz="4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ніжки</a:t>
            </a:r>
            <a:r>
              <a:rPr lang="ru-RU" sz="4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! </a:t>
            </a:r>
          </a:p>
          <a:p>
            <a:pPr>
              <a:spcAft>
                <a:spcPts val="0"/>
              </a:spcAft>
            </a:pPr>
            <a:r>
              <a:rPr lang="ru-RU" sz="44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Працюють</a:t>
            </a:r>
            <a:r>
              <a:rPr lang="ru-RU" sz="4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голівки</a:t>
            </a:r>
            <a:r>
              <a:rPr lang="ru-RU" sz="4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! </a:t>
            </a:r>
          </a:p>
          <a:p>
            <a:pPr>
              <a:spcAft>
                <a:spcPts val="0"/>
              </a:spcAft>
            </a:pPr>
            <a:r>
              <a:rPr lang="ru-RU" sz="4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Доброго ранку! </a:t>
            </a:r>
          </a:p>
          <a:p>
            <a:pPr>
              <a:spcAft>
                <a:spcPts val="0"/>
              </a:spcAft>
            </a:pPr>
            <a:r>
              <a:rPr lang="ru-RU" sz="4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Доброго дня! </a:t>
            </a:r>
          </a:p>
          <a:p>
            <a:pPr>
              <a:spcAft>
                <a:spcPts val="0"/>
              </a:spcAft>
            </a:pPr>
            <a:r>
              <a:rPr lang="ru-RU" sz="44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Бажаєм</a:t>
            </a:r>
            <a:r>
              <a:rPr lang="ru-RU" sz="4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собі</a:t>
            </a:r>
            <a:r>
              <a:rPr lang="ru-RU" sz="4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ми </a:t>
            </a:r>
            <a:r>
              <a:rPr lang="ru-RU" sz="44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здоров’я</a:t>
            </a:r>
            <a:r>
              <a:rPr lang="ru-RU" sz="4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й добра!</a:t>
            </a:r>
            <a:endParaRPr lang="ru-RU" sz="44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07230" y="2769129"/>
            <a:ext cx="2751408" cy="25172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29464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9081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77616" y="-207437"/>
            <a:ext cx="1186542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0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Вправа-танець</a:t>
            </a:r>
            <a:r>
              <a:rPr lang="ru-RU" sz="80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 «</a:t>
            </a:r>
            <a:r>
              <a:rPr lang="ru-RU" sz="80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Лавата</a:t>
            </a:r>
            <a:r>
              <a:rPr lang="ru-RU" sz="80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»  </a:t>
            </a:r>
            <a:endParaRPr lang="ru-RU" sz="8000" b="1" cap="none" spc="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C0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6680" y="2183774"/>
            <a:ext cx="6096000" cy="3416320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Мої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ручки </a:t>
            </a: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гарні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 </a:t>
            </a: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дуже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гарні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дуже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гарні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ru-RU" i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показують</a:t>
            </a:r>
            <a:r>
              <a:rPr lang="ru-RU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руки)</a:t>
            </a:r>
          </a:p>
          <a:p>
            <a:pPr>
              <a:spcAft>
                <a:spcPts val="0"/>
              </a:spcAft>
            </a:pP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 в  </a:t>
            </a: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сусіда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кращі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ru-RU" i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торкаються</a:t>
            </a:r>
            <a:r>
              <a:rPr lang="ru-RU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рук </a:t>
            </a:r>
            <a:r>
              <a:rPr lang="ru-RU" i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сусіда</a:t>
            </a:r>
            <a:r>
              <a:rPr lang="ru-RU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 колу)</a:t>
            </a:r>
          </a:p>
          <a:p>
            <a:pPr>
              <a:spcAft>
                <a:spcPts val="0"/>
              </a:spcAft>
            </a:pP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Дружно </a:t>
            </a: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танцюємо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тра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-тата-та, тра-та-та.</a:t>
            </a:r>
          </a:p>
          <a:p>
            <a:pPr>
              <a:spcAft>
                <a:spcPts val="0"/>
              </a:spcAft>
            </a:pP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Танець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веселий наш, </a:t>
            </a: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танець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лавата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ru-RU" i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йдуть</a:t>
            </a:r>
            <a:r>
              <a:rPr lang="ru-RU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 колу)</a:t>
            </a:r>
          </a:p>
          <a:p>
            <a:pPr>
              <a:spcAft>
                <a:spcPts val="0"/>
              </a:spcAft>
            </a:pPr>
            <a:endParaRPr lang="ru-RU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мене носик </a:t>
            </a: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гарний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 </a:t>
            </a: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дуже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гарний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дуже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гарний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ru-RU" i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торкаються</a:t>
            </a:r>
            <a:r>
              <a:rPr lang="ru-RU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носа)</a:t>
            </a:r>
          </a:p>
          <a:p>
            <a:pPr>
              <a:spcAft>
                <a:spcPts val="0"/>
              </a:spcAft>
            </a:pP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 в  </a:t>
            </a: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сусіда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кращий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ru-RU" i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торкаються</a:t>
            </a:r>
            <a:r>
              <a:rPr lang="ru-RU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носика </a:t>
            </a:r>
            <a:r>
              <a:rPr lang="ru-RU" i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сусіда</a:t>
            </a:r>
            <a:r>
              <a:rPr lang="ru-RU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 колу)</a:t>
            </a:r>
          </a:p>
          <a:p>
            <a:pPr>
              <a:spcAft>
                <a:spcPts val="0"/>
              </a:spcAft>
            </a:pP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Дружно </a:t>
            </a: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танцюємо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тра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-тата-та, тра-та-та.</a:t>
            </a:r>
          </a:p>
          <a:p>
            <a:pPr>
              <a:spcAft>
                <a:spcPts val="0"/>
              </a:spcAft>
            </a:pP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Танець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веселий наш, </a:t>
            </a: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танець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лавата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ru-RU" i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йдуть</a:t>
            </a:r>
            <a:r>
              <a:rPr lang="ru-RU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 колу)</a:t>
            </a:r>
          </a:p>
          <a:p>
            <a:pPr>
              <a:spcAft>
                <a:spcPts val="0"/>
              </a:spcAft>
            </a:pPr>
            <a:endParaRPr lang="ru-RU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817388" y="2183774"/>
            <a:ext cx="6253165" cy="397031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Мої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вушка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гарні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 </a:t>
            </a: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дуже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гарні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дуже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гарні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ru-RU" i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торкаються</a:t>
            </a:r>
            <a:r>
              <a:rPr lang="ru-RU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i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вух</a:t>
            </a:r>
            <a:r>
              <a:rPr lang="ru-RU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>
              <a:spcAft>
                <a:spcPts val="0"/>
              </a:spcAft>
            </a:pP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 в  </a:t>
            </a: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сусіда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кращі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ru-RU" i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торкаються</a:t>
            </a:r>
            <a:r>
              <a:rPr lang="ru-RU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i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вух</a:t>
            </a:r>
            <a:r>
              <a:rPr lang="ru-RU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i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сусіда</a:t>
            </a:r>
            <a:r>
              <a:rPr lang="ru-RU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 колу)</a:t>
            </a:r>
          </a:p>
          <a:p>
            <a:pPr>
              <a:spcAft>
                <a:spcPts val="0"/>
              </a:spcAft>
            </a:pP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Дружно </a:t>
            </a: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танцюємо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тра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-тата-та, тра-та-та.</a:t>
            </a:r>
          </a:p>
          <a:p>
            <a:pPr>
              <a:spcAft>
                <a:spcPts val="0"/>
              </a:spcAft>
            </a:pP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Танець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веселий наш, </a:t>
            </a: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танець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лавата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ru-RU" i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йдуть</a:t>
            </a:r>
            <a:r>
              <a:rPr lang="ru-RU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 колу)</a:t>
            </a:r>
          </a:p>
          <a:p>
            <a:pPr>
              <a:spcAft>
                <a:spcPts val="0"/>
              </a:spcAft>
            </a:pPr>
            <a:endParaRPr lang="ru-RU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Мої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очка </a:t>
            </a: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гарні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 </a:t>
            </a: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дуже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гарні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дуже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гарні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ru-RU" i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торкаються</a:t>
            </a:r>
            <a:r>
              <a:rPr lang="ru-RU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очей)</a:t>
            </a:r>
          </a:p>
          <a:p>
            <a:pPr>
              <a:spcAft>
                <a:spcPts val="0"/>
              </a:spcAft>
            </a:pP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 в  </a:t>
            </a: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сусіда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кращі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ru-RU" i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торкаються</a:t>
            </a:r>
            <a:r>
              <a:rPr lang="ru-RU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очей </a:t>
            </a:r>
            <a:r>
              <a:rPr lang="ru-RU" i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сусіда</a:t>
            </a:r>
            <a:r>
              <a:rPr lang="ru-RU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 колу)</a:t>
            </a:r>
          </a:p>
          <a:p>
            <a:pPr>
              <a:spcAft>
                <a:spcPts val="0"/>
              </a:spcAft>
            </a:pP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Дружно </a:t>
            </a: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танцюємо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тра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-тата-та, тра-та-та.</a:t>
            </a:r>
          </a:p>
          <a:p>
            <a:pPr>
              <a:spcAft>
                <a:spcPts val="0"/>
              </a:spcAft>
            </a:pP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Танець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веселий наш, </a:t>
            </a: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танець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лавата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ru-RU" i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йдуть</a:t>
            </a:r>
            <a:r>
              <a:rPr lang="ru-RU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 колу)</a:t>
            </a:r>
          </a:p>
          <a:p>
            <a:pPr>
              <a:spcAft>
                <a:spcPts val="0"/>
              </a:spcAft>
            </a:pPr>
            <a:endParaRPr lang="ru-RU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Мої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ніжки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гарні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 </a:t>
            </a: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дуже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гарні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дуже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гарні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ru-RU" i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торкаються</a:t>
            </a:r>
            <a:r>
              <a:rPr lang="ru-RU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i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ніг</a:t>
            </a:r>
            <a:r>
              <a:rPr lang="ru-RU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>
              <a:spcAft>
                <a:spcPts val="0"/>
              </a:spcAft>
            </a:pP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 в  </a:t>
            </a: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сусіда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кращі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ru-RU" i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торкаються</a:t>
            </a:r>
            <a:r>
              <a:rPr lang="ru-RU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i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ніг</a:t>
            </a:r>
            <a:r>
              <a:rPr lang="ru-RU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i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сусіда</a:t>
            </a:r>
            <a:r>
              <a:rPr lang="ru-RU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 колу)</a:t>
            </a:r>
          </a:p>
          <a:p>
            <a:pPr>
              <a:spcAft>
                <a:spcPts val="0"/>
              </a:spcAft>
            </a:pP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Дружно </a:t>
            </a: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танцюємо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тра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-тата-та, тра-та-та.</a:t>
            </a:r>
          </a:p>
          <a:p>
            <a:pPr>
              <a:spcAft>
                <a:spcPts val="0"/>
              </a:spcAft>
            </a:pP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Танець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веселий наш, </a:t>
            </a: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танець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лавата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ru-RU" i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йдуть</a:t>
            </a:r>
            <a:r>
              <a:rPr lang="ru-RU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 колу)</a:t>
            </a:r>
            <a:endParaRPr lang="ru-RU" i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49055" y="1004305"/>
            <a:ext cx="11500045" cy="5933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uk-UA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Завдання. Діти стають у коло. Виконують рухи та співають.</a:t>
            </a:r>
            <a:endParaRPr lang="uk-UA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176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9081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845744" y="-103718"/>
            <a:ext cx="1097678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0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Хвилинка</a:t>
            </a:r>
            <a:r>
              <a:rPr lang="ru-RU" sz="80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ru-RU" sz="80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спостережень</a:t>
            </a:r>
            <a:endParaRPr lang="ru-RU" sz="8000" b="1" cap="none" spc="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C0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45977" y="1219185"/>
            <a:ext cx="11500045" cy="5078313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685800" lvl="0" indent="-685800">
              <a:buFont typeface="Wingdings" panose="05000000000000000000" pitchFamily="2" charset="2"/>
              <a:buChar char="v"/>
            </a:pPr>
            <a:r>
              <a:rPr lang="uk-UA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Яка зараз пора року?</a:t>
            </a:r>
          </a:p>
          <a:p>
            <a:pPr marL="685800" lvl="0" indent="-685800">
              <a:buFont typeface="Wingdings" panose="05000000000000000000" pitchFamily="2" charset="2"/>
              <a:buChar char="v"/>
            </a:pPr>
            <a:r>
              <a:rPr lang="uk-UA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Назвіть місяць, число, день тижня.</a:t>
            </a:r>
          </a:p>
          <a:p>
            <a:pPr marL="685800" lvl="0" indent="-685800">
              <a:buFont typeface="Wingdings" panose="05000000000000000000" pitchFamily="2" charset="2"/>
              <a:buChar char="v"/>
            </a:pPr>
            <a:r>
              <a:rPr lang="uk-UA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Що ви можете сказати про стан неба?</a:t>
            </a:r>
          </a:p>
          <a:p>
            <a:pPr marL="685800" lvl="0" indent="-685800">
              <a:buFont typeface="Wingdings" panose="05000000000000000000" pitchFamily="2" charset="2"/>
              <a:buChar char="v"/>
            </a:pPr>
            <a:r>
              <a:rPr lang="uk-UA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Сьогодні тепло чи холодно?</a:t>
            </a:r>
          </a:p>
          <a:p>
            <a:pPr marL="685800" lvl="0" indent="-685800">
              <a:buFont typeface="Wingdings" panose="05000000000000000000" pitchFamily="2" charset="2"/>
              <a:buChar char="v"/>
            </a:pPr>
            <a:r>
              <a:rPr lang="uk-UA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Чи є надворі опади? Які саме?</a:t>
            </a:r>
          </a:p>
        </p:txBody>
      </p:sp>
    </p:spTree>
    <p:extLst>
      <p:ext uri="{BB962C8B-B14F-4D97-AF65-F5344CB8AC3E}">
        <p14:creationId xmlns:p14="http://schemas.microsoft.com/office/powerpoint/2010/main" val="2924666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9081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803063" y="-11358"/>
            <a:ext cx="11046037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0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«</a:t>
            </a:r>
            <a:r>
              <a:rPr lang="ru-RU" sz="60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Чарівна</a:t>
            </a:r>
            <a:r>
              <a:rPr lang="ru-RU" sz="60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ru-RU" sz="60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скринька</a:t>
            </a:r>
            <a:r>
              <a:rPr lang="ru-RU" sz="60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з </a:t>
            </a:r>
            <a:r>
              <a:rPr lang="ru-RU" sz="60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підказкою</a:t>
            </a:r>
            <a:r>
              <a:rPr lang="ru-RU" sz="60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»</a:t>
            </a:r>
            <a:endParaRPr lang="ru-RU" sz="6000" b="1" cap="none" spc="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C0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49055" y="1004305"/>
            <a:ext cx="11500045" cy="1146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uk-UA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Завдання.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Вчитель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передає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скриньку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 колу.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Кожен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учень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має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відкрити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її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заглянути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 середину і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мовчки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передати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далі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70289" y="2008610"/>
            <a:ext cx="11634916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5400" b="1" cap="none" spc="0" dirty="0" smtClean="0">
                <a:ln w="0"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	То кого ж </a:t>
            </a:r>
            <a:r>
              <a:rPr lang="ru-RU" sz="5400" b="1" cap="none" spc="0" dirty="0" err="1" smtClean="0">
                <a:ln w="0"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ви</a:t>
            </a:r>
            <a:r>
              <a:rPr lang="ru-RU" sz="5400" b="1" cap="none" spc="0" dirty="0" smtClean="0">
                <a:ln w="0"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cap="none" spc="0" dirty="0" err="1" smtClean="0">
                <a:ln w="0"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побачили</a:t>
            </a:r>
            <a:r>
              <a:rPr lang="ru-RU" sz="5400" b="1" cap="none" spc="0" dirty="0" smtClean="0">
                <a:ln w="0"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5400" b="1" cap="none" spc="0" dirty="0" err="1" smtClean="0">
                <a:ln w="0"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скриньці</a:t>
            </a:r>
            <a:r>
              <a:rPr lang="ru-RU" sz="5400" b="1" cap="none" spc="0" dirty="0" smtClean="0">
                <a:ln w="0"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algn="ctr">
              <a:lnSpc>
                <a:spcPct val="150000"/>
              </a:lnSpc>
            </a:pPr>
            <a:r>
              <a:rPr lang="ru-RU" sz="5400" b="1" cap="none" spc="0" dirty="0" smtClean="0">
                <a:ln w="0"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	</a:t>
            </a:r>
            <a:r>
              <a:rPr lang="ru-RU" sz="5400" b="1" cap="none" spc="0" dirty="0" err="1" smtClean="0">
                <a:ln w="0"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sz="5400" b="1" cap="none" spc="0" dirty="0" smtClean="0">
                <a:ln w="0"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cap="none" spc="0" dirty="0" err="1" smtClean="0">
                <a:ln w="0"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змінився</a:t>
            </a:r>
            <a:r>
              <a:rPr lang="ru-RU" sz="5400" b="1" cap="none" spc="0" dirty="0" smtClean="0">
                <a:ln w="0"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у вас </a:t>
            </a:r>
            <a:r>
              <a:rPr lang="ru-RU" sz="5400" b="1" cap="none" spc="0" dirty="0" err="1" smtClean="0">
                <a:ln w="0"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настрій</a:t>
            </a:r>
            <a:r>
              <a:rPr lang="ru-RU" sz="5400" b="1" cap="none" spc="0" dirty="0" smtClean="0">
                <a:ln w="0"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ru-RU" sz="5400" b="1" cap="none" spc="0" dirty="0" err="1" smtClean="0">
                <a:ln w="0"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Чому</a:t>
            </a:r>
            <a:r>
              <a:rPr lang="ru-RU" sz="5400" b="1" cap="none" spc="0" dirty="0" smtClean="0">
                <a:ln w="0"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5400" b="1" cap="none" spc="0" dirty="0">
              <a:ln w="0">
                <a:solidFill>
                  <a:sysClr val="windowText" lastClr="000000"/>
                </a:solidFill>
              </a:ln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53525" y="4322155"/>
            <a:ext cx="2324100" cy="25521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52796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9081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328565" y="-11358"/>
            <a:ext cx="5995039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0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«</a:t>
            </a:r>
            <a:r>
              <a:rPr lang="ru-RU" sz="60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Передбачення</a:t>
            </a:r>
            <a:r>
              <a:rPr lang="ru-RU" sz="60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»</a:t>
            </a:r>
            <a:endParaRPr lang="ru-RU" sz="6000" b="1" cap="none" spc="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C0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49055" y="1004305"/>
            <a:ext cx="11500045" cy="1146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uk-UA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Завдання.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Розгадати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ребус та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передбачити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сьогоднішню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тему уроку.</a:t>
            </a:r>
            <a:endParaRPr lang="uk-UA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2808" y="1855241"/>
            <a:ext cx="9596717" cy="35245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Прямоугольник 6"/>
          <p:cNvSpPr/>
          <p:nvPr/>
        </p:nvSpPr>
        <p:spPr>
          <a:xfrm>
            <a:off x="4752656" y="5262860"/>
            <a:ext cx="405829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800" b="1" dirty="0" err="1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людина</a:t>
            </a:r>
            <a:endParaRPr lang="ru-RU" sz="8800" b="1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71979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9081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971819" y="-44219"/>
            <a:ext cx="585128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0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«</a:t>
            </a:r>
            <a:r>
              <a:rPr lang="ru-RU" sz="80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Мікрофон</a:t>
            </a:r>
            <a:r>
              <a:rPr lang="ru-RU" sz="80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»</a:t>
            </a:r>
            <a:endParaRPr lang="ru-RU" sz="8000" b="1" cap="none" spc="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C0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45977" y="1424960"/>
            <a:ext cx="11500045" cy="465839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571500" indent="-5715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uk-UA" sz="40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Навіщо нам потрібно знати, хто така людина?</a:t>
            </a:r>
          </a:p>
          <a:p>
            <a:pPr marL="571500" indent="-5715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uk-UA" sz="40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Люди якої професії найкраще знають будову тіла людини?</a:t>
            </a:r>
          </a:p>
          <a:p>
            <a:pPr marL="571500" indent="-5715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uk-UA" sz="40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Чому лікарі мають добре знати будову тіла людини?</a:t>
            </a:r>
          </a:p>
          <a:p>
            <a:pPr marL="571500" indent="-5715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uk-UA" sz="40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Чи потрібно кожному/кожній людині й дитині потрібно знати будову свого тіла?</a:t>
            </a:r>
            <a:endParaRPr lang="uk-UA" sz="40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623909">
            <a:off x="8988505" y="-362268"/>
            <a:ext cx="2733148" cy="2733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960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9081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88017" y="-44219"/>
            <a:ext cx="1161888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0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Постановка проблемного </a:t>
            </a:r>
            <a:r>
              <a:rPr lang="ru-RU" sz="60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питання</a:t>
            </a:r>
            <a:endParaRPr lang="ru-RU" sz="6000" b="1" cap="none" spc="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C0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81051" y="1015663"/>
            <a:ext cx="10782300" cy="2068259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571500" indent="-5715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ru-RU" sz="40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Чим </a:t>
            </a:r>
            <a:r>
              <a:rPr lang="ru-RU" sz="40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відрізняються</a:t>
            </a:r>
            <a:r>
              <a:rPr lang="ru-RU" sz="40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люди, </a:t>
            </a:r>
            <a:r>
              <a:rPr lang="ru-RU" sz="40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зображені</a:t>
            </a:r>
            <a:r>
              <a:rPr lang="ru-RU" sz="40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sz="40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малюнку</a:t>
            </a:r>
            <a:r>
              <a:rPr lang="ru-RU" sz="40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</a:p>
          <a:p>
            <a:pPr marL="571500" indent="-5715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ru-RU" sz="40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Чим вони </a:t>
            </a:r>
            <a:r>
              <a:rPr lang="ru-RU" sz="40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схожі</a:t>
            </a:r>
            <a:r>
              <a:rPr lang="ru-RU" sz="40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051" y="3037316"/>
            <a:ext cx="10782300" cy="3820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133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9081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42925" y="0"/>
            <a:ext cx="1152525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Перегляд </a:t>
            </a:r>
            <a:r>
              <a:rPr lang="ru-RU" sz="44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відеоролика</a:t>
            </a:r>
            <a:r>
              <a:rPr lang="ru-RU" sz="44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"</a:t>
            </a:r>
            <a:r>
              <a:rPr lang="ru-RU" sz="44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Частини</a:t>
            </a:r>
            <a:r>
              <a:rPr lang="ru-RU" sz="44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ru-RU" sz="44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тіла</a:t>
            </a:r>
            <a:r>
              <a:rPr lang="ru-RU" sz="44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ru-RU" sz="44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людини</a:t>
            </a:r>
            <a:r>
              <a:rPr lang="ru-RU" sz="44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"</a:t>
            </a:r>
            <a:endParaRPr lang="ru-RU" sz="4400" b="1" cap="none" spc="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C0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3260" y="702682"/>
            <a:ext cx="10914397" cy="600291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3542818" y="702682"/>
            <a:ext cx="55980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uk-UA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https://youtu.be/__</a:t>
            </a:r>
            <a:r>
              <a:rPr lang="uk-UA" u="sng" dirty="0" smtClean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uk1DoQIhA?si=qoocTUL6PcHl73hZ</a:t>
            </a:r>
            <a:r>
              <a:rPr lang="uk-UA" u="sng" dirty="0" smtClean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lang="uk-UA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8477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9081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42925" y="0"/>
            <a:ext cx="1152525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Практична робота "</a:t>
            </a:r>
            <a:r>
              <a:rPr lang="ru-RU" sz="44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Частини</a:t>
            </a:r>
            <a:r>
              <a:rPr lang="ru-RU" sz="44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ru-RU" sz="44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тіла</a:t>
            </a:r>
            <a:r>
              <a:rPr lang="ru-RU" sz="44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"</a:t>
            </a:r>
            <a:endParaRPr lang="ru-RU" sz="4400" b="1" cap="none" spc="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C0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62125" y="629335"/>
            <a:ext cx="1042987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uk-UA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Завдання. Вчитель називає частину тіла, а учні повинні доторкнутися до неї або показати її.</a:t>
            </a:r>
            <a:endParaRPr lang="uk-UA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9452" y="1706553"/>
            <a:ext cx="9583373" cy="50334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96328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9081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42925" y="0"/>
            <a:ext cx="1152525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0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Вправа</a:t>
            </a:r>
            <a:r>
              <a:rPr lang="ru-RU" sz="60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«</a:t>
            </a:r>
            <a:r>
              <a:rPr lang="ru-RU" sz="60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Назви</a:t>
            </a:r>
            <a:r>
              <a:rPr lang="ru-RU" sz="60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і не </a:t>
            </a:r>
            <a:r>
              <a:rPr lang="ru-RU" sz="60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помились</a:t>
            </a:r>
            <a:r>
              <a:rPr lang="ru-RU" sz="60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!»</a:t>
            </a:r>
            <a:endParaRPr lang="ru-RU" sz="6000" b="1" cap="none" spc="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C0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543050" y="734110"/>
            <a:ext cx="104298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uk-UA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Завдання.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Розглянути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малюнок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будови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голови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та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обличчя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uk-UA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3976" y="1318885"/>
            <a:ext cx="9959887" cy="52420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73879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9081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42925" y="0"/>
            <a:ext cx="1152525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0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Вправа</a:t>
            </a:r>
            <a:r>
              <a:rPr lang="ru-RU" sz="60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«</a:t>
            </a:r>
            <a:r>
              <a:rPr lang="ru-RU" sz="60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Назви</a:t>
            </a:r>
            <a:r>
              <a:rPr lang="ru-RU" sz="60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і не </a:t>
            </a:r>
            <a:r>
              <a:rPr lang="ru-RU" sz="60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помились</a:t>
            </a:r>
            <a:r>
              <a:rPr lang="ru-RU" sz="60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!»</a:t>
            </a:r>
            <a:endParaRPr lang="ru-RU" sz="6000" b="1" cap="none" spc="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C0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543050" y="734110"/>
            <a:ext cx="1042987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uk-UA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Завдання.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Вчитель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вказує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частину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тіла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а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учні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повинні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швидко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сказати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її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назву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uk-UA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4507" y="1883123"/>
            <a:ext cx="9082086" cy="47349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20828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9081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294763" y="-44219"/>
            <a:ext cx="920540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0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Проблемне</a:t>
            </a:r>
            <a:r>
              <a:rPr lang="ru-RU" sz="80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ru-RU" sz="80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питання</a:t>
            </a:r>
            <a:endParaRPr lang="ru-RU" sz="8000" b="1" cap="none" spc="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C0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45977" y="1424960"/>
            <a:ext cx="11500045" cy="327935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66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Чому</a:t>
            </a:r>
            <a:r>
              <a:rPr lang="ru-RU" sz="66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66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людина</a:t>
            </a:r>
            <a:r>
              <a:rPr lang="ru-RU" sz="66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повинна </a:t>
            </a:r>
            <a:r>
              <a:rPr lang="ru-RU" sz="66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дбайливо</a:t>
            </a:r>
            <a:r>
              <a:rPr lang="ru-RU" sz="66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66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ставитися</a:t>
            </a:r>
            <a:r>
              <a:rPr lang="ru-RU" sz="66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до </a:t>
            </a:r>
            <a:r>
              <a:rPr lang="ru-RU" sz="66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свого</a:t>
            </a:r>
            <a:r>
              <a:rPr lang="ru-RU" sz="66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66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здоров’я</a:t>
            </a:r>
            <a:r>
              <a:rPr lang="ru-RU" sz="66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uk-UA" sz="66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623909">
            <a:off x="6197823" y="2503086"/>
            <a:ext cx="4685980" cy="4685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6323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9081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956006" y="-44219"/>
            <a:ext cx="388292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0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Загадка </a:t>
            </a:r>
            <a:endParaRPr lang="ru-RU" sz="8000" b="1" cap="none" spc="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C0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45977" y="1424960"/>
            <a:ext cx="11500045" cy="21925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66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 </a:t>
            </a:r>
            <a:r>
              <a:rPr lang="ru-RU" sz="66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двох</a:t>
            </a:r>
            <a:r>
              <a:rPr lang="ru-RU" sz="66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66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матерів</a:t>
            </a:r>
            <a:r>
              <a:rPr lang="ru-RU" sz="66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 </a:t>
            </a:r>
            <a:r>
              <a:rPr lang="ru-RU" sz="66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п’ять</a:t>
            </a:r>
            <a:r>
              <a:rPr lang="ru-RU" sz="66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66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синів</a:t>
            </a:r>
            <a:r>
              <a:rPr lang="ru-RU" sz="66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у кожного </a:t>
            </a:r>
            <a:r>
              <a:rPr lang="ru-RU" sz="66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своє</a:t>
            </a:r>
            <a:r>
              <a:rPr lang="ru-RU" sz="66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66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ім’я</a:t>
            </a:r>
            <a:r>
              <a:rPr lang="ru-RU" sz="66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uk-UA" sz="66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6878" y="4332284"/>
            <a:ext cx="3967092" cy="25257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7334087" y="3763288"/>
            <a:ext cx="40198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0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Рука і </a:t>
            </a:r>
            <a:r>
              <a:rPr lang="ru-RU" sz="5400" b="1" i="1" cap="none" spc="0" dirty="0" err="1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пальці</a:t>
            </a:r>
            <a:endParaRPr lang="ru-RU" sz="5400" b="1" i="1" cap="none" spc="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95927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9081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12068175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Пальчикова</a:t>
            </a:r>
            <a:r>
              <a:rPr lang="ru-RU" sz="44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ru-RU" sz="44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гімнастика</a:t>
            </a:r>
            <a:r>
              <a:rPr lang="ru-RU" sz="44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«</a:t>
            </a:r>
            <a:r>
              <a:rPr lang="ru-RU" sz="44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Вчимо</a:t>
            </a:r>
            <a:r>
              <a:rPr lang="ru-RU" sz="44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ru-RU" sz="44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назви</a:t>
            </a:r>
            <a:r>
              <a:rPr lang="ru-RU" sz="44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ru-RU" sz="44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пальців</a:t>
            </a:r>
            <a:r>
              <a:rPr lang="ru-RU" sz="44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» </a:t>
            </a:r>
            <a:endParaRPr lang="ru-RU" sz="4400" b="1" cap="none" spc="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C0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7175" y="734110"/>
            <a:ext cx="11811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uk-UA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Завдання.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Повторюємо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вірш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за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вчителем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По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черзі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загинаємо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пальчики до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долоні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Потім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великим пальцем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торкаємося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всіх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інших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„будимо".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Розкриваємо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всі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пальці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„враз"</a:t>
            </a:r>
            <a:endParaRPr lang="uk-UA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410074" y="2513737"/>
            <a:ext cx="7591425" cy="378565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Задрімав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мізинчик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трішки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Безіменний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стриб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ліжко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середній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там 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лежить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Вказівний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давно 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вже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спить.</a:t>
            </a:r>
          </a:p>
          <a:p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Вранці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вci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вони 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схопились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враз </a:t>
            </a:r>
          </a:p>
          <a:p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Вже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 школу 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бігти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час.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309" y="2954648"/>
            <a:ext cx="4163457" cy="29038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34448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9081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12068175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Практична робота </a:t>
            </a:r>
          </a:p>
          <a:p>
            <a:pPr algn="ctr"/>
            <a:r>
              <a:rPr lang="ru-RU" sz="54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«</a:t>
            </a:r>
            <a:r>
              <a:rPr lang="ru-RU" sz="54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Досліджуємо</a:t>
            </a:r>
            <a:r>
              <a:rPr lang="ru-RU" sz="54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ru-RU" sz="54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частини</a:t>
            </a:r>
            <a:r>
              <a:rPr lang="ru-RU" sz="54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рук та </a:t>
            </a:r>
            <a:r>
              <a:rPr lang="ru-RU" sz="54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ніг</a:t>
            </a:r>
            <a:r>
              <a:rPr lang="ru-RU" sz="54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»</a:t>
            </a:r>
            <a:endParaRPr lang="ru-RU" sz="5400" b="1" cap="none" spc="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C0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19088" y="1524685"/>
            <a:ext cx="11811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uk-UA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Завдання. 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Розглянути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схеми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Вчитель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називає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частини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рук та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ніг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а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учні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мають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швидко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їх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показати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собі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3725" y="2487876"/>
            <a:ext cx="7121050" cy="4284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802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9081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12068175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Практична робота </a:t>
            </a:r>
          </a:p>
          <a:p>
            <a:pPr algn="ctr"/>
            <a:r>
              <a:rPr lang="ru-RU" sz="54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«</a:t>
            </a:r>
            <a:r>
              <a:rPr lang="ru-RU" sz="54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Досліджуємо</a:t>
            </a:r>
            <a:r>
              <a:rPr lang="ru-RU" sz="54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ru-RU" sz="54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частини</a:t>
            </a:r>
            <a:r>
              <a:rPr lang="ru-RU" sz="54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рук та </a:t>
            </a:r>
            <a:r>
              <a:rPr lang="ru-RU" sz="54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ніг</a:t>
            </a:r>
            <a:r>
              <a:rPr lang="ru-RU" sz="54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»</a:t>
            </a:r>
            <a:endParaRPr lang="ru-RU" sz="5400" b="1" cap="none" spc="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C0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19088" y="1524685"/>
            <a:ext cx="11811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uk-UA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Завдання.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Розглянути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схеми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Вчитель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називає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частини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рук та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ніг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а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учні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мають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швидко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їх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показати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собі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513" y="2697152"/>
            <a:ext cx="11597148" cy="3722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9421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9081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90500" y="104775"/>
            <a:ext cx="1206817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Руханка</a:t>
            </a:r>
            <a:r>
              <a:rPr lang="ru-RU" sz="54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«</a:t>
            </a:r>
            <a:r>
              <a:rPr lang="ru-RU" sz="54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Частини</a:t>
            </a:r>
            <a:r>
              <a:rPr lang="ru-RU" sz="54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ru-RU" sz="54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тіла</a:t>
            </a:r>
            <a:r>
              <a:rPr lang="ru-RU" sz="54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»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4800" y="928483"/>
            <a:ext cx="3927807" cy="57730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Прямоугольник 6"/>
          <p:cNvSpPr/>
          <p:nvPr/>
        </p:nvSpPr>
        <p:spPr>
          <a:xfrm>
            <a:off x="2657475" y="928483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>
                <a:hlinkClick r:id="rId4"/>
              </a:rPr>
              <a:t>https://youtu.be/IRAoJOG9ocA?si=tVIcL9KFtmW54pXz</a:t>
            </a:r>
            <a:r>
              <a:rPr lang="uk-UA" dirty="0" smtClean="0"/>
              <a:t> </a:t>
            </a:r>
            <a:r>
              <a:rPr lang="en-US" dirty="0" smtClean="0"/>
              <a:t> </a:t>
            </a:r>
            <a:r>
              <a:rPr lang="uk-UA" dirty="0" smtClean="0"/>
              <a:t> </a:t>
            </a:r>
            <a:r>
              <a:rPr lang="en-US" dirty="0" smtClean="0"/>
              <a:t> </a:t>
            </a:r>
          </a:p>
          <a:p>
            <a:r>
              <a:rPr lang="uk-UA" dirty="0" smtClean="0"/>
              <a:t> </a:t>
            </a:r>
            <a:endParaRPr lang="en-US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9571" y="1953603"/>
            <a:ext cx="6825836" cy="38224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42185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9081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1206817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Міні-дослідження</a:t>
            </a:r>
            <a:r>
              <a:rPr lang="ru-RU" sz="54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ru-RU" sz="54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відбитка</a:t>
            </a:r>
            <a:r>
              <a:rPr lang="ru-RU" sz="54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ru-RU" sz="54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пальця</a:t>
            </a:r>
            <a:endParaRPr lang="ru-RU" sz="5400" b="1" cap="none" spc="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C0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81000" y="829360"/>
            <a:ext cx="11811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uk-UA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Завдання.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Дослідити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відбиток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візерунка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свого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пальця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за планом.</a:t>
            </a:r>
            <a:endParaRPr lang="uk-UA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1331443"/>
            <a:ext cx="7153886" cy="538182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3637" y="1641104"/>
            <a:ext cx="3688603" cy="4762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76021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9081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1206817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Самостійна</a:t>
            </a:r>
            <a:r>
              <a:rPr lang="ru-RU" sz="54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робота у </a:t>
            </a:r>
            <a:r>
              <a:rPr lang="ru-RU" sz="54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зошиті</a:t>
            </a:r>
            <a:endParaRPr lang="ru-RU" sz="5400" b="1" cap="none" spc="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C0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81000" y="829360"/>
            <a:ext cx="11811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uk-UA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Завдання 1.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Пригадай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і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познач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частини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тіла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Оціни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свою роботу,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обравши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відповідного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кольору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цеглинку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лего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/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</a:extLst>
          </a:blip>
          <a:srcRect l="17928" t="5809" r="43479" b="17167"/>
          <a:stretch/>
        </p:blipFill>
        <p:spPr bwMode="auto">
          <a:xfrm rot="5400000">
            <a:off x="5093064" y="446351"/>
            <a:ext cx="4810035" cy="77304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044651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9081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1206817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Самостійна</a:t>
            </a:r>
            <a:r>
              <a:rPr lang="ru-RU" sz="54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робота у </a:t>
            </a:r>
            <a:r>
              <a:rPr lang="ru-RU" sz="54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зошиті</a:t>
            </a:r>
            <a:endParaRPr lang="ru-RU" sz="5400" b="1" cap="none" spc="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C0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81000" y="829360"/>
            <a:ext cx="11811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uk-UA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Самоперевірка та самооцінювання роботи.</a:t>
            </a:r>
            <a:endParaRPr lang="uk-UA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/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</a:extLst>
          </a:blip>
          <a:srcRect l="17928" t="5809" r="43479" b="17167"/>
          <a:stretch/>
        </p:blipFill>
        <p:spPr bwMode="auto">
          <a:xfrm rot="5400000">
            <a:off x="5455014" y="287227"/>
            <a:ext cx="4810035" cy="77304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187" y="1241588"/>
            <a:ext cx="3637599" cy="5330963"/>
          </a:xfrm>
          <a:prstGeom prst="rect">
            <a:avLst/>
          </a:prstGeom>
        </p:spPr>
      </p:pic>
      <p:cxnSp>
        <p:nvCxnSpPr>
          <p:cNvPr id="7" name="Прямая со стрелкой 6"/>
          <p:cNvCxnSpPr/>
          <p:nvPr/>
        </p:nvCxnSpPr>
        <p:spPr>
          <a:xfrm>
            <a:off x="5257800" y="2124075"/>
            <a:ext cx="1819275" cy="476250"/>
          </a:xfrm>
          <a:prstGeom prst="straightConnector1">
            <a:avLst/>
          </a:prstGeom>
          <a:ln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5257800" y="2933645"/>
            <a:ext cx="2133600" cy="478433"/>
          </a:xfrm>
          <a:prstGeom prst="straightConnector1">
            <a:avLst/>
          </a:prstGeom>
          <a:ln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5376862" y="3755218"/>
            <a:ext cx="1452563" cy="588182"/>
          </a:xfrm>
          <a:prstGeom prst="straightConnector1">
            <a:avLst/>
          </a:prstGeom>
          <a:ln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5376862" y="3764568"/>
            <a:ext cx="2719388" cy="507367"/>
          </a:xfrm>
          <a:prstGeom prst="straightConnector1">
            <a:avLst/>
          </a:prstGeom>
          <a:ln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flipV="1">
            <a:off x="5376862" y="4457700"/>
            <a:ext cx="1062038" cy="140569"/>
          </a:xfrm>
          <a:prstGeom prst="straightConnector1">
            <a:avLst/>
          </a:prstGeom>
          <a:ln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flipV="1">
            <a:off x="5376862" y="4200470"/>
            <a:ext cx="2014538" cy="1139284"/>
          </a:xfrm>
          <a:prstGeom prst="straightConnector1">
            <a:avLst/>
          </a:prstGeom>
          <a:ln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flipV="1">
            <a:off x="5474493" y="5339754"/>
            <a:ext cx="1709262" cy="750836"/>
          </a:xfrm>
          <a:prstGeom prst="straightConnector1">
            <a:avLst/>
          </a:prstGeom>
          <a:ln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flipV="1">
            <a:off x="5414962" y="5268289"/>
            <a:ext cx="2217423" cy="848684"/>
          </a:xfrm>
          <a:prstGeom prst="straightConnector1">
            <a:avLst/>
          </a:prstGeom>
          <a:ln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flipH="1">
            <a:off x="7924800" y="2124075"/>
            <a:ext cx="1895475" cy="119420"/>
          </a:xfrm>
          <a:prstGeom prst="straightConnector1">
            <a:avLst/>
          </a:prstGeom>
          <a:ln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 flipH="1">
            <a:off x="8096250" y="2933645"/>
            <a:ext cx="1638301" cy="0"/>
          </a:xfrm>
          <a:prstGeom prst="straightConnector1">
            <a:avLst/>
          </a:prstGeom>
          <a:ln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H="1" flipV="1">
            <a:off x="7791450" y="2940444"/>
            <a:ext cx="1943102" cy="749353"/>
          </a:xfrm>
          <a:prstGeom prst="straightConnector1">
            <a:avLst/>
          </a:prstGeom>
          <a:ln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 flipH="1" flipV="1">
            <a:off x="7324727" y="2940444"/>
            <a:ext cx="2457451" cy="736883"/>
          </a:xfrm>
          <a:prstGeom prst="straightConnector1">
            <a:avLst/>
          </a:prstGeom>
          <a:ln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 flipH="1" flipV="1">
            <a:off x="7534275" y="3040596"/>
            <a:ext cx="2143126" cy="1464409"/>
          </a:xfrm>
          <a:prstGeom prst="straightConnector1">
            <a:avLst/>
          </a:prstGeom>
          <a:ln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 flipH="1" flipV="1">
            <a:off x="7534275" y="3172861"/>
            <a:ext cx="2176464" cy="2093198"/>
          </a:xfrm>
          <a:prstGeom prst="straightConnector1">
            <a:avLst/>
          </a:prstGeom>
          <a:ln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 flipH="1" flipV="1">
            <a:off x="7534275" y="3308885"/>
            <a:ext cx="2152651" cy="2682834"/>
          </a:xfrm>
          <a:prstGeom prst="straightConnector1">
            <a:avLst/>
          </a:prstGeom>
          <a:ln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39313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9081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1206817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Самостійна</a:t>
            </a:r>
            <a:r>
              <a:rPr lang="ru-RU" sz="54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робота у </a:t>
            </a:r>
            <a:r>
              <a:rPr lang="ru-RU" sz="54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зошиті</a:t>
            </a:r>
            <a:endParaRPr lang="ru-RU" sz="5400" b="1" cap="none" spc="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C0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81000" y="829360"/>
            <a:ext cx="11811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uk-UA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Завдання 2.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Пригадай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назви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пальців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рук. Впиши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відповідні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цифри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у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клітинки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Оціни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свою роботу.</a:t>
            </a:r>
            <a:endParaRPr lang="uk-UA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3997" y="1820389"/>
            <a:ext cx="8715927" cy="498438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361038" y="2910760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63475" y="2101135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212375" y="1734348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161275" y="1968816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286500" y="3663235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8035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0" grpId="0"/>
      <p:bldP spid="11" grpId="0"/>
      <p:bldP spid="1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9081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1206817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Складання</a:t>
            </a:r>
            <a:r>
              <a:rPr lang="ru-RU" sz="54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ru-RU" sz="54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речень</a:t>
            </a:r>
            <a:r>
              <a:rPr lang="ru-RU" sz="54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за </a:t>
            </a:r>
            <a:r>
              <a:rPr lang="ru-RU" sz="54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ілюстраціями</a:t>
            </a:r>
            <a:endParaRPr lang="ru-RU" sz="5400" b="1" cap="none" spc="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C0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81000" y="829360"/>
            <a:ext cx="11811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uk-UA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Завдання.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Скласти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речення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за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ілюстраціями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та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поданим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початком.</a:t>
            </a:r>
            <a:endParaRPr lang="uk-UA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418972" y="1320165"/>
            <a:ext cx="51452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Я </a:t>
            </a:r>
            <a:r>
              <a:rPr lang="ru-RU" sz="54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умію</a:t>
            </a:r>
            <a:r>
              <a:rPr lang="ru-RU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 руками…</a:t>
            </a:r>
            <a:endParaRPr lang="ru-RU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b="33488"/>
          <a:stretch/>
        </p:blipFill>
        <p:spPr>
          <a:xfrm>
            <a:off x="291564" y="1556612"/>
            <a:ext cx="5742523" cy="470091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/>
          <a:srcRect t="69530"/>
          <a:stretch/>
        </p:blipFill>
        <p:spPr>
          <a:xfrm>
            <a:off x="5994563" y="4009627"/>
            <a:ext cx="5994071" cy="224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74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9081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12068175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0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«Будьте </a:t>
            </a:r>
            <a:r>
              <a:rPr lang="ru-RU" sz="60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здорові</a:t>
            </a:r>
            <a:r>
              <a:rPr lang="ru-RU" sz="60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!»</a:t>
            </a:r>
            <a:endParaRPr lang="ru-RU" sz="6000" b="1" cap="none" spc="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C0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81000" y="829360"/>
            <a:ext cx="11811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uk-UA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Завдання.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Учні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стають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у коло і по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черзі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бажають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один одному </a:t>
            </a:r>
            <a:r>
              <a:rPr lang="ru-RU" sz="3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здоров’я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5725" y="1989088"/>
            <a:ext cx="6096000" cy="403187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uk-UA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Хто здоровий, той сміється,</a:t>
            </a:r>
            <a:endParaRPr lang="uk-UA" sz="3200" b="1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uk-UA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Все йому в житті вдається,</a:t>
            </a:r>
            <a:endParaRPr lang="uk-UA" sz="3200" b="1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uk-UA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Радість б'ється в нім щоднини</a:t>
            </a:r>
            <a:endParaRPr lang="uk-UA" sz="3200" b="1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uk-UA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 ж чудово для людини!</a:t>
            </a:r>
            <a:endParaRPr lang="uk-UA" sz="3200" b="1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uk-UA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Хто здоровий, той не плаче,</a:t>
            </a:r>
            <a:endParaRPr lang="uk-UA" sz="3200" b="1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uk-UA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Жде його в житті удача.</a:t>
            </a:r>
            <a:endParaRPr lang="uk-UA" sz="3200" b="1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uk-UA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Він уміє працювати,</a:t>
            </a:r>
            <a:endParaRPr lang="uk-UA" sz="3200" b="1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uk-UA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Вчитись і відпочивати</a:t>
            </a:r>
            <a:r>
              <a:rPr lang="uk-UA" sz="32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3200" b="1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248400" y="1989088"/>
            <a:ext cx="5819775" cy="403187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uk-UA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Хто здоровий — не сумує,</a:t>
            </a:r>
            <a:endParaRPr lang="uk-UA" sz="32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uk-UA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Над загадками мудрує,</a:t>
            </a:r>
            <a:endParaRPr lang="uk-UA" sz="32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uk-UA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Він сміливо в світ іде</a:t>
            </a:r>
            <a:endParaRPr lang="uk-UA" sz="32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uk-UA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Й за собою всіх веде.</a:t>
            </a:r>
            <a:endParaRPr lang="uk-UA" sz="32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uk-UA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Бо здоров'я — це прекрасно,</a:t>
            </a:r>
            <a:endParaRPr lang="uk-UA" sz="32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uk-UA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Здорово, чудово, ясно!</a:t>
            </a:r>
            <a:endParaRPr lang="uk-UA" sz="32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uk-UA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 доступні для людини</a:t>
            </a:r>
            <a:endParaRPr lang="uk-UA" sz="32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uk-UA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Всі дороги і стежини!</a:t>
            </a:r>
            <a:endParaRPr lang="uk-UA" sz="32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654516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844</Words>
  <Application>Microsoft Office PowerPoint</Application>
  <PresentationFormat>Широкоэкранный</PresentationFormat>
  <Paragraphs>121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0" baseType="lpstr">
      <vt:lpstr>Arial</vt:lpstr>
      <vt:lpstr>Calibri</vt:lpstr>
      <vt:lpstr>Calibri Light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Користувач Windows</dc:creator>
  <cp:lastModifiedBy>Користувач Windows</cp:lastModifiedBy>
  <cp:revision>7</cp:revision>
  <dcterms:created xsi:type="dcterms:W3CDTF">2024-02-20T15:39:41Z</dcterms:created>
  <dcterms:modified xsi:type="dcterms:W3CDTF">2024-02-20T16:42:53Z</dcterms:modified>
</cp:coreProperties>
</file>