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0" r:id="rId4"/>
    <p:sldId id="269" r:id="rId5"/>
    <p:sldId id="258" r:id="rId6"/>
    <p:sldId id="259" r:id="rId7"/>
    <p:sldId id="260" r:id="rId8"/>
    <p:sldId id="261" r:id="rId9"/>
    <p:sldId id="262" r:id="rId10"/>
    <p:sldId id="263" r:id="rId11"/>
    <p:sldId id="265" r:id="rId12"/>
    <p:sldId id="266" r:id="rId13"/>
    <p:sldId id="268" r:id="rId14"/>
    <p:sldId id="264" r:id="rId15"/>
    <p:sldId id="267" r:id="rId16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-1404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5262D3-7232-48C0-A151-73209C0C75E2}" type="datetimeFigureOut">
              <a:rPr lang="ru-RU"/>
              <a:pPr>
                <a:defRPr/>
              </a:pPr>
              <a:t>18.11.2023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72AA7B-8ADF-4505-918A-5B92C64F927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124766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EDC3E7-9D8F-4669-BE33-B2CF27BABA94}" type="datetimeFigureOut">
              <a:rPr lang="ru-RU"/>
              <a:pPr>
                <a:defRPr/>
              </a:pPr>
              <a:t>18.11.2023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FF3528-CCE3-4960-9F3C-BE486143BB4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525243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C5CA30-B8B8-4036-B0AE-69461C292908}" type="datetimeFigureOut">
              <a:rPr lang="ru-RU"/>
              <a:pPr>
                <a:defRPr/>
              </a:pPr>
              <a:t>18.11.2023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37EF17-42DB-41B4-A877-1669FF773A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245521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87DB1A-AF5C-4903-8AB8-3FB47177643D}" type="datetimeFigureOut">
              <a:rPr lang="ru-RU"/>
              <a:pPr>
                <a:defRPr/>
              </a:pPr>
              <a:t>18.11.2023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154FAF-EA8D-4BF0-BA3D-9904417B00F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140275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D220D6-7B33-4069-BCF8-7E4EC26860BA}" type="datetimeFigureOut">
              <a:rPr lang="ru-RU"/>
              <a:pPr>
                <a:defRPr/>
              </a:pPr>
              <a:t>18.11.2023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D3F11E-B457-491E-B36F-F5CDCF038D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01724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C954BA-0FAD-4A55-83FF-5C99742EAF66}" type="datetimeFigureOut">
              <a:rPr lang="ru-RU"/>
              <a:pPr>
                <a:defRPr/>
              </a:pPr>
              <a:t>18.11.2023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649313-452F-4BDE-ACFF-D5C0E91FAB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474794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B2625A-58D4-4755-833B-2672677FF589}" type="datetimeFigureOut">
              <a:rPr lang="ru-RU"/>
              <a:pPr>
                <a:defRPr/>
              </a:pPr>
              <a:t>18.11.2023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CB87B1-D8DE-49B0-841D-7F325891642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086289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DC4FAD-CF97-4519-9700-A620062ED456}" type="datetimeFigureOut">
              <a:rPr lang="ru-RU"/>
              <a:pPr>
                <a:defRPr/>
              </a:pPr>
              <a:t>18.11.2023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90D32E-0BF4-4283-B713-8CFAE293E39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867172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D028BD-4EFA-4CE2-A62E-A0C4CBA910AB}" type="datetimeFigureOut">
              <a:rPr lang="ru-RU"/>
              <a:pPr>
                <a:defRPr/>
              </a:pPr>
              <a:t>18.11.2023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55DAF8-EE1A-4F49-8548-FBF81C9F9D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348517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1CD7E-6CE7-447C-B6D3-CCF4E7676557}" type="datetimeFigureOut">
              <a:rPr lang="ru-RU"/>
              <a:pPr>
                <a:defRPr/>
              </a:pPr>
              <a:t>18.11.2023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633AD9-84B1-44EC-B0AB-35968F39A7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952126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DEC398-2032-49B4-81C9-DF727ECDFFDA}" type="datetimeFigureOut">
              <a:rPr lang="ru-RU"/>
              <a:pPr>
                <a:defRPr/>
              </a:pPr>
              <a:t>18.11.2023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373597-E3C5-4C29-A498-8618FA3A52F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482513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заголовка</a:t>
            </a:r>
            <a:endParaRPr lang="en-US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текста</a:t>
            </a:r>
          </a:p>
          <a:p>
            <a:pPr lvl="1"/>
            <a:r>
              <a:rPr lang="ru-RU" altLang="en-US" smtClean="0"/>
              <a:t>Второй уровень</a:t>
            </a:r>
          </a:p>
          <a:p>
            <a:pPr lvl="2"/>
            <a:r>
              <a:rPr lang="ru-RU" altLang="en-US" smtClean="0"/>
              <a:t>Третий уровень</a:t>
            </a:r>
          </a:p>
          <a:p>
            <a:pPr lvl="3"/>
            <a:r>
              <a:rPr lang="ru-RU" altLang="en-US" smtClean="0"/>
              <a:t>Четвертый уровень</a:t>
            </a:r>
          </a:p>
          <a:p>
            <a:pPr lvl="4"/>
            <a:r>
              <a:rPr lang="ru-RU" altLang="en-US" smtClean="0"/>
              <a:t>Пятый уровень</a:t>
            </a:r>
            <a:endParaRPr lang="en-US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BF31B1C-7CEB-4568-9C1E-A246FBE44AAF}" type="datetimeFigureOut">
              <a:rPr lang="ru-RU"/>
              <a:pPr>
                <a:defRPr/>
              </a:pPr>
              <a:t>18.11.2023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1B46EE8-91E7-4FAD-ABFC-84E376B580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Relationship Id="rId9" Type="http://schemas.openxmlformats.org/officeDocument/2006/relationships/image" Target="../media/image2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HOME\Desktop\&#1055;&#1088;&#1077;&#1079;&#1077;&#1085;&#1090;&#1072;&#1094;&#1110;&#1111;,%202%20&#1082;&#1083;&#1072;&#1089;\&#1047;&#1072;&#1093;&#1072;&#1088;&#1110;&#1072;&#1089;%20&#1058;&#1086;&#1087;&#1077;&#1083;&#1110;&#1091;&#1089;%20&#171;&#1057;&#1086;&#1085;&#1103;&#1095;&#1085;&#1080;&#1081;%20&#1087;&#1088;&#1086;&#1084;&#1110;&#1085;&#1100;%20&#1091;%20&#1083;&#1080;&#1089;&#1090;&#1086;&#1087;&#1072;&#1076;&#1110;&#187;%20(&#1092;&#1110;&#1085;&#1089;&#1100;&#1082;&#1072;%20&#1082;&#1072;&#1079;&#1082;&#1072;).mp4" TargetMode="Externa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39.png"/><Relationship Id="rId7" Type="http://schemas.openxmlformats.org/officeDocument/2006/relationships/image" Target="../media/image43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11" Type="http://schemas.openxmlformats.org/officeDocument/2006/relationships/image" Target="../media/image4.png"/><Relationship Id="rId5" Type="http://schemas.openxmlformats.org/officeDocument/2006/relationships/image" Target="../media/image41.jpeg"/><Relationship Id="rId10" Type="http://schemas.openxmlformats.org/officeDocument/2006/relationships/image" Target="../media/image46.jpeg"/><Relationship Id="rId4" Type="http://schemas.openxmlformats.org/officeDocument/2006/relationships/image" Target="../media/image40.png"/><Relationship Id="rId9" Type="http://schemas.openxmlformats.org/officeDocument/2006/relationships/image" Target="../media/image4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33296" y="294291"/>
            <a:ext cx="6495393" cy="809295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uk-UA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itchFamily="18" charset="-127"/>
                <a:ea typeface="Batang" pitchFamily="18" charset="-127"/>
                <a:cs typeface="AngsanaUPC" pitchFamily="18" charset="-34"/>
              </a:rPr>
              <a:t>Захаріас Топеліус</a:t>
            </a:r>
            <a:endParaRPr lang="uk-UA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" pitchFamily="18" charset="-127"/>
              <a:ea typeface="Batang" pitchFamily="18" charset="-127"/>
              <a:cs typeface="AngsanaUPC" pitchFamily="18" charset="-34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34206" y="5307724"/>
            <a:ext cx="6232635" cy="1376856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uk-UA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  <a:t>«СОНЯЧНИЙ ПРОМІНЬ</a:t>
            </a:r>
          </a:p>
          <a:p>
            <a:pPr fontAlgn="auto">
              <a:spcAft>
                <a:spcPts val="0"/>
              </a:spcAft>
              <a:defRPr/>
            </a:pPr>
            <a:r>
              <a:rPr lang="uk-UA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  <a:t>у </a:t>
            </a:r>
            <a:r>
              <a:rPr lang="uk-UA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  <a:t>листопаді»</a:t>
            </a:r>
            <a:endParaRPr lang="uk-UA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" pitchFamily="18" charset="-127"/>
              <a:ea typeface="Batang" pitchFamily="18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81128" y="1403130"/>
            <a:ext cx="4743671" cy="35577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Краткая биография: Сакариас Топелиус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57770" y="2648606"/>
            <a:ext cx="2204119" cy="2259725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prst="cross"/>
          </a:sp3d>
        </p:spPr>
      </p:pic>
      <p:pic>
        <p:nvPicPr>
          <p:cNvPr id="6" name="Picture 2" descr="Картинки солнце без фона для презентации (59 фото) » Картинки и статусы про  окружающий мир вокруг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36633"/>
            <a:ext cx="2273433" cy="2091559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8165" y="-1"/>
            <a:ext cx="6274675" cy="1250731"/>
          </a:xfrm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Захаріас Топеліус</a:t>
            </a:r>
            <a:br>
              <a:rPr lang="uk-UA" b="1" dirty="0" smtClean="0">
                <a:ln>
                  <a:solidFill>
                    <a:schemeClr val="bg1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</a:br>
            <a:r>
              <a:rPr lang="uk-UA" sz="24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uk-UA" sz="2400" b="1" u="sng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фінський письменник і поет</a:t>
            </a:r>
            <a:endParaRPr lang="uk-UA" b="1" u="sng" dirty="0">
              <a:solidFill>
                <a:schemeClr val="accent2">
                  <a:lumMod val="7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3078" name="AutoShape 6" descr="захаріас топеліус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3090" name="Picture 18" descr="Albert Edelfelt, ZACHARIAS TOPELIUS. - Bukowskis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 l="2010" t="1751" r="2293" b="2250"/>
          <a:stretch>
            <a:fillRect/>
          </a:stretch>
        </p:blipFill>
        <p:spPr bwMode="auto">
          <a:xfrm>
            <a:off x="304801" y="1395575"/>
            <a:ext cx="2554013" cy="3064677"/>
          </a:xfrm>
          <a:prstGeom prst="rect">
            <a:avLst/>
          </a:prstGeom>
          <a:noFill/>
        </p:spPr>
      </p:pic>
      <p:sp>
        <p:nvSpPr>
          <p:cNvPr id="16" name="Содержимое 15"/>
          <p:cNvSpPr>
            <a:spLocks noGrp="1"/>
          </p:cNvSpPr>
          <p:nvPr>
            <p:ph idx="1"/>
          </p:nvPr>
        </p:nvSpPr>
        <p:spPr>
          <a:xfrm>
            <a:off x="2890345" y="1891861"/>
            <a:ext cx="6043448" cy="2774731"/>
          </a:xfrm>
        </p:spPr>
        <p:txBody>
          <a:bodyPr/>
          <a:lstStyle/>
          <a:p>
            <a:pPr>
              <a:buNone/>
            </a:pPr>
            <a:r>
              <a:rPr lang="uk-UA" dirty="0" smtClean="0"/>
              <a:t>		</a:t>
            </a:r>
            <a:r>
              <a:rPr lang="uk-UA" sz="2600" b="1" dirty="0" smtClean="0">
                <a:latin typeface="Times New Roman" pitchFamily="18" charset="0"/>
                <a:cs typeface="Times New Roman" pitchFamily="18" charset="0"/>
              </a:rPr>
              <a:t>Народився</a:t>
            </a:r>
            <a:r>
              <a:rPr lang="uk-UA" sz="2600" b="1" dirty="0" smtClean="0">
                <a:latin typeface="Times New Roman" pitchFamily="18" charset="0"/>
                <a:cs typeface="Times New Roman" pitchFamily="18" charset="0"/>
              </a:rPr>
              <a:t> в родині лікаря й відомого збирача народної поезії. </a:t>
            </a:r>
            <a:endParaRPr lang="uk-UA" sz="2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26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k-UA" sz="26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k-UA" sz="2600" b="1" dirty="0" smtClean="0">
                <a:latin typeface="Times New Roman" pitchFamily="18" charset="0"/>
                <a:cs typeface="Times New Roman" pitchFamily="18" charset="0"/>
              </a:rPr>
              <a:t>Вже </a:t>
            </a:r>
            <a:r>
              <a:rPr lang="uk-UA" sz="2600" b="1" dirty="0" smtClean="0">
                <a:latin typeface="Times New Roman" pitchFamily="18" charset="0"/>
                <a:cs typeface="Times New Roman" pitchFamily="18" charset="0"/>
              </a:rPr>
              <a:t>в дитинстві проявилися його художні здібності. </a:t>
            </a:r>
            <a:endParaRPr lang="uk-UA" sz="2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26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k-UA" sz="26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k-UA" sz="2600" b="1" dirty="0" smtClean="0">
                <a:latin typeface="Times New Roman" pitchFamily="18" charset="0"/>
                <a:cs typeface="Times New Roman" pitchFamily="18" charset="0"/>
              </a:rPr>
              <a:t>В 11 </a:t>
            </a:r>
            <a:r>
              <a:rPr lang="uk-UA" sz="2600" b="1" dirty="0" smtClean="0">
                <a:latin typeface="Times New Roman" pitchFamily="18" charset="0"/>
                <a:cs typeface="Times New Roman" pitchFamily="18" charset="0"/>
              </a:rPr>
              <a:t>років він був відправлений на навчання до школи в Улеаборг.</a:t>
            </a:r>
            <a:r>
              <a:rPr lang="ru-RU" sz="2600" dirty="0" smtClean="0"/>
              <a:t> </a:t>
            </a:r>
            <a:endParaRPr lang="uk-UA" sz="2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	</a:t>
            </a:r>
            <a:endParaRPr lang="uk-UA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   	</a:t>
            </a:r>
            <a:endParaRPr lang="uk-UA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38" name="Picture 2" descr="Захаріас Топеліус — Вікіпеді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8623" y="4522185"/>
            <a:ext cx="1905000" cy="2038350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515007" y="4687615"/>
            <a:ext cx="6127532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600" b="1" dirty="0" smtClean="0">
                <a:latin typeface="Times New Roman" pitchFamily="18" charset="0"/>
                <a:cs typeface="Times New Roman" pitchFamily="18" charset="0"/>
              </a:rPr>
              <a:t>У 19 років вступив до університету в Гельсінкі на медичний факультет, але по його закінченню став працювати не лікарем, а журналістом.</a:t>
            </a:r>
            <a:endParaRPr lang="uk-UA" sz="2600" dirty="0"/>
          </a:p>
        </p:txBody>
      </p:sp>
      <p:pic>
        <p:nvPicPr>
          <p:cNvPr id="11" name="Picture 2" descr="https://www.google.com/maps/vt/data=g0EQeKWeikMD6cHMge3O4j2cGkyzBkajp2t01j7Ie-PhLUBh3jIHTj2c-93mYXdrmbfYMI22yp3pHg9XypZwWioelmXxaFMOlJZ5x0Wk81_zer06cuZVm4kQqQQegMZMtgUzYtavUuWTSq7O0-xCZLNDHD57HtvJ-ztWeqFsDEyV6EfTMgJG1-Hld1MwzrbjTH2UskojuyAIeJNzFWctG5bLrSdfTn0X9ksSie-lXp69JcPyQmWq3XzD5d6Jlvc7ctbnvLJy1-WiWrXcw1yh"/>
          <p:cNvPicPr>
            <a:picLocks noChangeAspect="1" noChangeArrowheads="1"/>
          </p:cNvPicPr>
          <p:nvPr/>
        </p:nvPicPr>
        <p:blipFill>
          <a:blip r:embed="rId4" cstate="print">
            <a:lum contrast="10000"/>
          </a:blip>
          <a:srcRect l="5126" r="23065"/>
          <a:stretch>
            <a:fillRect/>
          </a:stretch>
        </p:blipFill>
        <p:spPr bwMode="auto">
          <a:xfrm rot="228855">
            <a:off x="6505903" y="178676"/>
            <a:ext cx="2396359" cy="173530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01600" prst="riblet"/>
          </a:sp3d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Финский писатель Сакариас Топелиус: только ли сказочник? | Культура |  ШколаЖизни.ру"/>
          <p:cNvPicPr>
            <a:picLocks noChangeAspect="1" noChangeArrowheads="1"/>
          </p:cNvPicPr>
          <p:nvPr/>
        </p:nvPicPr>
        <p:blipFill>
          <a:blip r:embed="rId2" cstate="print">
            <a:lum bright="10000" contrast="10000"/>
          </a:blip>
          <a:srcRect/>
          <a:stretch>
            <a:fillRect/>
          </a:stretch>
        </p:blipFill>
        <p:spPr bwMode="auto">
          <a:xfrm rot="20505823">
            <a:off x="334251" y="4277766"/>
            <a:ext cx="2628900" cy="1743076"/>
          </a:xfrm>
          <a:prstGeom prst="rect">
            <a:avLst/>
          </a:prstGeom>
          <a:noFill/>
        </p:spPr>
      </p:pic>
      <p:sp>
        <p:nvSpPr>
          <p:cNvPr id="3078" name="AutoShape 6" descr="захаріас топеліус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6" name="Содержимое 15"/>
          <p:cNvSpPr>
            <a:spLocks noGrp="1"/>
          </p:cNvSpPr>
          <p:nvPr>
            <p:ph idx="1"/>
          </p:nvPr>
        </p:nvSpPr>
        <p:spPr>
          <a:xfrm>
            <a:off x="2238702" y="1744718"/>
            <a:ext cx="6905297" cy="2396358"/>
          </a:xfrm>
        </p:spPr>
        <p:txBody>
          <a:bodyPr/>
          <a:lstStyle/>
          <a:p>
            <a:pPr>
              <a:buNone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uk-UA" sz="2500" b="1" dirty="0" smtClean="0">
                <a:latin typeface="Times New Roman" pitchFamily="18" charset="0"/>
                <a:cs typeface="Times New Roman" pitchFamily="18" charset="0"/>
              </a:rPr>
              <a:t>Літературна </a:t>
            </a:r>
            <a:r>
              <a:rPr lang="uk-UA" sz="2500" b="1" dirty="0" smtClean="0">
                <a:latin typeface="Times New Roman" pitchFamily="18" charset="0"/>
                <a:cs typeface="Times New Roman" pitchFamily="18" charset="0"/>
              </a:rPr>
              <a:t>творчість Топеліуса дуже різноманітна. </a:t>
            </a:r>
            <a:endParaRPr lang="uk-UA" sz="25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25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k-UA" sz="2500" b="1" dirty="0" smtClean="0">
                <a:latin typeface="Times New Roman" pitchFamily="18" charset="0"/>
                <a:cs typeface="Times New Roman" pitchFamily="18" charset="0"/>
              </a:rPr>
              <a:t>Це </a:t>
            </a:r>
            <a:r>
              <a:rPr lang="uk-UA" sz="2500" b="1" dirty="0" smtClean="0">
                <a:latin typeface="Times New Roman" pitchFamily="18" charset="0"/>
                <a:cs typeface="Times New Roman" pitchFamily="18" charset="0"/>
              </a:rPr>
              <a:t>і вірші про природу, про любов до батьківщини, це історичні романи, повісті та оповідання, й, звичайно, казки для дітей. </a:t>
            </a:r>
            <a:endParaRPr lang="uk-UA" sz="25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105806" y="394166"/>
            <a:ext cx="5743904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500" b="1" dirty="0" smtClean="0">
                <a:latin typeface="Times New Roman" pitchFamily="18" charset="0"/>
                <a:cs typeface="Times New Roman" pitchFamily="18" charset="0"/>
              </a:rPr>
              <a:t>Протягом 19 років був редактором «Гельсінгфорської газети». </a:t>
            </a:r>
            <a:endParaRPr lang="uk-UA" sz="2500" dirty="0"/>
          </a:p>
        </p:txBody>
      </p:sp>
      <p:pic>
        <p:nvPicPr>
          <p:cNvPr id="1028" name="Picture 4" descr="M.A. Numminen | Suomalaista musiikkia Finnish music blo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23128" y="4109545"/>
            <a:ext cx="4269348" cy="2491226"/>
          </a:xfrm>
          <a:prstGeom prst="rect">
            <a:avLst/>
          </a:prstGeom>
          <a:noFill/>
        </p:spPr>
      </p:pic>
      <p:pic>
        <p:nvPicPr>
          <p:cNvPr id="1030" name="Picture 6" descr="Topelius, Zacharias | Kirjasampo"/>
          <p:cNvPicPr>
            <a:picLocks noChangeAspect="1" noChangeArrowheads="1"/>
          </p:cNvPicPr>
          <p:nvPr/>
        </p:nvPicPr>
        <p:blipFill>
          <a:blip r:embed="rId4" cstate="print">
            <a:lum contrast="20000"/>
          </a:blip>
          <a:srcRect/>
          <a:stretch>
            <a:fillRect/>
          </a:stretch>
        </p:blipFill>
        <p:spPr bwMode="auto">
          <a:xfrm>
            <a:off x="229148" y="421727"/>
            <a:ext cx="2047875" cy="2790825"/>
          </a:xfrm>
          <a:prstGeom prst="rect">
            <a:avLst/>
          </a:prstGeom>
          <a:noFill/>
        </p:spPr>
      </p:pic>
      <p:pic>
        <p:nvPicPr>
          <p:cNvPr id="1032" name="Picture 8" descr="Maamme-kirja, Liite"/>
          <p:cNvPicPr>
            <a:picLocks noChangeAspect="1" noChangeArrowheads="1"/>
          </p:cNvPicPr>
          <p:nvPr/>
        </p:nvPicPr>
        <p:blipFill>
          <a:blip r:embed="rId5" cstate="print">
            <a:lum contrast="10000"/>
          </a:blip>
          <a:srcRect t="4234" b="1769"/>
          <a:stretch>
            <a:fillRect/>
          </a:stretch>
        </p:blipFill>
        <p:spPr bwMode="auto">
          <a:xfrm>
            <a:off x="2951326" y="4151587"/>
            <a:ext cx="1619250" cy="2417379"/>
          </a:xfrm>
          <a:prstGeom prst="rect">
            <a:avLst/>
          </a:prstGeom>
          <a:noFill/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8992" y="252248"/>
            <a:ext cx="7388773" cy="2427891"/>
          </a:xfrm>
        </p:spPr>
        <p:txBody>
          <a:bodyPr/>
          <a:lstStyle/>
          <a:p>
            <a:r>
              <a:rPr lang="uk-UA" sz="2600" b="1" dirty="0" smtClean="0">
                <a:latin typeface="Times New Roman" pitchFamily="18" charset="0"/>
                <a:cs typeface="Times New Roman" pitchFamily="18" charset="0"/>
              </a:rPr>
              <a:t>Сам Топеліус не розглядав себе як казкаря, але саме казки принесли йому найбільшу популярність і всенародну любов. </a:t>
            </a:r>
          </a:p>
          <a:p>
            <a:r>
              <a:rPr lang="uk-UA" sz="2600" b="1" dirty="0" smtClean="0">
                <a:latin typeface="Times New Roman" pitchFamily="18" charset="0"/>
                <a:cs typeface="Times New Roman" pitchFamily="18" charset="0"/>
              </a:rPr>
              <a:t>Захаріас Топеліус був нагороджений золотою медаллю Шведської академії.</a:t>
            </a:r>
            <a:endParaRPr lang="uk-UA" sz="2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6" name="Picture 8" descr="Taidesodan tuloksena Topeliukselle kaksi muistomerkkiä Helsinkiin – Tiellä  sananvapauteen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 l="13405" t="3516" r="4752" b="3169"/>
          <a:stretch>
            <a:fillRect/>
          </a:stretch>
        </p:blipFill>
        <p:spPr bwMode="auto">
          <a:xfrm>
            <a:off x="4771698" y="3862551"/>
            <a:ext cx="3258207" cy="2785242"/>
          </a:xfrm>
          <a:prstGeom prst="rect">
            <a:avLst/>
          </a:prstGeom>
          <a:noFill/>
        </p:spPr>
      </p:pic>
      <p:pic>
        <p:nvPicPr>
          <p:cNvPr id="2058" name="Picture 10" descr="13.4.186... - Vaasa-Mustasaari oppaat ry Vasa-Korsholm guider rf | فيسبوك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 l="15143" t="14718"/>
          <a:stretch>
            <a:fillRect/>
          </a:stretch>
        </p:blipFill>
        <p:spPr bwMode="auto">
          <a:xfrm>
            <a:off x="283779" y="3609988"/>
            <a:ext cx="1965435" cy="2717241"/>
          </a:xfrm>
          <a:prstGeom prst="rect">
            <a:avLst/>
          </a:prstGeom>
          <a:noFill/>
        </p:spPr>
      </p:pic>
      <p:pic>
        <p:nvPicPr>
          <p:cNvPr id="2060" name="Picture 12" descr="Eliitin Esoteeriset Symbolit: Topelius ja lapset"/>
          <p:cNvPicPr>
            <a:picLocks noChangeAspect="1" noChangeArrowheads="1"/>
          </p:cNvPicPr>
          <p:nvPr/>
        </p:nvPicPr>
        <p:blipFill>
          <a:blip r:embed="rId4" cstate="print">
            <a:lum bright="-10000" contrast="10000"/>
          </a:blip>
          <a:srcRect l="14506" t="2235" r="5792" b="7263"/>
          <a:stretch>
            <a:fillRect/>
          </a:stretch>
        </p:blipFill>
        <p:spPr bwMode="auto">
          <a:xfrm>
            <a:off x="2434053" y="2669627"/>
            <a:ext cx="2158967" cy="3268717"/>
          </a:xfrm>
          <a:prstGeom prst="rect">
            <a:avLst/>
          </a:prstGeom>
          <a:noFill/>
        </p:spPr>
      </p:pic>
      <p:pic>
        <p:nvPicPr>
          <p:cNvPr id="2052" name="Picture 4" descr="Події - iinc.com.u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2461" y="1860331"/>
            <a:ext cx="2721539" cy="2648606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4814" y="210208"/>
            <a:ext cx="6747641" cy="1124606"/>
          </a:xfrm>
        </p:spPr>
        <p:txBody>
          <a:bodyPr/>
          <a:lstStyle/>
          <a:p>
            <a:pPr algn="ctr"/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КАЗКИ </a:t>
            </a:r>
            <a:br>
              <a:rPr lang="uk-UA" b="1" dirty="0" smtClean="0">
                <a:ln>
                  <a:solidFill>
                    <a:schemeClr val="bg1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</a:br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Захаріаса Топеліуса</a:t>
            </a:r>
            <a:endParaRPr lang="uk-UA" dirty="0">
              <a:ln>
                <a:solidFill>
                  <a:schemeClr val="bg1"/>
                </a:solidFill>
              </a:ln>
            </a:endParaRPr>
          </a:p>
        </p:txBody>
      </p:sp>
      <p:pic>
        <p:nvPicPr>
          <p:cNvPr id="2053" name="Picture 5" descr="Зореока. Захаріас Топеліус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6439" y="1513492"/>
            <a:ext cx="1812822" cy="2427888"/>
          </a:xfrm>
          <a:prstGeom prst="rect">
            <a:avLst/>
          </a:prstGeom>
          <a:noFill/>
        </p:spPr>
      </p:pic>
      <p:pic>
        <p:nvPicPr>
          <p:cNvPr id="2063" name="Picture 15" descr="Казка про старого гнома. Захаріас Топеліус"/>
          <p:cNvPicPr>
            <a:picLocks noChangeAspect="1" noChangeArrowheads="1"/>
          </p:cNvPicPr>
          <p:nvPr/>
        </p:nvPicPr>
        <p:blipFill>
          <a:blip r:embed="rId3" cstate="print">
            <a:lum bright="20000" contrast="10000"/>
          </a:blip>
          <a:srcRect/>
          <a:stretch>
            <a:fillRect/>
          </a:stretch>
        </p:blipFill>
        <p:spPr bwMode="auto">
          <a:xfrm rot="808758">
            <a:off x="7000843" y="1623852"/>
            <a:ext cx="1765737" cy="2364827"/>
          </a:xfrm>
          <a:prstGeom prst="rect">
            <a:avLst/>
          </a:prstGeom>
          <a:noFill/>
        </p:spPr>
      </p:pic>
      <p:pic>
        <p:nvPicPr>
          <p:cNvPr id="2065" name="Picture 17" descr="Подарунок фінського казкаря – ЛітАкцент – світ сучасної літератури"/>
          <p:cNvPicPr>
            <a:picLocks noChangeAspect="1" noChangeArrowheads="1"/>
          </p:cNvPicPr>
          <p:nvPr/>
        </p:nvPicPr>
        <p:blipFill>
          <a:blip r:embed="rId4" cstate="print">
            <a:lum bright="-10000"/>
          </a:blip>
          <a:srcRect/>
          <a:stretch>
            <a:fillRect/>
          </a:stretch>
        </p:blipFill>
        <p:spPr bwMode="auto">
          <a:xfrm>
            <a:off x="3614575" y="4127994"/>
            <a:ext cx="1809750" cy="2524126"/>
          </a:xfrm>
          <a:prstGeom prst="rect">
            <a:avLst/>
          </a:prstGeom>
          <a:noFill/>
        </p:spPr>
      </p:pic>
      <p:pic>
        <p:nvPicPr>
          <p:cNvPr id="2067" name="Picture 19" descr="Книга « Сакаріас Топеліус. Казки» – Захаріас Топеліус, купити за ціною 25  на YAKABOO: 966-661-705-6"/>
          <p:cNvPicPr>
            <a:picLocks noChangeAspect="1" noChangeArrowheads="1"/>
          </p:cNvPicPr>
          <p:nvPr/>
        </p:nvPicPr>
        <p:blipFill>
          <a:blip r:embed="rId5" cstate="print">
            <a:lum bright="10000"/>
          </a:blip>
          <a:srcRect/>
          <a:stretch>
            <a:fillRect/>
          </a:stretch>
        </p:blipFill>
        <p:spPr bwMode="auto">
          <a:xfrm rot="20668532">
            <a:off x="414548" y="1591610"/>
            <a:ext cx="1653331" cy="2380594"/>
          </a:xfrm>
          <a:prstGeom prst="rect">
            <a:avLst/>
          </a:prstGeom>
          <a:noFill/>
        </p:spPr>
      </p:pic>
      <p:pic>
        <p:nvPicPr>
          <p:cNvPr id="2061" name="Picture 13" descr="Зимова казка. З.Топеліус. Казка українською з малюнками онлайн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086229">
            <a:off x="1795328" y="1692164"/>
            <a:ext cx="1797130" cy="2406868"/>
          </a:xfrm>
          <a:prstGeom prst="rect">
            <a:avLst/>
          </a:prstGeom>
          <a:noFill/>
        </p:spPr>
      </p:pic>
      <p:pic>
        <p:nvPicPr>
          <p:cNvPr id="2059" name="Picture 11" descr="Три жітні колоски. З.Топеліус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765865">
            <a:off x="5452926" y="1713188"/>
            <a:ext cx="1797128" cy="2406868"/>
          </a:xfrm>
          <a:prstGeom prst="rect">
            <a:avLst/>
          </a:prstGeom>
          <a:noFill/>
        </p:spPr>
      </p:pic>
      <p:pic>
        <p:nvPicPr>
          <p:cNvPr id="2069" name="Picture 21" descr="Сампо-лопареня. З.Топеліус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0616702">
            <a:off x="1324303" y="4120674"/>
            <a:ext cx="1776248" cy="2377387"/>
          </a:xfrm>
          <a:prstGeom prst="rect">
            <a:avLst/>
          </a:prstGeom>
          <a:noFill/>
        </p:spPr>
      </p:pic>
      <p:pic>
        <p:nvPicPr>
          <p:cNvPr id="2055" name="Picture 7" descr="Перлина Адальміни. Захаріас Топеліус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1228872">
            <a:off x="6010205" y="4148584"/>
            <a:ext cx="1733645" cy="2321845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49" y="231229"/>
            <a:ext cx="8126467" cy="872642"/>
          </a:xfrm>
        </p:spPr>
        <p:txBody>
          <a:bodyPr/>
          <a:lstStyle/>
          <a:p>
            <a:pPr algn="ctr"/>
            <a:r>
              <a:rPr lang="uk-UA" sz="3300" b="1" dirty="0" smtClean="0">
                <a:ln>
                  <a:solidFill>
                    <a:schemeClr val="bg1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“ Сонячний Промінь у листопаді ”</a:t>
            </a:r>
            <a:endParaRPr lang="uk-UA" sz="3300" dirty="0">
              <a:ln>
                <a:solidFill>
                  <a:schemeClr val="bg1"/>
                </a:solidFill>
              </a:ln>
            </a:endParaRPr>
          </a:p>
        </p:txBody>
      </p:sp>
      <p:pic>
        <p:nvPicPr>
          <p:cNvPr id="7" name="Захаріас Топеліус «Сонячний промінь у листопаді» (фінська казка)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2459421" y="1823546"/>
            <a:ext cx="6505903" cy="4879427"/>
          </a:xfrm>
          <a:prstGeom prst="rect">
            <a:avLst/>
          </a:prstGeom>
        </p:spPr>
      </p:pic>
      <p:pic>
        <p:nvPicPr>
          <p:cNvPr id="12290" name="Picture 2" descr="Картинки солнце без фона для презентации (59 фото) » Картинки и статусы про  окружающий мир вокруг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799" y="1198126"/>
            <a:ext cx="2181845" cy="20072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5992867" cy="598702"/>
          </a:xfrm>
        </p:spPr>
        <p:txBody>
          <a:bodyPr/>
          <a:lstStyle/>
          <a:p>
            <a:pPr algn="ctr"/>
            <a:r>
              <a:rPr lang="uk-UA" sz="4000" b="1" dirty="0" smtClean="0">
                <a:ln>
                  <a:solidFill>
                    <a:schemeClr val="bg1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Чи знаєш ти?</a:t>
            </a:r>
            <a:endParaRPr lang="uk-UA" sz="4000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78941" y="1326292"/>
            <a:ext cx="8641491" cy="5338119"/>
          </a:xfrm>
        </p:spPr>
        <p:txBody>
          <a:bodyPr/>
          <a:lstStyle/>
          <a:p>
            <a:pPr>
              <a:buNone/>
            </a:pP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Законопатити – закрити, закупорити, заткнути</a:t>
            </a:r>
          </a:p>
          <a:p>
            <a:pPr>
              <a:buNone/>
            </a:pP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Фальшивити – спотворювати звуки під час співи чи гри</a:t>
            </a:r>
          </a:p>
          <a:p>
            <a:pPr>
              <a:buNone/>
            </a:pP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В заточенні – ув’язнення</a:t>
            </a:r>
          </a:p>
          <a:p>
            <a:pPr>
              <a:buNone/>
            </a:pP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Витіюваті візерунки – надмірно прикрашені візерунки</a:t>
            </a:r>
          </a:p>
          <a:p>
            <a:pPr>
              <a:buNone/>
            </a:pP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Крижана гладінь – льодова площина (поверхня)</a:t>
            </a:r>
          </a:p>
          <a:p>
            <a:pPr>
              <a:buNone/>
            </a:pPr>
            <a:endParaRPr lang="uk-UA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00000"/>
              </a:lnSpc>
              <a:buNone/>
            </a:pPr>
            <a:r>
              <a:rPr lang="uk-UA" sz="24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Глиц</a:t>
            </a:r>
            <a:r>
              <a:rPr lang="uk-UA" sz="20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я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 – листя деяких дерев у 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k-UA" sz="24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Перлина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 – дорогоцінний камінь </a:t>
            </a:r>
          </a:p>
          <a:p>
            <a:pPr>
              <a:lnSpc>
                <a:spcPct val="100000"/>
              </a:lnSpc>
              <a:buNone/>
            </a:pP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вигляді голок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, шпильок; хвоя		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тваринного 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походження</a:t>
            </a:r>
          </a:p>
          <a:p>
            <a:pPr>
              <a:buNone/>
            </a:pP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HOME\Desktop\hlytsya.jpg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1260389" y="4598772"/>
            <a:ext cx="1889874" cy="19386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32 Перлини - 32 Перлини updated their profile picture.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 l="5041" t="2643" r="4244" b="11255"/>
          <a:stretch>
            <a:fillRect/>
          </a:stretch>
        </p:blipFill>
        <p:spPr bwMode="auto">
          <a:xfrm>
            <a:off x="5733536" y="4604951"/>
            <a:ext cx="1925274" cy="18273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2" descr="Картинки солнце без фона для презентации (59 фото) » Картинки и статусы про  окружающий мир вокруг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800192" y="294236"/>
            <a:ext cx="2181845" cy="2007298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869989" y="955589"/>
            <a:ext cx="5750012" cy="5221374"/>
          </a:xfrm>
        </p:spPr>
        <p:txBody>
          <a:bodyPr/>
          <a:lstStyle/>
          <a:p>
            <a:pPr algn="ctr">
              <a:buNone/>
            </a:pPr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Мирт</a:t>
            </a:r>
          </a:p>
          <a:p>
            <a:pPr>
              <a:buNone/>
            </a:pPr>
            <a:r>
              <a:rPr lang="uk-UA" dirty="0" smtClean="0"/>
              <a:t>	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Вічнозелена деревна рослина (дерево або чагарник до 3–4 м висотою) із білими пухнатими квітками та темно-зеленими листками, що містять ефірну олію.</a:t>
            </a:r>
            <a:r>
              <a:rPr lang="uk-UA" sz="2000" dirty="0" smtClean="0"/>
              <a:t> 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Темно-сині ягоди, завдовжки 1 см, їстівні, але несмачні</a:t>
            </a:r>
            <a:r>
              <a:rPr lang="uk-UA" sz="2000" dirty="0" smtClean="0"/>
              <a:t>.</a:t>
            </a:r>
          </a:p>
          <a:p>
            <a:pPr>
              <a:buNone/>
            </a:pP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	Раніше миртом називали вінок із квітів і листів такого дерева або його гілку — символ тиші, миру та насолоди.</a:t>
            </a:r>
          </a:p>
          <a:p>
            <a:pPr algn="ctr">
              <a:buNone/>
            </a:pPr>
            <a:endParaRPr lang="uk-UA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uk-UA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011095" y="199697"/>
            <a:ext cx="537767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400" b="1" dirty="0" smtClean="0">
                <a:ln>
                  <a:solidFill>
                    <a:schemeClr val="bg1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Цікаво знати</a:t>
            </a:r>
            <a:endParaRPr lang="uk-UA" sz="4400" dirty="0">
              <a:ln>
                <a:solidFill>
                  <a:schemeClr val="bg1"/>
                </a:solidFill>
              </a:ln>
            </a:endParaRPr>
          </a:p>
        </p:txBody>
      </p:sp>
      <p:pic>
        <p:nvPicPr>
          <p:cNvPr id="18434" name="Picture 2" descr="C:\Users\HOME\Desktop\mirt-quot-derevo-lyubvi-quot.jpg"/>
          <p:cNvPicPr>
            <a:picLocks noChangeAspect="1" noChangeArrowheads="1"/>
          </p:cNvPicPr>
          <p:nvPr/>
        </p:nvPicPr>
        <p:blipFill>
          <a:blip r:embed="rId2" cstate="print">
            <a:lum bright="-10000"/>
          </a:blip>
          <a:srcRect l="16395" t="4204" r="12875" b="8468"/>
          <a:stretch>
            <a:fillRect/>
          </a:stretch>
        </p:blipFill>
        <p:spPr bwMode="auto">
          <a:xfrm>
            <a:off x="304799" y="609600"/>
            <a:ext cx="1598141" cy="262861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8435" name="Picture 3" descr="C:\Users\HOME\Desktop\myrtus1.jpg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365852" y="4377380"/>
            <a:ext cx="2678759" cy="200694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8440" name="Picture 8" descr="Myrtus communis 001.JPG"/>
          <p:cNvPicPr>
            <a:picLocks noChangeAspect="1" noChangeArrowheads="1"/>
          </p:cNvPicPr>
          <p:nvPr/>
        </p:nvPicPr>
        <p:blipFill>
          <a:blip r:embed="rId4" cstate="print">
            <a:lum bright="-10000"/>
          </a:blip>
          <a:srcRect/>
          <a:stretch>
            <a:fillRect/>
          </a:stretch>
        </p:blipFill>
        <p:spPr bwMode="auto">
          <a:xfrm>
            <a:off x="6870357" y="702985"/>
            <a:ext cx="2018270" cy="262510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18442" name="Picture 10" descr="Мирт обыкновенный. Применение, описание, химический состав,  противопоказания и лечебные свойства мирта"/>
          <p:cNvPicPr>
            <a:picLocks noChangeAspect="1" noChangeArrowheads="1"/>
          </p:cNvPicPr>
          <p:nvPr/>
        </p:nvPicPr>
        <p:blipFill>
          <a:blip r:embed="rId5" cstate="print">
            <a:lum bright="-10000"/>
          </a:blip>
          <a:srcRect/>
          <a:stretch>
            <a:fillRect/>
          </a:stretch>
        </p:blipFill>
        <p:spPr bwMode="auto">
          <a:xfrm>
            <a:off x="5864397" y="4366055"/>
            <a:ext cx="2898727" cy="205190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2" name="Рисунок 11" descr="Миртовый венок - 32 фото"/>
          <p:cNvPicPr/>
          <p:nvPr/>
        </p:nvPicPr>
        <p:blipFill>
          <a:blip r:embed="rId6" cstate="print"/>
          <a:srcRect l="1662" t="5696" b="4069"/>
          <a:stretch>
            <a:fillRect/>
          </a:stretch>
        </p:blipFill>
        <p:spPr bwMode="auto">
          <a:xfrm>
            <a:off x="3303373" y="4390766"/>
            <a:ext cx="2380735" cy="188646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95752" y="365125"/>
            <a:ext cx="6148551" cy="763459"/>
          </a:xfrm>
        </p:spPr>
        <p:txBody>
          <a:bodyPr/>
          <a:lstStyle/>
          <a:p>
            <a:pPr algn="ctr"/>
            <a:r>
              <a:rPr lang="uk-UA" sz="3200" b="1" dirty="0" smtClean="0">
                <a:ln>
                  <a:solidFill>
                    <a:schemeClr val="bg1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Розкажи, як мурахи готуються до зими</a:t>
            </a:r>
            <a:endParaRPr lang="uk-UA" sz="3200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9459" name="Picture 3" descr="C:\Users\HOME\Desktop\завантаженн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76039" y="2173502"/>
            <a:ext cx="1630211" cy="14264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460" name="Picture 4" descr="C:\Users\HOME\Desktop\depositphotos_37137657-stock-illustration-team-of-ant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24153" y="4852086"/>
            <a:ext cx="2392906" cy="16872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461" name="Picture 5" descr="C:\Users\HOME\Desktop\istockphoto-1159956441-612x61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85535" y="1386015"/>
            <a:ext cx="3558745" cy="30644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463" name="Picture 7" descr="Малюнки олівцем мураха (24 фото) | #ТЕГ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05042" y="4629666"/>
            <a:ext cx="1224176" cy="1342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9" descr="Vector illustration of Cute ant cartoon waving #23054434 - Larastock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26178" y="4572000"/>
            <a:ext cx="983294" cy="12617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467" name="Picture 11" descr="An ant Stock Vector Image by ©interactimages #2071615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2466" y="2606087"/>
            <a:ext cx="1546481" cy="11421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Содержимое 11"/>
          <p:cNvSpPr>
            <a:spLocks noGrp="1"/>
          </p:cNvSpPr>
          <p:nvPr>
            <p:ph idx="1"/>
          </p:nvPr>
        </p:nvSpPr>
        <p:spPr>
          <a:xfrm>
            <a:off x="675502" y="1359243"/>
            <a:ext cx="7839847" cy="4817720"/>
          </a:xfrm>
        </p:spPr>
        <p:txBody>
          <a:bodyPr/>
          <a:lstStyle/>
          <a:p>
            <a:endParaRPr lang="uk-UA" dirty="0" smtClean="0"/>
          </a:p>
          <a:p>
            <a:pPr>
              <a:buNone/>
            </a:pPr>
            <a:endParaRPr lang="uk-UA" dirty="0"/>
          </a:p>
        </p:txBody>
      </p:sp>
      <p:pic>
        <p:nvPicPr>
          <p:cNvPr id="13" name="Picture 2" descr="Картинки солнце без фона для презентации (59 фото) » Картинки и статусы про  окружающий мир вокруг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6840" y="231174"/>
            <a:ext cx="2181845" cy="2007298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01794" y="156519"/>
            <a:ext cx="6513555" cy="881449"/>
          </a:xfrm>
        </p:spPr>
        <p:txBody>
          <a:bodyPr/>
          <a:lstStyle/>
          <a:p>
            <a:pPr algn="ctr"/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Хто/що зайве?</a:t>
            </a:r>
            <a:endParaRPr lang="uk-UA" dirty="0">
              <a:ln>
                <a:solidFill>
                  <a:schemeClr val="bg1"/>
                </a:solidFill>
              </a:ln>
            </a:endParaRPr>
          </a:p>
        </p:txBody>
      </p:sp>
      <p:pic>
        <p:nvPicPr>
          <p:cNvPr id="20482" name="Picture 2" descr="C:\Users\HOME\Desktop\01304e03-fb23-4b25-9b3d-aa5b4f038a0d_90_9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4963" y="4082793"/>
            <a:ext cx="3525794" cy="26487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84" name="Picture 4" descr="C:\Users\HOME\Desktop\1653947279_1-flomaster-club-p-raskraska-derevo-bereza-krasivo-1.png"/>
          <p:cNvPicPr>
            <a:picLocks noChangeAspect="1" noChangeArrowheads="1"/>
          </p:cNvPicPr>
          <p:nvPr/>
        </p:nvPicPr>
        <p:blipFill>
          <a:blip r:embed="rId3" cstate="print"/>
          <a:srcRect l="13667" t="2162" r="8743" b="3544"/>
          <a:stretch>
            <a:fillRect/>
          </a:stretch>
        </p:blipFill>
        <p:spPr bwMode="auto">
          <a:xfrm>
            <a:off x="6474942" y="3226515"/>
            <a:ext cx="1814896" cy="31174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85" name="Picture 5" descr="C:\Users\HOME\Desktop\a-453.png"/>
          <p:cNvPicPr>
            <a:picLocks noChangeAspect="1" noChangeArrowheads="1"/>
          </p:cNvPicPr>
          <p:nvPr/>
        </p:nvPicPr>
        <p:blipFill>
          <a:blip r:embed="rId4" cstate="print"/>
          <a:srcRect l="23294" r="28195"/>
          <a:stretch>
            <a:fillRect/>
          </a:stretch>
        </p:blipFill>
        <p:spPr bwMode="auto">
          <a:xfrm>
            <a:off x="345988" y="1716559"/>
            <a:ext cx="1128583" cy="1845347"/>
          </a:xfrm>
          <a:prstGeom prst="rect">
            <a:avLst/>
          </a:prstGeom>
          <a:noFill/>
        </p:spPr>
      </p:pic>
      <p:pic>
        <p:nvPicPr>
          <p:cNvPr id="20487" name="Picture 7" descr="листья осины стоковое изображение. изображение насчитывающей зеленый -  6051005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9643555">
            <a:off x="586062" y="3731484"/>
            <a:ext cx="1801876" cy="12140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Бабуся мультфільм: картинки, стокові Бабуся мультфільм фотографії,  зображення | Скачати з Depositphotos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75735" y="872643"/>
            <a:ext cx="1738402" cy="2199502"/>
          </a:xfrm>
          <a:prstGeom prst="rect">
            <a:avLst/>
          </a:prstGeom>
          <a:noFill/>
        </p:spPr>
      </p:pic>
      <p:pic>
        <p:nvPicPr>
          <p:cNvPr id="12" name="Рисунок 11" descr="В'язка ключів напівплоский кольоровий векторний об'єкт"/>
          <p:cNvPicPr/>
          <p:nvPr/>
        </p:nvPicPr>
        <p:blipFill>
          <a:blip r:embed="rId7" cstate="print"/>
          <a:srcRect l="33827" t="7692" r="34693" b="9148"/>
          <a:stretch>
            <a:fillRect/>
          </a:stretch>
        </p:blipFill>
        <p:spPr bwMode="auto">
          <a:xfrm rot="1656025">
            <a:off x="6797598" y="1830562"/>
            <a:ext cx="567241" cy="1091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92" name="AutoShape 12" descr="Малюнок по цифрам Ромашки в білій вазі на вікні (BS22637) 40 х 50 см (Без  коробки) купити Київ, Україна на Po-Nomera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0494" name="AutoShape 14" descr="Малюнок по цифрам Ромашки в білій вазі на вікні (BS22637) 40 х 50 см (Без  коробки) купити Київ, Україна на Po-Nomera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049" name="Picture 1" descr="C:\Users\HOME\Desktop\kak_narisovat_kuznechika_karandashom_poetapno_5.jpg"/>
          <p:cNvPicPr>
            <a:picLocks noChangeAspect="1" noChangeArrowheads="1"/>
          </p:cNvPicPr>
          <p:nvPr/>
        </p:nvPicPr>
        <p:blipFill>
          <a:blip r:embed="rId8" cstate="print"/>
          <a:srcRect l="1619" t="1757" r="1887"/>
          <a:stretch>
            <a:fillRect/>
          </a:stretch>
        </p:blipFill>
        <p:spPr bwMode="auto">
          <a:xfrm>
            <a:off x="807309" y="4753231"/>
            <a:ext cx="1672281" cy="9849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Рисунок 16" descr="C:\Users\HOME\Desktop\depositphotos_191507326-stock-photo-the-girl-opens-the-curtains.jpg"/>
          <p:cNvPicPr/>
          <p:nvPr/>
        </p:nvPicPr>
        <p:blipFill>
          <a:blip r:embed="rId9" cstate="print"/>
          <a:srcRect l="14061" t="10311" r="9124" b="17511"/>
          <a:stretch>
            <a:fillRect/>
          </a:stretch>
        </p:blipFill>
        <p:spPr bwMode="auto">
          <a:xfrm>
            <a:off x="3431238" y="1693322"/>
            <a:ext cx="2318772" cy="17089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96" name="Picture 16" descr="Картина за номерами Brushme Ромашки в білій вазі на вікні GX22637 40х50см  брашми Квіти і натюрморти – низькі ціни, кредит, оплата частинами в  інтернет-магазині ROZETKA | Купити в Україні: Києві, Харкові, Дніпрі,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430163" y="2084174"/>
            <a:ext cx="1501457" cy="13674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Picture 2" descr="Картинки солнце без фона для презентации (59 фото) » Картинки и статусы про  окружающий мир вокруг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46537" y="0"/>
            <a:ext cx="2181845" cy="2007298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8650" y="848496"/>
            <a:ext cx="7886700" cy="5750011"/>
          </a:xfrm>
        </p:spPr>
        <p:txBody>
          <a:bodyPr/>
          <a:lstStyle/>
          <a:p>
            <a:pPr marL="457200" indent="-457200">
              <a:buNone/>
            </a:pP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uk-UA" sz="1400" b="1" u="sng" dirty="0" smtClean="0">
                <a:latin typeface="Times New Roman" pitchFamily="18" charset="0"/>
                <a:cs typeface="Times New Roman" pitchFamily="18" charset="0"/>
              </a:rPr>
              <a:t>В якому місяці відбуваються події?</a:t>
            </a:r>
          </a:p>
          <a:p>
            <a:pPr marL="457200" indent="-457200">
              <a:buNone/>
            </a:pP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	А) Липень</a:t>
            </a:r>
          </a:p>
          <a:p>
            <a:pPr marL="457200" indent="-457200">
              <a:buNone/>
            </a:pP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	Б) Листопад</a:t>
            </a:r>
          </a:p>
          <a:p>
            <a:pPr marL="457200" indent="-457200">
              <a:buNone/>
            </a:pP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uk-UA" sz="1400" b="1" u="sng" dirty="0" smtClean="0">
                <a:latin typeface="Times New Roman" pitchFamily="18" charset="0"/>
                <a:cs typeface="Times New Roman" pitchFamily="18" charset="0"/>
              </a:rPr>
              <a:t>Що робили мурахи?</a:t>
            </a:r>
          </a:p>
          <a:p>
            <a:pPr marL="457200" indent="-457200">
              <a:buNone/>
            </a:pP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	А) Готувалися до зими</a:t>
            </a:r>
          </a:p>
          <a:p>
            <a:pPr marL="457200" indent="-457200">
              <a:buNone/>
            </a:pP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	Б) Танцювали і співали</a:t>
            </a:r>
          </a:p>
          <a:p>
            <a:pPr marL="457200" indent="-457200">
              <a:buNone/>
            </a:pP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uk-UA" sz="1400" b="1" u="sng" dirty="0" smtClean="0">
                <a:latin typeface="Times New Roman" pitchFamily="18" charset="0"/>
                <a:cs typeface="Times New Roman" pitchFamily="18" charset="0"/>
              </a:rPr>
              <a:t>Хто лежав під осиковим листком?</a:t>
            </a:r>
          </a:p>
          <a:p>
            <a:pPr marL="457200" indent="-457200">
              <a:buNone/>
            </a:pP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	А) Польовий коник</a:t>
            </a:r>
          </a:p>
          <a:p>
            <a:pPr marL="457200" indent="-457200">
              <a:buNone/>
            </a:pP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	Б) Польова миша</a:t>
            </a:r>
          </a:p>
          <a:p>
            <a:pPr marL="457200" indent="-457200">
              <a:buNone/>
            </a:pP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uk-UA" sz="1400" b="1" u="sng" dirty="0" smtClean="0">
                <a:latin typeface="Times New Roman" pitchFamily="18" charset="0"/>
                <a:cs typeface="Times New Roman" pitchFamily="18" charset="0"/>
              </a:rPr>
              <a:t>Чому діти відмовилися від пропозиції Сонячного Променя?</a:t>
            </a:r>
          </a:p>
          <a:p>
            <a:pPr marL="457200" indent="-457200">
              <a:buNone/>
            </a:pP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	А) Бо вони соромилися</a:t>
            </a:r>
          </a:p>
          <a:p>
            <a:pPr marL="457200" indent="-457200">
              <a:buNone/>
            </a:pP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	Б) Бо їм і так жарко</a:t>
            </a:r>
          </a:p>
          <a:p>
            <a:pPr marL="457200" indent="-457200">
              <a:buNone/>
            </a:pP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uk-UA" sz="1400" b="1" u="sng" dirty="0" smtClean="0">
                <a:latin typeface="Times New Roman" pitchFamily="18" charset="0"/>
                <a:cs typeface="Times New Roman" pitchFamily="18" charset="0"/>
              </a:rPr>
              <a:t>Що пообіцяв Сонячний Промінь дівчинці?</a:t>
            </a:r>
          </a:p>
          <a:p>
            <a:pPr marL="457200" indent="-457200">
              <a:buNone/>
            </a:pP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	А) До зустрічі взимку!</a:t>
            </a:r>
          </a:p>
          <a:p>
            <a:pPr marL="457200" indent="-457200">
              <a:buNone/>
            </a:pP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	Б) Весною я повернуся знову.</a:t>
            </a:r>
          </a:p>
          <a:p>
            <a:pPr marL="457200" indent="-457200">
              <a:buNone/>
            </a:pP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uk-UA" sz="1400" b="1" u="sng" dirty="0" smtClean="0">
                <a:latin typeface="Times New Roman" pitchFamily="18" charset="0"/>
                <a:cs typeface="Times New Roman" pitchFamily="18" charset="0"/>
              </a:rPr>
              <a:t>Що шукала бабуся?</a:t>
            </a:r>
          </a:p>
          <a:p>
            <a:pPr marL="457200" indent="-457200">
              <a:buNone/>
            </a:pP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	А) Низку ключів</a:t>
            </a:r>
          </a:p>
          <a:p>
            <a:pPr marL="457200" indent="-457200">
              <a:buNone/>
            </a:pP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	Б) Горщик квітів</a:t>
            </a:r>
          </a:p>
          <a:p>
            <a:pPr marL="457200" indent="-457200">
              <a:buNone/>
            </a:pPr>
            <a:endParaRPr lang="uk-UA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None/>
            </a:pPr>
            <a:endParaRPr lang="uk-UA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None/>
            </a:pPr>
            <a:endParaRPr lang="uk-UA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2984937" y="197708"/>
            <a:ext cx="3415863" cy="634314"/>
          </a:xfrm>
        </p:spPr>
        <p:txBody>
          <a:bodyPr/>
          <a:lstStyle/>
          <a:p>
            <a:pPr algn="ctr"/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ТЕСТ</a:t>
            </a:r>
            <a:endParaRPr lang="uk-UA" dirty="0">
              <a:ln>
                <a:solidFill>
                  <a:schemeClr val="bg1"/>
                </a:solidFill>
              </a:ln>
            </a:endParaRPr>
          </a:p>
        </p:txBody>
      </p:sp>
      <p:pic>
        <p:nvPicPr>
          <p:cNvPr id="6" name="Picture 2" descr="Картинки солнце без фона для презентации (59 фото) » Картинки и статусы про  окружающий мир вокруг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79519" y="882868"/>
            <a:ext cx="3478925" cy="3478925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23286" y="1858579"/>
            <a:ext cx="1307242" cy="3273596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marL="514350" indent="-514350" algn="ctr">
              <a:buAutoNum type="arabicPeriod"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Б</a:t>
            </a:r>
          </a:p>
          <a:p>
            <a:pPr marL="514350" indent="-514350" algn="ctr">
              <a:buAutoNum type="arabicPeriod"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А</a:t>
            </a:r>
          </a:p>
          <a:p>
            <a:pPr marL="514350" indent="-514350" algn="ctr">
              <a:buAutoNum type="arabicPeriod"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А</a:t>
            </a:r>
          </a:p>
          <a:p>
            <a:pPr marL="514350" indent="-514350" algn="ctr">
              <a:buAutoNum type="arabicPeriod"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Б</a:t>
            </a:r>
          </a:p>
          <a:p>
            <a:pPr marL="514350" indent="-514350" algn="ctr">
              <a:buAutoNum type="arabicPeriod"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Б</a:t>
            </a:r>
          </a:p>
          <a:p>
            <a:pPr marL="514350" indent="-514350" algn="ctr">
              <a:buAutoNum type="arabicPeriod"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А</a:t>
            </a:r>
            <a:endParaRPr lang="uk-U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807780" y="291554"/>
            <a:ext cx="5623034" cy="689318"/>
          </a:xfrm>
        </p:spPr>
        <p:txBody>
          <a:bodyPr/>
          <a:lstStyle/>
          <a:p>
            <a:pPr algn="ctr"/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ПЕРЕВІР СЕБЕ!</a:t>
            </a:r>
            <a:endParaRPr lang="uk-UA" dirty="0">
              <a:ln>
                <a:solidFill>
                  <a:schemeClr val="bg1"/>
                </a:solidFill>
              </a:ln>
            </a:endParaRPr>
          </a:p>
        </p:txBody>
      </p:sp>
      <p:pic>
        <p:nvPicPr>
          <p:cNvPr id="6146" name="Picture 2" descr="Картинки солнце без фона для презентации (59 фото) » Картинки и статусы про  окружающий мир вокруг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6803" y="935420"/>
            <a:ext cx="5444359" cy="5444359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96359" y="365126"/>
            <a:ext cx="6574645" cy="990708"/>
          </a:xfrm>
        </p:spPr>
        <p:txBody>
          <a:bodyPr/>
          <a:lstStyle/>
          <a:p>
            <a:pPr algn="ctr"/>
            <a:r>
              <a:rPr lang="uk-UA" sz="3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ОБЕРИ ПРИСЛІВ’Я </a:t>
            </a:r>
            <a:r>
              <a:rPr lang="uk-UA" sz="3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/>
            </a:r>
            <a:br>
              <a:rPr lang="uk-UA" sz="3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</a:br>
            <a:r>
              <a:rPr lang="uk-UA" sz="3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ДО </a:t>
            </a:r>
            <a:r>
              <a:rPr lang="uk-UA" sz="3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КАЗКИ</a:t>
            </a:r>
            <a:endParaRPr lang="uk-UA" sz="3200" dirty="0"/>
          </a:p>
        </p:txBody>
      </p:sp>
      <p:sp>
        <p:nvSpPr>
          <p:cNvPr id="5" name="Овал 4"/>
          <p:cNvSpPr/>
          <p:nvPr/>
        </p:nvSpPr>
        <p:spPr>
          <a:xfrm>
            <a:off x="1172898" y="4354407"/>
            <a:ext cx="3690552" cy="91440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Після дощу сонце засяє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5171090" y="3034367"/>
            <a:ext cx="3501081" cy="91440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Друзі пізнаються </a:t>
            </a:r>
            <a:endParaRPr lang="uk-UA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біді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1688899" y="2122949"/>
            <a:ext cx="3576784" cy="967092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Осінь усьому рахунок веде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5049084" y="5331158"/>
            <a:ext cx="3690552" cy="9144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Будеш робити добро – будеш щасливим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2" descr="Картинки солнце без фона для презентации (59 фото) » Картинки и статусы про  окружающий мир вокруг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675" y="178676"/>
            <a:ext cx="2181845" cy="2007298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33168" y="1870841"/>
            <a:ext cx="7782182" cy="4306120"/>
          </a:xfrm>
        </p:spPr>
        <p:txBody>
          <a:bodyPr/>
          <a:lstStyle/>
          <a:p>
            <a:pPr algn="ctr">
              <a:buNone/>
            </a:pPr>
            <a:r>
              <a:rPr lang="uk-UA" b="1" i="1" dirty="0" smtClean="0">
                <a:latin typeface="Times New Roman" pitchFamily="18" charset="0"/>
                <a:cs typeface="Times New Roman" pitchFamily="18" charset="0"/>
              </a:rPr>
              <a:t>Уявіть, що Сонячний Промінь потрапив </a:t>
            </a:r>
          </a:p>
          <a:p>
            <a:pPr algn="ctr">
              <a:buNone/>
            </a:pPr>
            <a:r>
              <a:rPr lang="uk-UA" b="1" i="1" dirty="0" smtClean="0">
                <a:latin typeface="Times New Roman" pitchFamily="18" charset="0"/>
                <a:cs typeface="Times New Roman" pitchFamily="18" charset="0"/>
              </a:rPr>
              <a:t>на землю у січні. </a:t>
            </a:r>
          </a:p>
          <a:p>
            <a:pPr algn="ctr">
              <a:buNone/>
            </a:pP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Які пригоди могли б трапитися з ним?</a:t>
            </a:r>
            <a:endParaRPr lang="uk-UA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2753710" y="365125"/>
            <a:ext cx="5761640" cy="656367"/>
          </a:xfrm>
        </p:spPr>
        <p:txBody>
          <a:bodyPr/>
          <a:lstStyle/>
          <a:p>
            <a:pPr algn="ctr"/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Пофантазуй</a:t>
            </a:r>
            <a:endParaRPr lang="uk-UA" dirty="0">
              <a:ln>
                <a:solidFill>
                  <a:schemeClr val="bg1"/>
                </a:solidFill>
              </a:ln>
            </a:endParaRPr>
          </a:p>
        </p:txBody>
      </p:sp>
      <p:pic>
        <p:nvPicPr>
          <p:cNvPr id="1026" name="Picture 2" descr="ЩО ТАКЕ УЛЬТРАФІОЛЕТ І ЧОМУ ПОТРІБНО ВІД НЬОГО ЗАХИЩАТИСЯ? - Інтернет  магазин контактних лінз mkl.u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37551" y="3699642"/>
            <a:ext cx="3875414" cy="28625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2" descr="Картинки солнце без фона для презентации (59 фото) » Картинки и статусы про  окружающий мир вокруг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58" y="0"/>
            <a:ext cx="2181845" cy="2007298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41873" y="146861"/>
            <a:ext cx="350961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МОЛОДЦІ!</a:t>
            </a:r>
            <a:endParaRPr lang="uk-UA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307544" y="5695187"/>
            <a:ext cx="687859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ДЯКУЮ ЗА РОБОТУ!</a:t>
            </a:r>
            <a:endParaRPr lang="uk-UA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7" name="Picture 2" descr="Картинки солнце без фона для презентации (59 фото) » Картинки и статусы про  окружающий мир вокруг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5602" y="367862"/>
            <a:ext cx="5444359" cy="5444359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gradient03.pot [Режим совместимости]" id="{9C3C9AF1-E796-49A7-9870-EF023245E8F2}" vid="{FBE2674A-7517-4BBF-BBB6-CB41C2D78AD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4</Template>
  <TotalTime>275</TotalTime>
  <Words>206</Words>
  <Application>Microsoft Office PowerPoint</Application>
  <PresentationFormat>Экран (4:3)</PresentationFormat>
  <Paragraphs>72</Paragraphs>
  <Slides>15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Захаріас Топеліус</vt:lpstr>
      <vt:lpstr>Захаріас Топеліус - фінський письменник і поет</vt:lpstr>
      <vt:lpstr>Слайд 3</vt:lpstr>
      <vt:lpstr>Слайд 4</vt:lpstr>
      <vt:lpstr>КАЗКИ  Захаріаса Топеліуса</vt:lpstr>
      <vt:lpstr>“ Сонячний Промінь у листопаді ”</vt:lpstr>
      <vt:lpstr>Чи знаєш ти?</vt:lpstr>
      <vt:lpstr>Слайд 8</vt:lpstr>
      <vt:lpstr>Розкажи, як мурахи готуються до зими</vt:lpstr>
      <vt:lpstr>Хто/що зайве?</vt:lpstr>
      <vt:lpstr>ТЕСТ</vt:lpstr>
      <vt:lpstr>ПЕРЕВІР СЕБЕ!</vt:lpstr>
      <vt:lpstr>ОБЕРИ ПРИСЛІВ’Я  ДО КАЗКИ</vt:lpstr>
      <vt:lpstr>Пофантазуй</vt:lpstr>
      <vt:lpstr>Слайд 15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user</dc:creator>
  <cp:lastModifiedBy>HOME</cp:lastModifiedBy>
  <cp:revision>64</cp:revision>
  <dcterms:created xsi:type="dcterms:W3CDTF">2018-01-21T10:39:40Z</dcterms:created>
  <dcterms:modified xsi:type="dcterms:W3CDTF">2023-11-18T16:33:22Z</dcterms:modified>
</cp:coreProperties>
</file>