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8" r:id="rId5"/>
    <p:sldId id="264" r:id="rId6"/>
    <p:sldId id="267" r:id="rId7"/>
    <p:sldId id="266" r:id="rId8"/>
    <p:sldId id="269" r:id="rId9"/>
    <p:sldId id="270" r:id="rId10"/>
    <p:sldId id="273" r:id="rId11"/>
    <p:sldId id="272" r:id="rId12"/>
    <p:sldId id="271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6514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2610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5103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4720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3498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8907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817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1527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9738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2910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0646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BC1D6-AF4A-4835-8B2D-AC223C191E7D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79091-5A22-400A-B02F-8B038945FC5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1696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8880921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404664"/>
            <a:ext cx="69847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Calibri Light"/>
              </a:rPr>
              <a:t>Додавання і віднімання числа 5. Взаємозв'язок дій додавання та віднімання. Побудова відрізків заданої довжини</a:t>
            </a:r>
            <a:endParaRPr kumimoji="0" lang="uk-UA" sz="2400" b="0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ahnschrift Condensed" panose="020B0502040204020203" pitchFamily="34" charset="0"/>
            </a:endParaRPr>
          </a:p>
        </p:txBody>
      </p:sp>
      <p:pic>
        <p:nvPicPr>
          <p:cNvPr id="7" name="Picture 2" descr="Дистанційне навчання | Професійні видання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6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60848"/>
            <a:ext cx="4536504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533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8880921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332656"/>
            <a:ext cx="69847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Дзвоник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всім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нам дав наказ –</a:t>
            </a:r>
          </a:p>
          <a:p>
            <a:pPr lvl="0" algn="ctr"/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роботи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швидше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  <a:p>
            <a:pPr lvl="0" algn="ctr"/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Попрацюємо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старанно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lvl="0" algn="ctr"/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Щоб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сказати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lang="ru-RU" sz="44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кінці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lvl="0" algn="ctr"/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нашім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дружнім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класі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lvl="0" algn="ctr"/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Діти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просто,  </a:t>
            </a:r>
            <a:r>
              <a:rPr lang="ru-RU" sz="4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молодці</a:t>
            </a:r>
            <a:r>
              <a:rPr lang="ru-RU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4308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8880921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469901"/>
            <a:ext cx="7416824" cy="511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308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" y="47245"/>
            <a:ext cx="8880921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95736" y="404664"/>
            <a:ext cx="496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Математична розминка</a:t>
            </a: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1124744"/>
            <a:ext cx="5544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 smtClean="0"/>
              <a:t>Яке число більше за </a:t>
            </a:r>
            <a:r>
              <a:rPr lang="uk-UA" sz="2400" b="1" dirty="0" smtClean="0">
                <a:solidFill>
                  <a:srgbClr val="FF0000"/>
                </a:solidFill>
              </a:rPr>
              <a:t>3</a:t>
            </a:r>
            <a:r>
              <a:rPr lang="uk-UA" sz="2400" b="1" dirty="0" smtClean="0"/>
              <a:t>, але менше за</a:t>
            </a:r>
            <a:r>
              <a:rPr lang="uk-UA" sz="2400" b="1" dirty="0" smtClean="0">
                <a:solidFill>
                  <a:srgbClr val="FF0000"/>
                </a:solidFill>
              </a:rPr>
              <a:t> 5</a:t>
            </a:r>
            <a:r>
              <a:rPr lang="uk-UA" sz="2400" b="1" dirty="0" smtClean="0"/>
              <a:t>;</a:t>
            </a:r>
            <a:endParaRPr lang="en-US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07704" y="1772816"/>
            <a:ext cx="5544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 smtClean="0"/>
              <a:t>Яке число більше за </a:t>
            </a:r>
            <a:r>
              <a:rPr lang="uk-UA" sz="2400" b="1" dirty="0">
                <a:solidFill>
                  <a:srgbClr val="FF0000"/>
                </a:solidFill>
              </a:rPr>
              <a:t>8</a:t>
            </a:r>
            <a:r>
              <a:rPr lang="uk-UA" sz="2400" b="1" dirty="0" smtClean="0"/>
              <a:t>, але менше за</a:t>
            </a:r>
            <a:r>
              <a:rPr lang="uk-UA" sz="2400" b="1" dirty="0" smtClean="0">
                <a:solidFill>
                  <a:srgbClr val="FF0000"/>
                </a:solidFill>
              </a:rPr>
              <a:t> 10</a:t>
            </a:r>
            <a:r>
              <a:rPr lang="uk-UA" sz="2400" b="1" dirty="0" smtClean="0"/>
              <a:t>;</a:t>
            </a:r>
            <a:endParaRPr lang="en-US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763688" y="2420888"/>
            <a:ext cx="56886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 smtClean="0"/>
              <a:t>Яке число більше за </a:t>
            </a:r>
            <a:r>
              <a:rPr lang="uk-UA" sz="2400" b="1" dirty="0">
                <a:solidFill>
                  <a:srgbClr val="FF0000"/>
                </a:solidFill>
              </a:rPr>
              <a:t>4</a:t>
            </a:r>
            <a:r>
              <a:rPr lang="uk-UA" sz="2400" b="1" dirty="0" smtClean="0"/>
              <a:t>, але менше за</a:t>
            </a:r>
            <a:r>
              <a:rPr lang="uk-UA" sz="2400" b="1" dirty="0" smtClean="0">
                <a:solidFill>
                  <a:srgbClr val="FF0000"/>
                </a:solidFill>
              </a:rPr>
              <a:t> 6</a:t>
            </a:r>
            <a:r>
              <a:rPr lang="uk-UA" sz="2400" b="1" dirty="0" smtClean="0"/>
              <a:t>;</a:t>
            </a:r>
            <a:endParaRPr lang="en-US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907704" y="3068960"/>
            <a:ext cx="41544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 smtClean="0"/>
              <a:t>Яке число більше за </a:t>
            </a:r>
            <a:r>
              <a:rPr lang="uk-UA" sz="2400" b="1" dirty="0" smtClean="0">
                <a:solidFill>
                  <a:srgbClr val="FF0000"/>
                </a:solidFill>
              </a:rPr>
              <a:t>3</a:t>
            </a:r>
            <a:r>
              <a:rPr lang="uk-UA" sz="2400" b="1" dirty="0"/>
              <a:t> </a:t>
            </a:r>
            <a:r>
              <a:rPr lang="uk-UA" sz="2400" b="1" dirty="0" smtClean="0"/>
              <a:t>на </a:t>
            </a:r>
            <a:r>
              <a:rPr lang="uk-UA" sz="2400" b="1" dirty="0" smtClean="0">
                <a:solidFill>
                  <a:srgbClr val="FF0000"/>
                </a:solidFill>
              </a:rPr>
              <a:t>1</a:t>
            </a:r>
            <a:r>
              <a:rPr lang="uk-UA" sz="2400" b="1" dirty="0" smtClean="0"/>
              <a:t>;</a:t>
            </a:r>
            <a:endParaRPr lang="en-US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907704" y="3244334"/>
            <a:ext cx="41544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uk-UA" kern="0" dirty="0" smtClean="0">
              <a:solidFill>
                <a:sysClr val="windowText" lastClr="000000"/>
              </a:solidFill>
            </a:endParaRPr>
          </a:p>
          <a:p>
            <a:pPr lvl="0"/>
            <a:endParaRPr lang="uk-UA" kern="0" dirty="0" smtClean="0">
              <a:solidFill>
                <a:sysClr val="windowText" lastClr="000000"/>
              </a:solidFill>
            </a:endParaRPr>
          </a:p>
          <a:p>
            <a:pPr lvl="0"/>
            <a:r>
              <a:rPr lang="uk-UA" sz="2400" b="1" kern="0" dirty="0" smtClean="0">
                <a:solidFill>
                  <a:sysClr val="windowText" lastClr="000000"/>
                </a:solidFill>
              </a:rPr>
              <a:t>Яке число має «сусідів» </a:t>
            </a:r>
            <a:r>
              <a:rPr lang="uk-UA" sz="2400" b="1" kern="0" dirty="0" smtClean="0">
                <a:solidFill>
                  <a:srgbClr val="FF0000"/>
                </a:solidFill>
              </a:rPr>
              <a:t>5</a:t>
            </a:r>
            <a:r>
              <a:rPr lang="uk-UA" sz="2400" b="1" kern="0" dirty="0" smtClean="0">
                <a:solidFill>
                  <a:sysClr val="windowText" lastClr="000000"/>
                </a:solidFill>
              </a:rPr>
              <a:t> і </a:t>
            </a:r>
            <a:r>
              <a:rPr lang="uk-UA" sz="2400" b="1" kern="0" dirty="0" smtClean="0">
                <a:solidFill>
                  <a:srgbClr val="FF0000"/>
                </a:solidFill>
              </a:rPr>
              <a:t>7</a:t>
            </a:r>
            <a:r>
              <a:rPr lang="uk-UA" sz="2400" b="1" kern="0" dirty="0" smtClean="0">
                <a:solidFill>
                  <a:sysClr val="windowText" lastClr="000000"/>
                </a:solidFill>
              </a:rPr>
              <a:t>.</a:t>
            </a:r>
            <a:endParaRPr lang="en-US" sz="2400" b="1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308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1" y="24987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672" y="332656"/>
            <a:ext cx="69127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Назви "сусідів" чисел</a:t>
            </a:r>
            <a:endParaRPr kumimoji="0" lang="uk-UA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763689" y="1268761"/>
            <a:ext cx="3240360" cy="1728192"/>
            <a:chOff x="1579023" y="641"/>
            <a:chExt cx="3332611" cy="1999567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1579023" y="641"/>
              <a:ext cx="3332611" cy="1999567"/>
            </a:xfrm>
            <a:prstGeom prst="rect">
              <a:avLst/>
            </a:prstGeom>
            <a:solidFill>
              <a:srgbClr val="A7928D">
                <a:hueOff val="0"/>
                <a:satOff val="0"/>
                <a:lumOff val="0"/>
                <a:alphaOff val="0"/>
              </a:srgbClr>
            </a:solid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</p:spPr>
        </p:sp>
        <p:sp>
          <p:nvSpPr>
            <p:cNvPr id="8" name="Прямоугольник 7"/>
            <p:cNvSpPr/>
            <p:nvPr/>
          </p:nvSpPr>
          <p:spPr>
            <a:xfrm>
              <a:off x="1579023" y="641"/>
              <a:ext cx="3332611" cy="199956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marL="0" marR="0" lvl="0" indent="0" algn="ctr" defTabSz="2889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6500" b="0" i="0" u="none" strike="noStrike" kern="120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venir Next LT Pro"/>
                  <a:ea typeface="+mn-ea"/>
                  <a:cs typeface="+mn-cs"/>
                </a:rPr>
                <a:t>..5..</a:t>
              </a:r>
              <a:endPara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508104" y="1196752"/>
            <a:ext cx="3024336" cy="1800201"/>
            <a:chOff x="3411959" y="2333470"/>
            <a:chExt cx="3332611" cy="1999567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411959" y="2333470"/>
              <a:ext cx="3332611" cy="1999567"/>
            </a:xfrm>
            <a:prstGeom prst="rect">
              <a:avLst/>
            </a:prstGeom>
            <a:solidFill>
              <a:srgbClr val="A7928D">
                <a:hueOff val="9586696"/>
                <a:satOff val="31313"/>
                <a:lumOff val="-26666"/>
                <a:alphaOff val="0"/>
              </a:srgbClr>
            </a:solid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</p:spPr>
        </p:sp>
        <p:sp>
          <p:nvSpPr>
            <p:cNvPr id="11" name="Прямоугольник 10"/>
            <p:cNvSpPr/>
            <p:nvPr/>
          </p:nvSpPr>
          <p:spPr>
            <a:xfrm>
              <a:off x="3411959" y="2333470"/>
              <a:ext cx="3332611" cy="199956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marL="0" marR="0" lvl="0" indent="0" algn="ctr" defTabSz="2889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6500" b="0" i="0" u="none" strike="noStrike" kern="120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venir Next LT Pro"/>
                  <a:ea typeface="+mn-ea"/>
                  <a:cs typeface="+mn-cs"/>
                </a:rPr>
                <a:t>..3..</a:t>
              </a:r>
              <a:endPara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835696" y="4005064"/>
            <a:ext cx="3332611" cy="1999567"/>
            <a:chOff x="5244896" y="641"/>
            <a:chExt cx="3332611" cy="1999567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5244896" y="641"/>
              <a:ext cx="3332611" cy="1999567"/>
            </a:xfrm>
            <a:prstGeom prst="rect">
              <a:avLst/>
            </a:prstGeom>
            <a:solidFill>
              <a:srgbClr val="A7928D">
                <a:hueOff val="4793348"/>
                <a:satOff val="15656"/>
                <a:lumOff val="-13333"/>
                <a:alphaOff val="0"/>
              </a:srgbClr>
            </a:solid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</p:spPr>
        </p:sp>
        <p:sp>
          <p:nvSpPr>
            <p:cNvPr id="14" name="Прямоугольник 13"/>
            <p:cNvSpPr/>
            <p:nvPr/>
          </p:nvSpPr>
          <p:spPr>
            <a:xfrm>
              <a:off x="5244896" y="641"/>
              <a:ext cx="3332611" cy="199956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marL="0" marR="0" lvl="0" indent="0" algn="ctr" defTabSz="2889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6500" b="0" i="0" u="none" strike="noStrike" kern="120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venir Next LT Pro"/>
                  <a:ea typeface="+mn-ea"/>
                  <a:cs typeface="+mn-cs"/>
                </a:rPr>
                <a:t>..8..</a:t>
              </a:r>
              <a:endParaRPr kumimoji="0" lang="en-US" sz="65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5436096" y="3933056"/>
            <a:ext cx="3332611" cy="1999567"/>
            <a:chOff x="5244896" y="641"/>
            <a:chExt cx="3332611" cy="1999567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5244896" y="641"/>
              <a:ext cx="3332611" cy="1999567"/>
            </a:xfrm>
            <a:prstGeom prst="rect">
              <a:avLst/>
            </a:prstGeom>
            <a:solidFill>
              <a:srgbClr val="A7928D">
                <a:hueOff val="4793348"/>
                <a:satOff val="15656"/>
                <a:lumOff val="-13333"/>
                <a:alphaOff val="0"/>
              </a:srgbClr>
            </a:solid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</p:spPr>
        </p:sp>
        <p:sp>
          <p:nvSpPr>
            <p:cNvPr id="17" name="Прямоугольник 16"/>
            <p:cNvSpPr/>
            <p:nvPr/>
          </p:nvSpPr>
          <p:spPr>
            <a:xfrm>
              <a:off x="5244896" y="641"/>
              <a:ext cx="3332611" cy="199956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marL="0" marR="0" lvl="0" indent="0" algn="ctr" defTabSz="28892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65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venir Next LT Pro"/>
                  <a:ea typeface="+mn-ea"/>
                  <a:cs typeface="+mn-cs"/>
                </a:rPr>
                <a:t>..7..</a:t>
              </a:r>
              <a:endParaRPr kumimoji="0" lang="en-US" sz="65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1227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188640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У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Мрійниці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 є 5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гривень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. У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Поспішайка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 — 4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гривні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.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Що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можуть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купити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діти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?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А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якщо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 </a:t>
            </a:r>
            <a:r>
              <a:rPr kumimoji="0" 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складуться</a:t>
            </a:r>
            <a:r>
              <a:rPr kumimoji="0" 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</a:rPr>
              <a:t>?</a:t>
            </a:r>
            <a:endParaRPr kumimoji="0" lang="en-US" sz="3200" b="1" i="1" u="none" strike="noStrike" kern="0" cap="none" spc="0" normalizeH="0" baseline="0" noProof="0" dirty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2429623"/>
            <a:ext cx="7344816" cy="374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804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Зображення, що містить текст, у приміщенні, кілька&#10;&#10;Опис створено автоматично">
            <a:extLst>
              <a:ext uri="{FF2B5EF4-FFF2-40B4-BE49-F238E27FC236}">
                <a16:creationId xmlns:a16="http://schemas.microsoft.com/office/drawing/2014/main" xmlns="" id="{957EF547-CD0F-4703-A38B-2DE6D29C6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1" y="255852"/>
            <a:ext cx="7416823" cy="628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804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26064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Робота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 з</a:t>
            </a:r>
            <a: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а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підручником</a:t>
            </a:r>
            <a:r>
              <a:rPr lang="uk-UA" sz="3600" b="1" kern="0" dirty="0">
                <a:solidFill>
                  <a:srgbClr val="44131A"/>
                </a:solidFill>
                <a:latin typeface="Avenir Next LT Pro"/>
                <a:ea typeface="+mj-ea"/>
                <a:cs typeface="+mj-cs"/>
              </a:rPr>
              <a:t>,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 </a:t>
            </a:r>
            <a: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с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4131A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 43</a:t>
            </a:r>
            <a:endParaRPr kumimoji="0" lang="uk-UA" sz="11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Рисунок 3">
            <a:extLst>
              <a:ext uri="{FF2B5EF4-FFF2-40B4-BE49-F238E27FC236}">
                <a16:creationId xmlns:a16="http://schemas.microsoft.com/office/drawing/2014/main" xmlns="" id="{388FA58A-6DFF-4AED-9F15-934BF9065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196752"/>
            <a:ext cx="7416824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25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3">
            <a:extLst>
              <a:ext uri="{FF2B5EF4-FFF2-40B4-BE49-F238E27FC236}">
                <a16:creationId xmlns:a16="http://schemas.microsoft.com/office/drawing/2014/main" xmlns="" id="{11C751CE-99D5-43AF-B9E6-8CF401043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116632"/>
            <a:ext cx="770485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45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3" descr="Зображення, що містить стіл&#10;&#10;Опис створено автоматично">
            <a:extLst>
              <a:ext uri="{FF2B5EF4-FFF2-40B4-BE49-F238E27FC236}">
                <a16:creationId xmlns:a16="http://schemas.microsoft.com/office/drawing/2014/main" xmlns="" id="{7F7B9712-C67B-4798-B2A6-E9421EE452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-110436"/>
            <a:ext cx="7704856" cy="3467427"/>
          </a:xfrm>
          <a:prstGeom prst="rect">
            <a:avLst/>
          </a:prstGeom>
        </p:spPr>
      </p:pic>
      <p:pic>
        <p:nvPicPr>
          <p:cNvPr id="6" name="Рисунок 3">
            <a:extLst>
              <a:ext uri="{FF2B5EF4-FFF2-40B4-BE49-F238E27FC236}">
                <a16:creationId xmlns:a16="http://schemas.microsoft.com/office/drawing/2014/main" xmlns="" id="{11251497-8CC7-42F4-AFCB-6D59DBED3C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24" y="3717032"/>
            <a:ext cx="7690980" cy="180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45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3">
            <a:extLst>
              <a:ext uri="{FF2B5EF4-FFF2-40B4-BE49-F238E27FC236}">
                <a16:creationId xmlns:a16="http://schemas.microsoft.com/office/drawing/2014/main" xmlns="" id="{04BA2495-8BD4-44BC-8299-CB5C7AE81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386" y="259685"/>
            <a:ext cx="7311085" cy="158513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91680" y="2780927"/>
            <a:ext cx="51663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</a:rPr>
              <a:t>3+5=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</a:rPr>
              <a:t>3+7=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</a:rPr>
              <a:t>9-3=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</a:rPr>
              <a:t>9-7=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2780927"/>
            <a:ext cx="25922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</a:rPr>
              <a:t>9-5=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</a:rPr>
              <a:t>7-5=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</a:rPr>
              <a:t>7-3=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</a:rPr>
              <a:t>5-3=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1988841"/>
            <a:ext cx="53285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Самостійна</a:t>
            </a:r>
            <a:r>
              <a:rPr kumimoji="0" lang="ru-RU" sz="3600" b="1" i="1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робота</a:t>
            </a:r>
            <a:endParaRPr kumimoji="0" lang="uk-UA" sz="1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89545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Фон математика для презентации (100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76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87824" y="404664"/>
            <a:ext cx="424847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Рефлексія</a:t>
            </a:r>
            <a:endParaRPr kumimoji="0" lang="uk-UA" sz="1800" b="0" i="0" u="none" strike="noStrike" kern="0" cap="none" spc="0" normalizeH="0" baseline="0" noProof="0" dirty="0" smtClean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1268760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>
                <a:solidFill>
                  <a:prstClr val="black"/>
                </a:solidFill>
                <a:latin typeface="Avenir Next LT Pro"/>
              </a:rPr>
              <a:t>-Яку тему сьогодні вивчали?</a:t>
            </a:r>
          </a:p>
          <a:p>
            <a:pPr lvl="0"/>
            <a:r>
              <a:rPr lang="uk-UA" sz="2400" dirty="0">
                <a:solidFill>
                  <a:prstClr val="black"/>
                </a:solidFill>
                <a:latin typeface="Avenir Next LT Pro"/>
              </a:rPr>
              <a:t>-Що нового дізнались на </a:t>
            </a:r>
            <a:r>
              <a:rPr lang="uk-UA" sz="2400" dirty="0" err="1">
                <a:solidFill>
                  <a:prstClr val="black"/>
                </a:solidFill>
                <a:latin typeface="Avenir Next LT Pro"/>
              </a:rPr>
              <a:t>уроці</a:t>
            </a:r>
            <a:r>
              <a:rPr lang="uk-UA" sz="2400" dirty="0">
                <a:solidFill>
                  <a:prstClr val="black"/>
                </a:solidFill>
                <a:latin typeface="Avenir Next LT Pro"/>
              </a:rPr>
              <a:t>?</a:t>
            </a:r>
          </a:p>
          <a:p>
            <a:pPr lvl="0"/>
            <a:r>
              <a:rPr lang="uk-UA" sz="2400" dirty="0">
                <a:solidFill>
                  <a:prstClr val="black"/>
                </a:solidFill>
                <a:latin typeface="Avenir Next LT Pro"/>
              </a:rPr>
              <a:t>-Над чим ще треба попрацювати?</a:t>
            </a:r>
          </a:p>
          <a:p>
            <a:pPr lvl="0"/>
            <a:r>
              <a:rPr lang="uk-UA" sz="2400" dirty="0">
                <a:solidFill>
                  <a:prstClr val="black"/>
                </a:solidFill>
                <a:latin typeface="Avenir Next LT Pro"/>
              </a:rPr>
              <a:t>-Оберіть </a:t>
            </a:r>
            <a:r>
              <a:rPr lang="uk-UA" sz="2400" dirty="0" err="1">
                <a:solidFill>
                  <a:prstClr val="black"/>
                </a:solidFill>
                <a:latin typeface="Avenir Next LT Pro"/>
              </a:rPr>
              <a:t>смайлик</a:t>
            </a:r>
            <a:r>
              <a:rPr lang="uk-UA" sz="2400" dirty="0">
                <a:solidFill>
                  <a:prstClr val="black"/>
                </a:solidFill>
                <a:latin typeface="Avenir Next LT Pro"/>
              </a:rPr>
              <a:t>, відповідно до свого настрою)</a:t>
            </a:r>
            <a:endParaRPr lang="uk-UA" sz="2400" dirty="0">
              <a:solidFill>
                <a:prstClr val="black"/>
              </a:solidFill>
              <a:latin typeface="Avenir Next LT Pro"/>
            </a:endParaRPr>
          </a:p>
        </p:txBody>
      </p:sp>
      <p:pic>
        <p:nvPicPr>
          <p:cNvPr id="7" name="Рисунок 4">
            <a:extLst>
              <a:ext uri="{FF2B5EF4-FFF2-40B4-BE49-F238E27FC236}">
                <a16:creationId xmlns:a16="http://schemas.microsoft.com/office/drawing/2014/main" xmlns="" id="{9F1AAAE6-0A6B-4087-BD89-EEEF6E265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570" y="3349434"/>
            <a:ext cx="6166980" cy="211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454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194</Words>
  <Application>Microsoft Office PowerPoint</Application>
  <PresentationFormat>Экран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2023-11-20T20:28:28Z</dcterms:created>
  <dcterms:modified xsi:type="dcterms:W3CDTF">2023-11-20T21:18:58Z</dcterms:modified>
</cp:coreProperties>
</file>