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2" r:id="rId1"/>
  </p:sldMasterIdLst>
  <p:sldIdLst>
    <p:sldId id="256" r:id="rId2"/>
    <p:sldId id="267" r:id="rId3"/>
    <p:sldId id="377" r:id="rId4"/>
    <p:sldId id="380" r:id="rId5"/>
    <p:sldId id="381" r:id="rId6"/>
    <p:sldId id="268" r:id="rId7"/>
    <p:sldId id="269" r:id="rId8"/>
    <p:sldId id="382" r:id="rId9"/>
    <p:sldId id="383" r:id="rId10"/>
    <p:sldId id="386" r:id="rId11"/>
    <p:sldId id="387" r:id="rId12"/>
    <p:sldId id="388" r:id="rId13"/>
    <p:sldId id="389" r:id="rId14"/>
    <p:sldId id="270" r:id="rId15"/>
  </p:sldIdLst>
  <p:sldSz cx="12192000" cy="6858000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9785" autoAdjust="0"/>
    <p:restoredTop sz="94660"/>
  </p:normalViewPr>
  <p:slideViewPr>
    <p:cSldViewPr snapToGrid="0">
      <p:cViewPr>
        <p:scale>
          <a:sx n="90" d="100"/>
          <a:sy n="90" d="100"/>
        </p:scale>
        <p:origin x="-638" y="187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E8E0A8-8E48-42ED-884C-4B8AE84DB2DE}" type="datetimeFigureOut">
              <a:rPr lang="en-US" smtClean="0"/>
              <a:pPr/>
              <a:t>11/26/2023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BE21B3-E6C5-444F-8155-046F2E6A27A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TextBox 6"/>
          <p:cNvSpPr txBox="1"/>
          <p:nvPr/>
        </p:nvSpPr>
        <p:spPr>
          <a:xfrm>
            <a:off x="4286237" y="-24"/>
            <a:ext cx="34290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dirty="0" smtClean="0">
                <a:solidFill>
                  <a:srgbClr val="FF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Математика</a:t>
            </a:r>
            <a:endParaRPr lang="en-US" sz="3600" dirty="0">
              <a:solidFill>
                <a:srgbClr val="FF99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508578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23E75D-40B3-46C0-80A6-25B1F8C0B23A}" type="datetimeFigureOut">
              <a:rPr lang="uk-UA" smtClean="0"/>
              <a:pPr/>
              <a:t>26.11.2023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ECE6AB-F7F8-400E-AE2B-A59F1CD589EA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560792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23E75D-40B3-46C0-80A6-25B1F8C0B23A}" type="datetimeFigureOut">
              <a:rPr lang="uk-UA" smtClean="0"/>
              <a:pPr/>
              <a:t>26.11.2023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ECE6AB-F7F8-400E-AE2B-A59F1CD589EA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7901999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57213" y="857233"/>
            <a:ext cx="5137187" cy="526893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857233"/>
            <a:ext cx="5137187" cy="526893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23E75D-40B3-46C0-80A6-25B1F8C0B23A}" type="datetimeFigureOut">
              <a:rPr lang="uk-UA" smtClean="0"/>
              <a:pPr/>
              <a:t>26.11.2023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ECE6AB-F7F8-400E-AE2B-A59F1CD589EA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4575991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57213" y="788974"/>
            <a:ext cx="5139304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57213" y="1500174"/>
            <a:ext cx="5139304" cy="466566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788974"/>
            <a:ext cx="5046169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1500175"/>
            <a:ext cx="5046169" cy="4625989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23E75D-40B3-46C0-80A6-25B1F8C0B23A}" type="datetimeFigureOut">
              <a:rPr lang="uk-UA" smtClean="0"/>
              <a:pPr/>
              <a:t>26.11.2023</a:t>
            </a:fld>
            <a:endParaRPr lang="uk-U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ECE6AB-F7F8-400E-AE2B-A59F1CD589EA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0203145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23E75D-40B3-46C0-80A6-25B1F8C0B23A}" type="datetimeFigureOut">
              <a:rPr lang="uk-UA" smtClean="0"/>
              <a:pPr/>
              <a:t>26.11.2023</a:t>
            </a:fld>
            <a:endParaRPr lang="uk-U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ECE6AB-F7F8-400E-AE2B-A59F1CD589EA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2519166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23E75D-40B3-46C0-80A6-25B1F8C0B23A}" type="datetimeFigureOut">
              <a:rPr lang="uk-UA" smtClean="0"/>
              <a:pPr/>
              <a:t>26.11.2023</a:t>
            </a:fld>
            <a:endParaRPr lang="uk-U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ECE6AB-F7F8-400E-AE2B-A59F1CD589EA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7185095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52465" y="785794"/>
            <a:ext cx="3668220" cy="649306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785795"/>
            <a:ext cx="6472803" cy="5340369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52465" y="1435101"/>
            <a:ext cx="3668220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23E75D-40B3-46C0-80A6-25B1F8C0B23A}" type="datetimeFigureOut">
              <a:rPr lang="uk-UA" smtClean="0"/>
              <a:pPr/>
              <a:t>26.11.2023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ECE6AB-F7F8-400E-AE2B-A59F1CD589EA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1784041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714356"/>
            <a:ext cx="7315200" cy="4013219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23E75D-40B3-46C0-80A6-25B1F8C0B23A}" type="datetimeFigureOut">
              <a:rPr lang="uk-UA" smtClean="0"/>
              <a:pPr/>
              <a:t>26.11.2023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ECE6AB-F7F8-400E-AE2B-A59F1CD589EA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623359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23E75D-40B3-46C0-80A6-25B1F8C0B23A}" type="datetimeFigureOut">
              <a:rPr lang="uk-UA" smtClean="0"/>
              <a:pPr/>
              <a:t>26.11.2023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ECE6AB-F7F8-400E-AE2B-A59F1CD589EA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5752052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23E75D-40B3-46C0-80A6-25B1F8C0B23A}" type="datetimeFigureOut">
              <a:rPr lang="uk-UA" smtClean="0"/>
              <a:pPr/>
              <a:t>26.11.2023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ECE6AB-F7F8-400E-AE2B-A59F1CD589EA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4507003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71461" y="-24"/>
            <a:ext cx="10972800" cy="65403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52464" y="831864"/>
            <a:ext cx="10287072" cy="53117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23E75D-40B3-46C0-80A6-25B1F8C0B23A}" type="datetimeFigureOut">
              <a:rPr lang="uk-UA" smtClean="0"/>
              <a:pPr/>
              <a:t>26.11.2023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ECE6AB-F7F8-400E-AE2B-A59F1CD589EA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2108309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3" r:id="rId1"/>
    <p:sldLayoutId id="2147483694" r:id="rId2"/>
    <p:sldLayoutId id="2147483695" r:id="rId3"/>
    <p:sldLayoutId id="2147483696" r:id="rId4"/>
    <p:sldLayoutId id="2147483697" r:id="rId5"/>
    <p:sldLayoutId id="2147483698" r:id="rId6"/>
    <p:sldLayoutId id="2147483699" r:id="rId7"/>
    <p:sldLayoutId id="2147483700" r:id="rId8"/>
    <p:sldLayoutId id="2147483701" r:id="rId9"/>
    <p:sldLayoutId id="2147483702" r:id="rId10"/>
    <p:sldLayoutId id="214748370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 xmlns=""/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1828800" y="676530"/>
            <a:ext cx="10363200" cy="1470025"/>
          </a:xfrm>
        </p:spPr>
        <p:txBody>
          <a:bodyPr>
            <a:normAutofit/>
          </a:bodyPr>
          <a:lstStyle/>
          <a:p>
            <a:r>
              <a:rPr lang="uk-UA" sz="4800" b="1" dirty="0" smtClean="0">
                <a:solidFill>
                  <a:srgbClr val="FF0000"/>
                </a:solidFill>
              </a:rPr>
              <a:t>1 клас </a:t>
            </a:r>
            <a:endParaRPr lang="uk-UA" sz="4800" b="1" dirty="0">
              <a:solidFill>
                <a:srgbClr val="FF0000"/>
              </a:solidFill>
            </a:endParaRPr>
          </a:p>
        </p:txBody>
      </p:sp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>
          <a:xfrm>
            <a:off x="2331720" y="2167128"/>
            <a:ext cx="8534400" cy="2432304"/>
          </a:xfrm>
        </p:spPr>
        <p:txBody>
          <a:bodyPr>
            <a:normAutofit fontScale="25000" lnSpcReduction="20000"/>
          </a:bodyPr>
          <a:lstStyle/>
          <a:p>
            <a:r>
              <a:rPr lang="uk-UA" sz="16000" b="1" dirty="0" smtClean="0">
                <a:solidFill>
                  <a:srgbClr val="7030A0"/>
                </a:solidFill>
              </a:rPr>
              <a:t>    </a:t>
            </a:r>
            <a:r>
              <a:rPr lang="uk-UA" sz="16000" b="1" dirty="0" smtClean="0">
                <a:solidFill>
                  <a:srgbClr val="7030A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uk-UA" sz="16000" b="1" dirty="0" smtClean="0">
                <a:solidFill>
                  <a:srgbClr val="7030A0"/>
                </a:solidFill>
                <a:latin typeface="+mj-lt"/>
              </a:rPr>
              <a:t> </a:t>
            </a:r>
          </a:p>
          <a:p>
            <a:r>
              <a:rPr lang="uk-UA" sz="16000" b="1" dirty="0" smtClean="0">
                <a:solidFill>
                  <a:srgbClr val="7030A0"/>
                </a:solidFill>
                <a:latin typeface="Times New Roman"/>
                <a:ea typeface="Times New Roman"/>
                <a:cs typeface="Times New Roman"/>
              </a:rPr>
              <a:t>  </a:t>
            </a:r>
            <a:endParaRPr lang="uk-UA" sz="16000" b="1" dirty="0" smtClean="0">
              <a:solidFill>
                <a:srgbClr val="7030A0"/>
              </a:solidFill>
            </a:endParaRPr>
          </a:p>
          <a:p>
            <a:endParaRPr lang="uk-UA" sz="16000" b="1" dirty="0" smtClean="0">
              <a:solidFill>
                <a:srgbClr val="7030A0"/>
              </a:solidFill>
            </a:endParaRPr>
          </a:p>
          <a:p>
            <a:r>
              <a:rPr lang="uk-UA" sz="16000" b="1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</a:p>
          <a:p>
            <a:r>
              <a:rPr lang="uk-UA" sz="16000" b="1" dirty="0" smtClean="0">
                <a:solidFill>
                  <a:srgbClr val="7030A0"/>
                </a:solidFill>
              </a:rPr>
              <a:t> </a:t>
            </a:r>
          </a:p>
          <a:p>
            <a:r>
              <a:rPr lang="uk-UA" sz="16000" b="1" dirty="0" smtClean="0">
                <a:solidFill>
                  <a:srgbClr val="7030A0"/>
                </a:solidFill>
              </a:rPr>
              <a:t>  </a:t>
            </a:r>
          </a:p>
          <a:p>
            <a:r>
              <a:rPr lang="uk-UA" sz="16000" b="1" dirty="0" smtClean="0">
                <a:solidFill>
                  <a:srgbClr val="7030A0"/>
                </a:solidFill>
              </a:rPr>
              <a:t> </a:t>
            </a:r>
          </a:p>
          <a:p>
            <a:r>
              <a:rPr lang="en-US" sz="16000" b="1" dirty="0" smtClean="0">
                <a:solidFill>
                  <a:srgbClr val="7030A0"/>
                </a:solidFill>
              </a:rPr>
              <a:t> </a:t>
            </a:r>
            <a:endParaRPr lang="uk-UA" sz="16000" b="1" dirty="0" smtClean="0">
              <a:solidFill>
                <a:srgbClr val="7030A0"/>
              </a:solidFill>
            </a:endParaRPr>
          </a:p>
          <a:p>
            <a:r>
              <a:rPr lang="uk-UA" sz="16000" dirty="0" smtClean="0">
                <a:solidFill>
                  <a:srgbClr val="7030A0"/>
                </a:solidFill>
              </a:rPr>
              <a:t>  </a:t>
            </a:r>
            <a:r>
              <a:rPr lang="uk-UA" sz="16000" i="1" dirty="0" smtClean="0">
                <a:solidFill>
                  <a:srgbClr val="7030A0"/>
                </a:solidFill>
              </a:rPr>
              <a:t> </a:t>
            </a:r>
            <a:endParaRPr lang="uk-UA" sz="16000" dirty="0" smtClean="0">
              <a:solidFill>
                <a:srgbClr val="7030A0"/>
              </a:solidFill>
            </a:endParaRPr>
          </a:p>
          <a:p>
            <a:endParaRPr lang="uk-UA" sz="11100" b="1" dirty="0" smtClean="0">
              <a:solidFill>
                <a:srgbClr val="7030A0"/>
              </a:solidFill>
            </a:endParaRPr>
          </a:p>
          <a:p>
            <a:r>
              <a:rPr lang="uk-UA" sz="4500" b="1" dirty="0" smtClean="0">
                <a:solidFill>
                  <a:srgbClr val="7030A0"/>
                </a:solidFill>
              </a:rPr>
              <a:t>    </a:t>
            </a:r>
          </a:p>
          <a:p>
            <a:r>
              <a:rPr lang="uk-UA" sz="4000" b="1" dirty="0" smtClean="0">
                <a:solidFill>
                  <a:srgbClr val="7030A0"/>
                </a:solidFill>
              </a:rPr>
              <a:t> </a:t>
            </a:r>
          </a:p>
          <a:p>
            <a:endParaRPr lang="uk-UA" sz="4800" b="1" dirty="0" smtClean="0">
              <a:solidFill>
                <a:srgbClr val="7030A0"/>
              </a:solidFill>
            </a:endParaRPr>
          </a:p>
          <a:p>
            <a:endParaRPr lang="uk-UA" sz="8400" b="1" dirty="0" smtClean="0">
              <a:solidFill>
                <a:srgbClr val="7030A0"/>
              </a:solidFill>
            </a:endParaRPr>
          </a:p>
          <a:p>
            <a:endParaRPr lang="uk-UA" b="1" dirty="0" smtClean="0">
              <a:solidFill>
                <a:srgbClr val="7030A0"/>
              </a:solidFill>
            </a:endParaRPr>
          </a:p>
          <a:p>
            <a:endParaRPr lang="uk-UA" dirty="0"/>
          </a:p>
        </p:txBody>
      </p:sp>
      <p:pic>
        <p:nvPicPr>
          <p:cNvPr id="9" name="Picture 3"/>
          <p:cNvPicPr>
            <a:picLocks noChangeAspect="1" noChangeArrowheads="1"/>
          </p:cNvPicPr>
          <p:nvPr/>
        </p:nvPicPr>
        <p:blipFill>
          <a:blip r:embed="rId2"/>
          <a:srcRect l="61473" t="67589" r="32508" b="15600"/>
          <a:stretch>
            <a:fillRect/>
          </a:stretch>
        </p:blipFill>
        <p:spPr bwMode="auto">
          <a:xfrm>
            <a:off x="10948416" y="2642616"/>
            <a:ext cx="1243584" cy="19537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76898642"/>
              </p:ext>
            </p:extLst>
          </p:nvPr>
        </p:nvGraphicFramePr>
        <p:xfrm>
          <a:off x="2082799" y="1989667"/>
          <a:ext cx="7518401" cy="2438400"/>
        </p:xfrm>
        <a:graphic>
          <a:graphicData uri="http://schemas.openxmlformats.org/drawingml/2006/table">
            <a:tbl>
              <a:tblPr firstRow="1" firstCol="1" bandRow="1"/>
              <a:tblGrid>
                <a:gridCol w="7518401"/>
              </a:tblGrid>
              <a:tr h="209412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4000" b="1" dirty="0" err="1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Додавання</a:t>
                      </a:r>
                      <a:r>
                        <a:rPr lang="ru-RU" sz="4000" b="1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 і </a:t>
                      </a:r>
                      <a:r>
                        <a:rPr lang="ru-RU" sz="4000" b="1" dirty="0" err="1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віднімання</a:t>
                      </a:r>
                      <a:r>
                        <a:rPr lang="ru-RU" sz="4000" b="1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 числа 6</a:t>
                      </a:r>
                      <a:r>
                        <a:rPr lang="uk-UA" sz="4000" b="1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. Складання і розв’язування задачі за малюнком. Обчислення значень виразів.</a:t>
                      </a:r>
                      <a:endParaRPr lang="uk-UA" sz="3200" b="1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784067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3191004" y="457953"/>
            <a:ext cx="8732066" cy="485775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dirty="0">
                <a:solidFill>
                  <a:schemeClr val="bg1"/>
                </a:solidFill>
              </a:rPr>
              <a:t>Організація класу </a:t>
            </a:r>
          </a:p>
        </p:txBody>
      </p:sp>
      <p:pic>
        <p:nvPicPr>
          <p:cNvPr id="10242" name="Picture 2" descr="C:\Users\User\Downloads\картинки\школа\3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305923" y="1028318"/>
            <a:ext cx="2672715" cy="3741801"/>
          </a:xfrm>
          <a:prstGeom prst="rect">
            <a:avLst/>
          </a:prstGeom>
          <a:noFill/>
        </p:spPr>
      </p:pic>
      <p:sp>
        <p:nvSpPr>
          <p:cNvPr id="18433" name="Rectangle 1"/>
          <p:cNvSpPr>
            <a:spLocks noChangeArrowheads="1"/>
          </p:cNvSpPr>
          <p:nvPr/>
        </p:nvSpPr>
        <p:spPr bwMode="auto">
          <a:xfrm>
            <a:off x="658368" y="820950"/>
            <a:ext cx="9144000" cy="48320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800" b="1" i="0" u="none" strike="noStrike" cap="none" normalizeH="0" baseline="0" dirty="0" smtClean="0">
                <a:ln>
                  <a:noFill/>
                </a:ln>
                <a:solidFill>
                  <a:srgbClr val="00B050"/>
                </a:solidFill>
                <a:effectLst/>
                <a:latin typeface="Zapf Chance" pitchFamily="34" charset="0"/>
                <a:ea typeface="Times New Roman" pitchFamily="18" charset="0"/>
                <a:cs typeface="Arial" pitchFamily="34" charset="0"/>
              </a:rPr>
              <a:t>Доброго здоров</a:t>
            </a:r>
            <a:r>
              <a:rPr kumimoji="0" lang="uk-UA" sz="2800" b="1" i="0" u="none" strike="noStrike" cap="none" normalizeH="0" baseline="0" dirty="0" smtClean="0">
                <a:ln>
                  <a:noFill/>
                </a:ln>
                <a:solidFill>
                  <a:srgbClr val="00B050"/>
                </a:solidFill>
                <a:effectLst/>
                <a:latin typeface="Calibri"/>
                <a:ea typeface="Times New Roman" pitchFamily="18" charset="0"/>
                <a:cs typeface="Arial" pitchFamily="34" charset="0"/>
              </a:rPr>
              <a:t>’</a:t>
            </a:r>
            <a:r>
              <a:rPr kumimoji="0" lang="uk-UA" sz="2800" b="1" i="0" u="none" strike="noStrike" cap="none" normalizeH="0" baseline="0" dirty="0" smtClean="0">
                <a:ln>
                  <a:noFill/>
                </a:ln>
                <a:solidFill>
                  <a:srgbClr val="00B050"/>
                </a:solidFill>
                <a:effectLst/>
                <a:latin typeface="Zapf Chance" pitchFamily="34" charset="0"/>
                <a:ea typeface="Times New Roman" pitchFamily="18" charset="0"/>
                <a:cs typeface="Arial" pitchFamily="34" charset="0"/>
              </a:rPr>
              <a:t>я, діти, доброго дня!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2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800" b="1" i="0" u="none" strike="noStrike" cap="none" normalizeH="0" baseline="0" dirty="0" smtClean="0">
                <a:ln>
                  <a:noFill/>
                </a:ln>
                <a:solidFill>
                  <a:srgbClr val="00B050"/>
                </a:solidFill>
                <a:effectLst/>
                <a:latin typeface="Zapf Chance" pitchFamily="34" charset="0"/>
                <a:ea typeface="Times New Roman" pitchFamily="18" charset="0"/>
                <a:cs typeface="Arial" pitchFamily="34" charset="0"/>
              </a:rPr>
              <a:t>Хай вам ясно сонце світить у вікно щодня.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2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800" b="1" i="0" u="none" strike="noStrike" cap="none" normalizeH="0" baseline="0" dirty="0" smtClean="0">
                <a:ln>
                  <a:noFill/>
                </a:ln>
                <a:solidFill>
                  <a:srgbClr val="00B050"/>
                </a:solidFill>
                <a:effectLst/>
                <a:latin typeface="Zapf Chance" pitchFamily="34" charset="0"/>
                <a:ea typeface="Times New Roman" pitchFamily="18" charset="0"/>
                <a:cs typeface="Arial" pitchFamily="34" charset="0"/>
              </a:rPr>
              <a:t>Хай сміється мирне небо і дивує світ,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2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800" b="1" i="0" u="none" strike="noStrike" cap="none" normalizeH="0" baseline="0" dirty="0" smtClean="0">
                <a:ln>
                  <a:noFill/>
                </a:ln>
                <a:solidFill>
                  <a:srgbClr val="00B050"/>
                </a:solidFill>
                <a:effectLst/>
                <a:latin typeface="Zapf Chance" pitchFamily="34" charset="0"/>
                <a:ea typeface="Times New Roman" pitchFamily="18" charset="0"/>
                <a:cs typeface="Arial" pitchFamily="34" charset="0"/>
              </a:rPr>
              <a:t>А земля нехай дарує вам барвистий цвіт.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2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800" b="1" i="0" u="none" strike="noStrike" cap="none" normalizeH="0" baseline="0" dirty="0" smtClean="0">
                <a:ln>
                  <a:noFill/>
                </a:ln>
                <a:solidFill>
                  <a:srgbClr val="00B050"/>
                </a:solidFill>
                <a:effectLst/>
                <a:latin typeface="Zapf Chance" pitchFamily="34" charset="0"/>
                <a:ea typeface="Times New Roman" pitchFamily="18" charset="0"/>
                <a:cs typeface="Arial" pitchFamily="34" charset="0"/>
              </a:rPr>
              <a:t>Бо здоров</a:t>
            </a:r>
            <a:r>
              <a:rPr kumimoji="0" lang="uk-UA" sz="2800" b="1" i="0" u="none" strike="noStrike" cap="none" normalizeH="0" baseline="0" dirty="0" smtClean="0">
                <a:ln>
                  <a:noFill/>
                </a:ln>
                <a:solidFill>
                  <a:srgbClr val="00B050"/>
                </a:solidFill>
                <a:effectLst/>
                <a:latin typeface="Calibri"/>
                <a:ea typeface="Times New Roman" pitchFamily="18" charset="0"/>
                <a:cs typeface="Arial" pitchFamily="34" charset="0"/>
              </a:rPr>
              <a:t>’</a:t>
            </a:r>
            <a:r>
              <a:rPr kumimoji="0" lang="uk-UA" sz="2800" b="1" i="0" u="none" strike="noStrike" cap="none" normalizeH="0" baseline="0" dirty="0" smtClean="0">
                <a:ln>
                  <a:noFill/>
                </a:ln>
                <a:solidFill>
                  <a:srgbClr val="00B050"/>
                </a:solidFill>
                <a:effectLst/>
                <a:latin typeface="Zapf Chance" pitchFamily="34" charset="0"/>
                <a:ea typeface="Times New Roman" pitchFamily="18" charset="0"/>
                <a:cs typeface="Arial" pitchFamily="34" charset="0"/>
              </a:rPr>
              <a:t>я, любі діти, в світі </a:t>
            </a:r>
            <a:r>
              <a:rPr kumimoji="0" lang="uk-UA" sz="2800" b="1" i="0" u="none" strike="noStrike" cap="none" normalizeH="0" baseline="0" dirty="0" smtClean="0">
                <a:ln>
                  <a:noFill/>
                </a:ln>
                <a:solidFill>
                  <a:srgbClr val="00B050"/>
                </a:solidFill>
                <a:effectLst/>
                <a:latin typeface="Calibri"/>
                <a:ea typeface="Times New Roman" pitchFamily="18" charset="0"/>
                <a:cs typeface="Arial" pitchFamily="34" charset="0"/>
              </a:rPr>
              <a:t>–</a:t>
            </a:r>
            <a:r>
              <a:rPr kumimoji="0" lang="uk-UA" sz="2800" b="1" i="0" u="none" strike="noStrike" cap="none" normalizeH="0" baseline="0" dirty="0" smtClean="0">
                <a:ln>
                  <a:noFill/>
                </a:ln>
                <a:solidFill>
                  <a:srgbClr val="00B050"/>
                </a:solidFill>
                <a:effectLst/>
                <a:latin typeface="Zapf Chance" pitchFamily="34" charset="0"/>
                <a:ea typeface="Times New Roman" pitchFamily="18" charset="0"/>
                <a:cs typeface="Arial" pitchFamily="34" charset="0"/>
              </a:rPr>
              <a:t> головне,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2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800" b="1" i="0" u="none" strike="noStrike" cap="none" normalizeH="0" baseline="0" dirty="0" smtClean="0">
                <a:ln>
                  <a:noFill/>
                </a:ln>
                <a:solidFill>
                  <a:srgbClr val="00B050"/>
                </a:solidFill>
                <a:effectLst/>
                <a:latin typeface="Zapf Chance" pitchFamily="34" charset="0"/>
                <a:ea typeface="Times New Roman" pitchFamily="18" charset="0"/>
                <a:cs typeface="Arial" pitchFamily="34" charset="0"/>
              </a:rPr>
              <a:t>А здорових і веселих </a:t>
            </a:r>
            <a:r>
              <a:rPr kumimoji="0" lang="uk-UA" sz="2800" b="1" i="0" u="none" strike="noStrike" cap="none" normalizeH="0" baseline="0" dirty="0" smtClean="0">
                <a:ln>
                  <a:noFill/>
                </a:ln>
                <a:solidFill>
                  <a:srgbClr val="00B050"/>
                </a:solidFill>
                <a:effectLst/>
                <a:latin typeface="Calibri"/>
                <a:ea typeface="Times New Roman" pitchFamily="18" charset="0"/>
                <a:cs typeface="Arial" pitchFamily="34" charset="0"/>
              </a:rPr>
              <a:t>–</a:t>
            </a:r>
            <a:r>
              <a:rPr kumimoji="0" lang="uk-UA" sz="2800" b="1" i="0" u="none" strike="noStrike" cap="none" normalizeH="0" baseline="0" dirty="0" smtClean="0">
                <a:ln>
                  <a:noFill/>
                </a:ln>
                <a:solidFill>
                  <a:srgbClr val="00B050"/>
                </a:solidFill>
                <a:effectLst/>
                <a:latin typeface="Zapf Chance" pitchFamily="34" charset="0"/>
                <a:ea typeface="Times New Roman" pitchFamily="18" charset="0"/>
                <a:cs typeface="Arial" pitchFamily="34" charset="0"/>
              </a:rPr>
              <a:t> щастя не мине!</a:t>
            </a:r>
            <a:endParaRPr kumimoji="0" lang="uk-UA" sz="2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454161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C:\Users\User\Downloads\картинки\0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88337" y="1054100"/>
            <a:ext cx="4103663" cy="5803900"/>
          </a:xfrm>
          <a:prstGeom prst="rect">
            <a:avLst/>
          </a:prstGeom>
          <a:noFill/>
        </p:spPr>
      </p:pic>
      <p:pic>
        <p:nvPicPr>
          <p:cNvPr id="34819" name="Picture 3" descr="C:\Users\User\Downloads\картинки\0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9306" y="1024128"/>
            <a:ext cx="4124855" cy="5833872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3355596" y="494529"/>
            <a:ext cx="8732066" cy="485775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dirty="0" smtClean="0">
                <a:solidFill>
                  <a:schemeClr val="bg1"/>
                </a:solidFill>
              </a:rPr>
              <a:t>   Актуалізація опорних знань</a:t>
            </a:r>
            <a:endParaRPr lang="uk-UA" sz="2000" b="1" dirty="0">
              <a:solidFill>
                <a:schemeClr val="bg1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367528" y="2450592"/>
            <a:ext cx="156004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4000" b="1" dirty="0" smtClean="0">
                <a:latin typeface="Calibri"/>
                <a:cs typeface="Calibri"/>
              </a:rPr>
              <a:t>5 + 4 </a:t>
            </a:r>
            <a:r>
              <a:rPr lang="uk-UA" sz="4000" b="1" dirty="0" smtClean="0"/>
              <a:t>=</a:t>
            </a:r>
            <a:endParaRPr lang="uk-UA" sz="40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5337048" y="1642872"/>
            <a:ext cx="156004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4000" b="1" dirty="0" smtClean="0">
                <a:latin typeface="Calibri"/>
                <a:cs typeface="Calibri"/>
              </a:rPr>
              <a:t>2 + 8 </a:t>
            </a:r>
            <a:r>
              <a:rPr lang="uk-UA" sz="4000" b="1" dirty="0" smtClean="0"/>
              <a:t>=</a:t>
            </a:r>
            <a:endParaRPr lang="uk-UA" sz="4000" b="1" dirty="0"/>
          </a:p>
        </p:txBody>
      </p:sp>
      <p:sp>
        <p:nvSpPr>
          <p:cNvPr id="7" name="TextBox 6"/>
          <p:cNvSpPr txBox="1"/>
          <p:nvPr/>
        </p:nvSpPr>
        <p:spPr>
          <a:xfrm>
            <a:off x="5178552" y="4218432"/>
            <a:ext cx="156004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4000" b="1" dirty="0" smtClean="0">
                <a:latin typeface="Calibri"/>
                <a:cs typeface="Calibri"/>
              </a:rPr>
              <a:t>9 – 5 </a:t>
            </a:r>
            <a:r>
              <a:rPr lang="uk-UA" sz="4000" b="1" dirty="0" smtClean="0"/>
              <a:t>=</a:t>
            </a:r>
            <a:endParaRPr lang="uk-UA" sz="4000" b="1" dirty="0"/>
          </a:p>
        </p:txBody>
      </p:sp>
      <p:sp>
        <p:nvSpPr>
          <p:cNvPr id="8" name="TextBox 7"/>
          <p:cNvSpPr txBox="1"/>
          <p:nvPr/>
        </p:nvSpPr>
        <p:spPr>
          <a:xfrm>
            <a:off x="5239512" y="3419856"/>
            <a:ext cx="181972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4000" b="1" dirty="0" smtClean="0">
                <a:latin typeface="Calibri"/>
                <a:cs typeface="Calibri"/>
              </a:rPr>
              <a:t>10 – 8 </a:t>
            </a:r>
            <a:r>
              <a:rPr lang="uk-UA" sz="4000" b="1" dirty="0" smtClean="0"/>
              <a:t>=</a:t>
            </a:r>
            <a:endParaRPr lang="uk-UA" sz="40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5135880" y="4971288"/>
            <a:ext cx="156004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4000" b="1" dirty="0" smtClean="0">
                <a:latin typeface="Calibri"/>
                <a:cs typeface="Calibri"/>
              </a:rPr>
              <a:t>4 + 3 </a:t>
            </a:r>
            <a:r>
              <a:rPr lang="uk-UA" sz="4000" b="1" dirty="0" smtClean="0"/>
              <a:t>=</a:t>
            </a:r>
            <a:endParaRPr lang="uk-UA" sz="4000" b="1" dirty="0"/>
          </a:p>
        </p:txBody>
      </p:sp>
      <p:sp>
        <p:nvSpPr>
          <p:cNvPr id="10" name="TextBox 9"/>
          <p:cNvSpPr txBox="1"/>
          <p:nvPr/>
        </p:nvSpPr>
        <p:spPr>
          <a:xfrm>
            <a:off x="5242560" y="5800344"/>
            <a:ext cx="156004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4000" b="1" dirty="0">
                <a:latin typeface="Calibri"/>
                <a:cs typeface="Calibri"/>
              </a:rPr>
              <a:t>6</a:t>
            </a:r>
            <a:r>
              <a:rPr lang="uk-UA" sz="4000" b="1" dirty="0" smtClean="0">
                <a:latin typeface="Calibri"/>
                <a:cs typeface="Calibri"/>
              </a:rPr>
              <a:t> – </a:t>
            </a:r>
            <a:r>
              <a:rPr lang="uk-UA" sz="4000" b="1" dirty="0" smtClean="0"/>
              <a:t>0 =</a:t>
            </a:r>
            <a:endParaRPr lang="uk-UA" sz="4000" b="1" dirty="0"/>
          </a:p>
        </p:txBody>
      </p:sp>
      <p:sp>
        <p:nvSpPr>
          <p:cNvPr id="11" name="TextBox 10"/>
          <p:cNvSpPr txBox="1"/>
          <p:nvPr/>
        </p:nvSpPr>
        <p:spPr>
          <a:xfrm>
            <a:off x="9592056" y="5422392"/>
            <a:ext cx="574196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6000" b="1" dirty="0" smtClean="0"/>
              <a:t>7</a:t>
            </a:r>
            <a:endParaRPr lang="uk-UA" sz="6000" b="1" dirty="0"/>
          </a:p>
        </p:txBody>
      </p:sp>
      <p:sp>
        <p:nvSpPr>
          <p:cNvPr id="12" name="TextBox 11"/>
          <p:cNvSpPr txBox="1"/>
          <p:nvPr/>
        </p:nvSpPr>
        <p:spPr>
          <a:xfrm>
            <a:off x="1524000" y="5309616"/>
            <a:ext cx="574196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6000" b="1" dirty="0"/>
              <a:t>6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612392" y="3596640"/>
            <a:ext cx="574196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6000" b="1" dirty="0" smtClean="0"/>
              <a:t>9</a:t>
            </a:r>
            <a:endParaRPr lang="uk-UA" sz="6000" b="1" dirty="0"/>
          </a:p>
        </p:txBody>
      </p:sp>
      <p:sp>
        <p:nvSpPr>
          <p:cNvPr id="14" name="TextBox 13"/>
          <p:cNvSpPr txBox="1"/>
          <p:nvPr/>
        </p:nvSpPr>
        <p:spPr>
          <a:xfrm>
            <a:off x="1527048" y="1737360"/>
            <a:ext cx="574196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6000" b="1" dirty="0"/>
              <a:t>2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634728" y="3544824"/>
            <a:ext cx="574196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6000" b="1" dirty="0" smtClean="0"/>
              <a:t>4</a:t>
            </a:r>
            <a:endParaRPr lang="uk-UA" sz="6000" b="1" dirty="0"/>
          </a:p>
        </p:txBody>
      </p:sp>
      <p:sp>
        <p:nvSpPr>
          <p:cNvPr id="16" name="TextBox 15"/>
          <p:cNvSpPr txBox="1"/>
          <p:nvPr/>
        </p:nvSpPr>
        <p:spPr>
          <a:xfrm>
            <a:off x="9622536" y="1767840"/>
            <a:ext cx="963725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6000" b="1" dirty="0"/>
              <a:t>1</a:t>
            </a:r>
            <a:r>
              <a:rPr lang="uk-UA" sz="6000" b="1" dirty="0" smtClean="0"/>
              <a:t>0</a:t>
            </a:r>
            <a:endParaRPr lang="uk-UA" sz="60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048000" y="1074510"/>
            <a:ext cx="6096000" cy="4708981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/>
            <a:r>
              <a:rPr lang="uk-UA" sz="6000" b="1" dirty="0">
                <a:solidFill>
                  <a:srgbClr val="FF0000"/>
                </a:solidFill>
              </a:rPr>
              <a:t>Знайди суму </a:t>
            </a:r>
            <a:r>
              <a:rPr lang="uk-UA" sz="6000" b="1" dirty="0" smtClean="0">
                <a:solidFill>
                  <a:srgbClr val="FF0000"/>
                </a:solidFill>
              </a:rPr>
              <a:t>і різницю чисел </a:t>
            </a:r>
            <a:endParaRPr lang="uk-UA" sz="6000" b="1" dirty="0">
              <a:solidFill>
                <a:srgbClr val="FF0000"/>
              </a:solidFill>
            </a:endParaRPr>
          </a:p>
          <a:p>
            <a:pPr lvl="0" algn="ctr"/>
            <a:r>
              <a:rPr lang="uk-UA" sz="6000" b="1" dirty="0">
                <a:solidFill>
                  <a:srgbClr val="002060"/>
                </a:solidFill>
              </a:rPr>
              <a:t>7 і 2           6 і 4</a:t>
            </a:r>
          </a:p>
          <a:p>
            <a:pPr lvl="0" algn="ctr"/>
            <a:r>
              <a:rPr lang="uk-UA" sz="6000" b="1" dirty="0">
                <a:solidFill>
                  <a:srgbClr val="002060"/>
                </a:solidFill>
              </a:rPr>
              <a:t>5 і 3           4 і 5</a:t>
            </a:r>
          </a:p>
          <a:p>
            <a:pPr lvl="0" algn="ctr"/>
            <a:r>
              <a:rPr lang="uk-UA" sz="6000" b="1" dirty="0">
                <a:solidFill>
                  <a:srgbClr val="002060"/>
                </a:solidFill>
              </a:rPr>
              <a:t>8 і 2           6 і 3</a:t>
            </a:r>
          </a:p>
        </p:txBody>
      </p:sp>
    </p:spTree>
    <p:extLst>
      <p:ext uri="{BB962C8B-B14F-4D97-AF65-F5344CB8AC3E}">
        <p14:creationId xmlns:p14="http://schemas.microsoft.com/office/powerpoint/2010/main" val="162451859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61533" y="203200"/>
            <a:ext cx="9977967" cy="63838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5154643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3355596" y="494529"/>
            <a:ext cx="8732066" cy="485775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dirty="0" smtClean="0">
                <a:solidFill>
                  <a:schemeClr val="bg1"/>
                </a:solidFill>
              </a:rPr>
              <a:t> Хвилинка каліграфії</a:t>
            </a:r>
            <a:endParaRPr lang="uk-UA" sz="2000" b="1" dirty="0">
              <a:solidFill>
                <a:schemeClr val="bg1"/>
              </a:solidFill>
            </a:endParaRPr>
          </a:p>
        </p:txBody>
      </p:sp>
      <p:pic>
        <p:nvPicPr>
          <p:cNvPr id="7" name="Объект 4">
            <a:extLst>
              <a:ext uri="{FF2B5EF4-FFF2-40B4-BE49-F238E27FC236}">
                <a16:creationId xmlns:a16="http://schemas.microsoft.com/office/drawing/2014/main" xmlns="" id="{78ABED6F-A7DA-48E7-B642-3E425A48417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t="-1" r="52962" b="60197"/>
          <a:stretch/>
        </p:blipFill>
        <p:spPr>
          <a:xfrm>
            <a:off x="2697480" y="1430836"/>
            <a:ext cx="7980530" cy="4448756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2715768" y="1609344"/>
            <a:ext cx="7882128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uk-UA" sz="4000" dirty="0" smtClean="0">
              <a:latin typeface="Ventura Script" pitchFamily="2" charset="0"/>
            </a:endParaRPr>
          </a:p>
          <a:p>
            <a:r>
              <a:rPr lang="uk-UA" sz="4000" dirty="0" smtClean="0">
                <a:latin typeface="Ventura Script" pitchFamily="2" charset="0"/>
              </a:rPr>
              <a:t>  6  6</a:t>
            </a:r>
          </a:p>
          <a:p>
            <a:r>
              <a:rPr lang="uk-UA" sz="4000" dirty="0" smtClean="0">
                <a:latin typeface="Ventura Script" pitchFamily="2" charset="0"/>
              </a:rPr>
              <a:t>       </a:t>
            </a:r>
          </a:p>
          <a:p>
            <a:endParaRPr lang="uk-UA" sz="4000" dirty="0">
              <a:latin typeface="Ventura Script" pitchFamily="2" charset="0"/>
            </a:endParaRPr>
          </a:p>
        </p:txBody>
      </p:sp>
      <p:pic>
        <p:nvPicPr>
          <p:cNvPr id="12290" name="Picture 2" descr="C:\Users\User\Downloads\картинки\школа\60.jf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719501" y="4195572"/>
            <a:ext cx="1933575" cy="23622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5454161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User\Downloads\шаблони презентацій\1645176305_2-kartinkin-net-p-kartinki-shkolnaya-doska-2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86000" y="736600"/>
            <a:ext cx="7620000" cy="5384800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3547872" y="1389888"/>
            <a:ext cx="5519928" cy="42165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600" b="1" dirty="0" smtClean="0">
                <a:solidFill>
                  <a:schemeClr val="bg1"/>
                </a:solidFill>
              </a:rPr>
              <a:t> </a:t>
            </a:r>
            <a:r>
              <a:rPr lang="uk-UA" sz="3200" b="1" dirty="0">
                <a:solidFill>
                  <a:schemeClr val="bg1"/>
                </a:solidFill>
              </a:rPr>
              <a:t>С</a:t>
            </a:r>
            <a:r>
              <a:rPr lang="uk-UA" sz="3200" b="1" dirty="0" smtClean="0">
                <a:solidFill>
                  <a:schemeClr val="bg1"/>
                </a:solidFill>
              </a:rPr>
              <a:t>ьогодні на </a:t>
            </a:r>
            <a:r>
              <a:rPr lang="uk-UA" sz="3200" b="1" dirty="0" err="1" smtClean="0">
                <a:solidFill>
                  <a:schemeClr val="bg1"/>
                </a:solidFill>
              </a:rPr>
              <a:t>уроці</a:t>
            </a:r>
            <a:r>
              <a:rPr lang="uk-UA" sz="3200" b="1" dirty="0" smtClean="0">
                <a:solidFill>
                  <a:schemeClr val="bg1"/>
                </a:solidFill>
              </a:rPr>
              <a:t> ми </a:t>
            </a:r>
          </a:p>
          <a:p>
            <a:r>
              <a:rPr lang="uk-UA" sz="3200" b="1" dirty="0" smtClean="0">
                <a:solidFill>
                  <a:schemeClr val="bg1"/>
                </a:solidFill>
              </a:rPr>
              <a:t>будемо вчитися</a:t>
            </a:r>
          </a:p>
          <a:p>
            <a:r>
              <a:rPr lang="uk-UA" sz="3200" b="1" dirty="0" smtClean="0">
                <a:solidFill>
                  <a:schemeClr val="bg1"/>
                </a:solidFill>
              </a:rPr>
              <a:t> додавати і віднімати </a:t>
            </a:r>
          </a:p>
          <a:p>
            <a:r>
              <a:rPr lang="uk-UA" sz="3200" b="1">
                <a:solidFill>
                  <a:schemeClr val="bg1"/>
                </a:solidFill>
              </a:rPr>
              <a:t>ч</a:t>
            </a:r>
            <a:r>
              <a:rPr lang="uk-UA" sz="3200" b="1" smtClean="0">
                <a:solidFill>
                  <a:schemeClr val="bg1"/>
                </a:solidFill>
              </a:rPr>
              <a:t>исло 6</a:t>
            </a:r>
            <a:r>
              <a:rPr lang="uk-UA" sz="3200" b="1" dirty="0">
                <a:solidFill>
                  <a:schemeClr val="bg1"/>
                </a:solidFill>
              </a:rPr>
              <a:t>;</a:t>
            </a:r>
            <a:r>
              <a:rPr lang="uk-UA" sz="3200" b="1" smtClean="0">
                <a:solidFill>
                  <a:schemeClr val="bg1"/>
                </a:solidFill>
              </a:rPr>
              <a:t> </a:t>
            </a:r>
            <a:endParaRPr lang="uk-UA" sz="3200" b="1" dirty="0" smtClean="0">
              <a:solidFill>
                <a:schemeClr val="bg1"/>
              </a:solidFill>
            </a:endParaRPr>
          </a:p>
          <a:p>
            <a:r>
              <a:rPr lang="uk-UA" sz="3200" b="1" dirty="0" smtClean="0">
                <a:solidFill>
                  <a:schemeClr val="bg1"/>
                </a:solidFill>
              </a:rPr>
              <a:t>складати і </a:t>
            </a:r>
          </a:p>
          <a:p>
            <a:r>
              <a:rPr lang="uk-UA" sz="3200" b="1" dirty="0" smtClean="0">
                <a:solidFill>
                  <a:schemeClr val="bg1"/>
                </a:solidFill>
              </a:rPr>
              <a:t>розв’язувати задачі. </a:t>
            </a:r>
          </a:p>
          <a:p>
            <a:r>
              <a:rPr lang="uk-UA" sz="3600" b="1" dirty="0" smtClean="0">
                <a:solidFill>
                  <a:schemeClr val="bg1"/>
                </a:solidFill>
              </a:rPr>
              <a:t>  </a:t>
            </a:r>
          </a:p>
          <a:p>
            <a:r>
              <a:rPr lang="uk-UA" sz="3600" b="1" dirty="0" smtClean="0">
                <a:solidFill>
                  <a:schemeClr val="bg1"/>
                </a:solidFill>
              </a:rPr>
              <a:t>  </a:t>
            </a:r>
            <a:endParaRPr lang="uk-UA" sz="3600" b="1" dirty="0">
              <a:solidFill>
                <a:schemeClr val="bg1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355596" y="494529"/>
            <a:ext cx="8732066" cy="485775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dirty="0" smtClean="0">
                <a:solidFill>
                  <a:schemeClr val="bg1"/>
                </a:solidFill>
              </a:rPr>
              <a:t>  Завдання уроку </a:t>
            </a:r>
            <a:endParaRPr lang="uk-UA" sz="2000" b="1" dirty="0">
              <a:solidFill>
                <a:schemeClr val="bg1"/>
              </a:solidFill>
            </a:endParaRPr>
          </a:p>
        </p:txBody>
      </p:sp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3"/>
          <a:srcRect l="60150" t="35200" r="34150" b="49733"/>
          <a:stretch>
            <a:fillRect/>
          </a:stretch>
        </p:blipFill>
        <p:spPr bwMode="auto">
          <a:xfrm>
            <a:off x="10096028" y="3758184"/>
            <a:ext cx="1863434" cy="27706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6667" y="481013"/>
            <a:ext cx="10397066" cy="5848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3882492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4">
            <a:extLst>
              <a:ext uri="{FF2B5EF4-FFF2-40B4-BE49-F238E27FC236}">
                <a16:creationId xmlns="" xmlns:a16="http://schemas.microsoft.com/office/drawing/2014/main" id="{7D0AED63-8356-4B63-9E8C-2B74619232F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0651"/>
          <a:stretch/>
        </p:blipFill>
        <p:spPr>
          <a:xfrm>
            <a:off x="1270000" y="657249"/>
            <a:ext cx="9948333" cy="5455684"/>
          </a:xfrm>
          <a:prstGeom prst="rect">
            <a:avLst/>
          </a:prstGeom>
          <a:effectLst>
            <a:outerShdw blurRad="596900" dist="330200" dir="8820000" sx="87000" sy="87000" algn="ctr" rotWithShape="0">
              <a:srgbClr val="000000">
                <a:alpha val="29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24056517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3">
            <a:extLst>
              <a:ext uri="{FF2B5EF4-FFF2-40B4-BE49-F238E27FC236}">
                <a16:creationId xmlns="" xmlns:a16="http://schemas.microsoft.com/office/drawing/2014/main" id="{A43498FB-4123-455B-8B53-8F9BC7C27EC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18733" y="1308349"/>
            <a:ext cx="8771467" cy="38817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009362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5" descr="Зображення, що містить текст&#10;&#10;Опис створено автоматично">
            <a:extLst>
              <a:ext uri="{FF2B5EF4-FFF2-40B4-BE49-F238E27FC236}">
                <a16:creationId xmlns="" xmlns:a16="http://schemas.microsoft.com/office/drawing/2014/main" id="{EE233A69-D8ED-4D77-A52E-00FB90B1CAA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73199" y="795867"/>
            <a:ext cx="9533467" cy="4876799"/>
          </a:xfrm>
          <a:prstGeom prst="rect">
            <a:avLst/>
          </a:prstGeom>
          <a:effectLst>
            <a:outerShdw blurRad="596900" dist="330200" dir="8820000" sx="87000" sy="87000" algn="ctr" rotWithShape="0">
              <a:srgbClr val="000000">
                <a:alpha val="29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92245976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4">
            <a:extLst>
              <a:ext uri="{FF2B5EF4-FFF2-40B4-BE49-F238E27FC236}">
                <a16:creationId xmlns="" xmlns:a16="http://schemas.microsoft.com/office/drawing/2014/main" id="{A12C068C-3C37-418C-82DF-77EF6705296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6221" b="-1"/>
          <a:stretch/>
        </p:blipFill>
        <p:spPr>
          <a:xfrm>
            <a:off x="821267" y="787401"/>
            <a:ext cx="10295466" cy="5223932"/>
          </a:xfrm>
          <a:prstGeom prst="rect">
            <a:avLst/>
          </a:prstGeom>
          <a:effectLst>
            <a:outerShdw blurRad="596900" dist="330200" dir="8820000" sx="87000" sy="87000" algn="ctr" rotWithShape="0">
              <a:srgbClr val="000000">
                <a:alpha val="29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42106895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1"/>
          <p:cNvGrpSpPr/>
          <p:nvPr/>
        </p:nvGrpSpPr>
        <p:grpSpPr>
          <a:xfrm>
            <a:off x="1684868" y="2731129"/>
            <a:ext cx="2743199" cy="1482589"/>
            <a:chOff x="1267" y="889861"/>
            <a:chExt cx="2965179" cy="1482589"/>
          </a:xfrm>
        </p:grpSpPr>
        <p:sp>
          <p:nvSpPr>
            <p:cNvPr id="3" name="Скругленный прямоугольник 2"/>
            <p:cNvSpPr/>
            <p:nvPr/>
          </p:nvSpPr>
          <p:spPr>
            <a:xfrm>
              <a:off x="1267" y="889861"/>
              <a:ext cx="2965179" cy="1482589"/>
            </a:xfrm>
            <a:prstGeom prst="roundRect">
              <a:avLst>
                <a:gd name="adj" fmla="val 10000"/>
              </a:avLst>
            </a:prstGeom>
            <a:solidFill>
              <a:srgbClr val="4472C4">
                <a:hueOff val="0"/>
                <a:satOff val="0"/>
                <a:lumOff val="0"/>
                <a:alphaOff val="0"/>
              </a:srgbClr>
            </a:solidFill>
            <a:ln w="12700" cap="flat" cmpd="sng" algn="ctr">
              <a:solidFill>
                <a:srgbClr val="FFFFFF">
                  <a:hueOff val="0"/>
                  <a:satOff val="0"/>
                  <a:lumOff val="0"/>
                  <a:alphaOff val="0"/>
                </a:srgbClr>
              </a:solidFill>
              <a:prstDash val="solid"/>
              <a:miter lim="800000"/>
            </a:ln>
            <a:effectLst/>
          </p:spPr>
        </p:sp>
        <p:sp>
          <p:nvSpPr>
            <p:cNvPr id="4" name="Скругленный прямоугольник 4"/>
            <p:cNvSpPr/>
            <p:nvPr/>
          </p:nvSpPr>
          <p:spPr>
            <a:xfrm>
              <a:off x="44691" y="933285"/>
              <a:ext cx="2878331" cy="1395741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spcFirstLastPara="0" vert="horz" wrap="square" lIns="38100" tIns="25400" rIns="38100" bIns="25400" numCol="1" spcCol="1270" anchor="ctr" anchorCtr="0">
              <a:noAutofit/>
            </a:bodyPr>
            <a:lstStyle/>
            <a:p>
              <a:pPr marL="0" marR="0" lvl="0" indent="0" algn="ctr" defTabSz="88900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uk-UA" sz="2000" b="0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Bierstadt"/>
                  <a:ea typeface="+mn-ea"/>
                  <a:cs typeface="+mn-cs"/>
                </a:rPr>
                <a:t>-Скільки пташок сиділо на дереві? </a:t>
              </a:r>
              <a:r>
                <a:rPr kumimoji="0" lang="uk-UA" sz="2000" b="0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Bierstadt"/>
                  <a:ea typeface="+mn-ea"/>
                  <a:cs typeface="+mn-cs"/>
                </a:rPr>
                <a:t>(-)</a:t>
              </a:r>
              <a:endPara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Bierstadt"/>
                <a:ea typeface="+mn-ea"/>
                <a:cs typeface="+mn-cs"/>
              </a:endParaRPr>
            </a:p>
          </p:txBody>
        </p:sp>
      </p:grpSp>
      <p:grpSp>
        <p:nvGrpSpPr>
          <p:cNvPr id="5" name="Группа 4"/>
          <p:cNvGrpSpPr/>
          <p:nvPr/>
        </p:nvGrpSpPr>
        <p:grpSpPr>
          <a:xfrm>
            <a:off x="4613410" y="2687705"/>
            <a:ext cx="2735657" cy="1482589"/>
            <a:chOff x="1267" y="889861"/>
            <a:chExt cx="2965179" cy="1482589"/>
          </a:xfrm>
        </p:grpSpPr>
        <p:sp>
          <p:nvSpPr>
            <p:cNvPr id="6" name="Скругленный прямоугольник 5"/>
            <p:cNvSpPr/>
            <p:nvPr/>
          </p:nvSpPr>
          <p:spPr>
            <a:xfrm>
              <a:off x="1267" y="889861"/>
              <a:ext cx="2965179" cy="1482589"/>
            </a:xfrm>
            <a:prstGeom prst="roundRect">
              <a:avLst>
                <a:gd name="adj" fmla="val 10000"/>
              </a:avLst>
            </a:prstGeom>
            <a:solidFill>
              <a:srgbClr val="4472C4">
                <a:hueOff val="0"/>
                <a:satOff val="0"/>
                <a:lumOff val="0"/>
                <a:alphaOff val="0"/>
              </a:srgbClr>
            </a:solidFill>
            <a:ln w="12700" cap="flat" cmpd="sng" algn="ctr">
              <a:solidFill>
                <a:srgbClr val="FFFFFF">
                  <a:hueOff val="0"/>
                  <a:satOff val="0"/>
                  <a:lumOff val="0"/>
                  <a:alphaOff val="0"/>
                </a:srgbClr>
              </a:solidFill>
              <a:prstDash val="solid"/>
              <a:miter lim="800000"/>
            </a:ln>
            <a:effectLst/>
          </p:spPr>
        </p:sp>
        <p:sp>
          <p:nvSpPr>
            <p:cNvPr id="7" name="Скругленный прямоугольник 4"/>
            <p:cNvSpPr/>
            <p:nvPr/>
          </p:nvSpPr>
          <p:spPr>
            <a:xfrm>
              <a:off x="44691" y="933285"/>
              <a:ext cx="2878331" cy="1395741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spcFirstLastPara="0" vert="horz" wrap="square" lIns="38100" tIns="25400" rIns="38100" bIns="25400" numCol="1" spcCol="1270" anchor="ctr" anchorCtr="0">
              <a:noAutofit/>
            </a:bodyPr>
            <a:lstStyle/>
            <a:p>
              <a:pPr marL="0" marR="0" lvl="0" indent="0" algn="ctr" defTabSz="88900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uk-UA" sz="2000" b="0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Bierstadt"/>
                  <a:ea typeface="+mn-ea"/>
                  <a:cs typeface="+mn-cs"/>
                </a:rPr>
                <a:t>-У </a:t>
              </a:r>
              <a:r>
                <a:rPr kumimoji="0" lang="uk-UA" sz="2000" b="0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Bierstadt"/>
                  <a:ea typeface="+mn-ea"/>
                  <a:cs typeface="+mn-cs"/>
                </a:rPr>
                <a:t>Оленки 4 олівці, а в Миколки 3.(-)</a:t>
              </a:r>
              <a:endPara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Bierstadt"/>
                <a:ea typeface="+mn-ea"/>
                <a:cs typeface="+mn-cs"/>
              </a:endParaRPr>
            </a:p>
          </p:txBody>
        </p:sp>
      </p:grpSp>
      <p:sp>
        <p:nvSpPr>
          <p:cNvPr id="14" name="Прямоугольник 13"/>
          <p:cNvSpPr/>
          <p:nvPr/>
        </p:nvSpPr>
        <p:spPr>
          <a:xfrm>
            <a:off x="3191934" y="855134"/>
            <a:ext cx="4335388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4400" b="1" i="1" u="none" strike="noStrike" kern="0" cap="none" spc="0" normalizeH="0" baseline="0" noProof="0" dirty="0" smtClean="0">
                <a:ln>
                  <a:noFill/>
                </a:ln>
                <a:solidFill>
                  <a:srgbClr val="FFC000"/>
                </a:solidFill>
                <a:effectLst/>
                <a:uLnTx/>
                <a:uFillTx/>
                <a:latin typeface="Bierstadt"/>
                <a:ea typeface="+mj-ea"/>
                <a:cs typeface="+mj-cs"/>
              </a:rPr>
              <a:t>Гра "ТАК - НІ"</a:t>
            </a:r>
            <a:endParaRPr kumimoji="0" lang="uk-UA" sz="1800" b="0" i="0" u="none" strike="noStrike" kern="0" cap="none" spc="0" normalizeH="0" baseline="0" noProof="0" dirty="0" smtClean="0">
              <a:ln>
                <a:noFill/>
              </a:ln>
              <a:solidFill>
                <a:srgbClr val="FFC000"/>
              </a:solidFill>
              <a:effectLst/>
              <a:uLnTx/>
              <a:uFillTx/>
            </a:endParaRPr>
          </a:p>
        </p:txBody>
      </p:sp>
      <p:grpSp>
        <p:nvGrpSpPr>
          <p:cNvPr id="15" name="Группа 14"/>
          <p:cNvGrpSpPr/>
          <p:nvPr/>
        </p:nvGrpSpPr>
        <p:grpSpPr>
          <a:xfrm>
            <a:off x="4613411" y="2687705"/>
            <a:ext cx="4598322" cy="1482589"/>
            <a:chOff x="7414216" y="889861"/>
            <a:chExt cx="2965179" cy="1482589"/>
          </a:xfrm>
        </p:grpSpPr>
        <p:sp>
          <p:nvSpPr>
            <p:cNvPr id="16" name="Скругленный прямоугольник 15"/>
            <p:cNvSpPr/>
            <p:nvPr/>
          </p:nvSpPr>
          <p:spPr>
            <a:xfrm>
              <a:off x="7414216" y="889861"/>
              <a:ext cx="2965179" cy="1482589"/>
            </a:xfrm>
            <a:prstGeom prst="roundRect">
              <a:avLst>
                <a:gd name="adj" fmla="val 10000"/>
              </a:avLst>
            </a:prstGeom>
            <a:solidFill>
              <a:srgbClr val="4472C4">
                <a:hueOff val="0"/>
                <a:satOff val="0"/>
                <a:lumOff val="0"/>
                <a:alphaOff val="0"/>
              </a:srgbClr>
            </a:solidFill>
            <a:ln w="12700" cap="flat" cmpd="sng" algn="ctr">
              <a:solidFill>
                <a:srgbClr val="FFFFFF">
                  <a:hueOff val="0"/>
                  <a:satOff val="0"/>
                  <a:lumOff val="0"/>
                  <a:alphaOff val="0"/>
                </a:srgbClr>
              </a:solidFill>
              <a:prstDash val="solid"/>
              <a:miter lim="800000"/>
            </a:ln>
            <a:effectLst/>
          </p:spPr>
        </p:sp>
        <p:sp>
          <p:nvSpPr>
            <p:cNvPr id="17" name="Скругленный прямоугольник 4"/>
            <p:cNvSpPr/>
            <p:nvPr/>
          </p:nvSpPr>
          <p:spPr>
            <a:xfrm>
              <a:off x="7457640" y="933285"/>
              <a:ext cx="2878331" cy="1395741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spcFirstLastPara="0" vert="horz" wrap="square" lIns="36195" tIns="24130" rIns="36195" bIns="24130" numCol="1" spcCol="1270" anchor="ctr" anchorCtr="0">
              <a:noAutofit/>
            </a:bodyPr>
            <a:lstStyle/>
            <a:p>
              <a:pPr marL="0" marR="0" lvl="0" indent="0" algn="ctr" defTabSz="84455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uk-UA" sz="1900" b="0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Bierstadt"/>
                  <a:ea typeface="+mn-ea"/>
                  <a:cs typeface="+mn-cs"/>
                </a:rPr>
                <a:t>-У Максима було 2 шоколадних цукерки та 6 цукерок на паличці. </a:t>
              </a:r>
              <a:r>
                <a:rPr kumimoji="0" lang="uk-UA" sz="1900" b="1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Bierstadt"/>
                  <a:ea typeface="+mn-ea"/>
                  <a:cs typeface="+mn-cs"/>
                </a:rPr>
                <a:t>Скільки</a:t>
              </a:r>
              <a:r>
                <a:rPr kumimoji="0" lang="uk-UA" sz="1900" b="0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Bierstadt"/>
                  <a:ea typeface="+mn-ea"/>
                  <a:cs typeface="+mn-cs"/>
                </a:rPr>
                <a:t> всього цукерок було в Максима? (+) </a:t>
              </a:r>
              <a:endParaRPr kumimoji="0" lang="en-US" sz="19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Bierstadt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48824503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3355596" y="494529"/>
            <a:ext cx="8732066" cy="485775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dirty="0" smtClean="0">
                <a:solidFill>
                  <a:schemeClr val="bg1"/>
                </a:solidFill>
              </a:rPr>
              <a:t>Рефлексія </a:t>
            </a:r>
            <a:endParaRPr lang="uk-UA" sz="2000" b="1" dirty="0">
              <a:solidFill>
                <a:schemeClr val="bg1"/>
              </a:solidFill>
            </a:endParaRPr>
          </a:p>
        </p:txBody>
      </p:sp>
      <p:pic>
        <p:nvPicPr>
          <p:cNvPr id="2050" name="Picture 2" descr="C:\Users\admin\Downloads\картинки\image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0738" y="1361312"/>
            <a:ext cx="3056724" cy="2771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admin\Downloads\картинки\127048.00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64827" y="1361311"/>
            <a:ext cx="2727617" cy="26403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admin\Downloads\картинки\839143_1650291121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51488" y="1361312"/>
            <a:ext cx="2849199" cy="2771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Выноска-облако 6"/>
          <p:cNvSpPr/>
          <p:nvPr/>
        </p:nvSpPr>
        <p:spPr>
          <a:xfrm>
            <a:off x="0" y="4716157"/>
            <a:ext cx="3734860" cy="1628502"/>
          </a:xfrm>
          <a:prstGeom prst="cloudCallout">
            <a:avLst>
              <a:gd name="adj1" fmla="val -1906"/>
              <a:gd name="adj2" fmla="val -79131"/>
            </a:avLst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800" b="1" dirty="0">
                <a:solidFill>
                  <a:schemeClr val="tx1"/>
                </a:solidFill>
              </a:rPr>
              <a:t>У мене все вийшло</a:t>
            </a:r>
            <a:endParaRPr lang="ru-RU" sz="2800" b="1" dirty="0">
              <a:solidFill>
                <a:schemeClr val="tx1"/>
              </a:solidFill>
            </a:endParaRPr>
          </a:p>
        </p:txBody>
      </p:sp>
      <p:sp>
        <p:nvSpPr>
          <p:cNvPr id="10" name="Выноска-облако 9"/>
          <p:cNvSpPr/>
          <p:nvPr/>
        </p:nvSpPr>
        <p:spPr>
          <a:xfrm>
            <a:off x="4340352" y="4677176"/>
            <a:ext cx="3736847" cy="1628502"/>
          </a:xfrm>
          <a:prstGeom prst="cloudCallout">
            <a:avLst>
              <a:gd name="adj1" fmla="val -1906"/>
              <a:gd name="adj2" fmla="val -79131"/>
            </a:avLst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800" b="1" dirty="0" smtClean="0">
                <a:solidFill>
                  <a:prstClr val="black"/>
                </a:solidFill>
              </a:rPr>
              <a:t>Зрозумів (ла) , але не все</a:t>
            </a:r>
            <a:endParaRPr lang="ru-RU" sz="2800" b="1" dirty="0">
              <a:solidFill>
                <a:prstClr val="black"/>
              </a:solidFill>
            </a:endParaRPr>
          </a:p>
        </p:txBody>
      </p:sp>
      <p:sp>
        <p:nvSpPr>
          <p:cNvPr id="11" name="Выноска-облако 10"/>
          <p:cNvSpPr/>
          <p:nvPr/>
        </p:nvSpPr>
        <p:spPr>
          <a:xfrm>
            <a:off x="8293112" y="4716157"/>
            <a:ext cx="3497896" cy="1628502"/>
          </a:xfrm>
          <a:prstGeom prst="cloudCallout">
            <a:avLst>
              <a:gd name="adj1" fmla="val -1906"/>
              <a:gd name="adj2" fmla="val -79131"/>
            </a:avLst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800" b="1" dirty="0">
                <a:solidFill>
                  <a:schemeClr val="tx1"/>
                </a:solidFill>
              </a:rPr>
              <a:t>Нічого не </a:t>
            </a:r>
            <a:r>
              <a:rPr lang="uk-UA" sz="2800" b="1" dirty="0" smtClean="0">
                <a:solidFill>
                  <a:schemeClr val="tx1"/>
                </a:solidFill>
              </a:rPr>
              <a:t>зрозумів (ла)</a:t>
            </a:r>
            <a:endParaRPr lang="ru-RU" sz="28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193400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0" grpId="0" animBg="1"/>
      <p:bldP spid="11" grpId="0" animBg="1"/>
    </p:bldLst>
  </p:timing>
</p:sld>
</file>

<file path=ppt/theme/theme1.xml><?xml version="1.0" encoding="utf-8"?>
<a:theme xmlns:a="http://schemas.openxmlformats.org/drawingml/2006/main" name="8_math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tf01908703_win32</Template>
  <TotalTime>1888</TotalTime>
  <Words>237</Words>
  <Application>Microsoft Office PowerPoint</Application>
  <PresentationFormat>Произвольный</PresentationFormat>
  <Paragraphs>66</Paragraphs>
  <Slides>14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8_math</vt:lpstr>
      <vt:lpstr>1 клас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Катерина Штанько</dc:creator>
  <cp:lastModifiedBy>user</cp:lastModifiedBy>
  <cp:revision>187</cp:revision>
  <dcterms:created xsi:type="dcterms:W3CDTF">2022-09-20T06:18:36Z</dcterms:created>
  <dcterms:modified xsi:type="dcterms:W3CDTF">2023-11-26T18:25:48Z</dcterms:modified>
</cp:coreProperties>
</file>