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45" r:id="rId2"/>
    <p:sldId id="441" r:id="rId3"/>
    <p:sldId id="2204" r:id="rId4"/>
    <p:sldId id="2208" r:id="rId5"/>
    <p:sldId id="2205" r:id="rId6"/>
    <p:sldId id="2207" r:id="rId7"/>
    <p:sldId id="2206" r:id="rId8"/>
    <p:sldId id="2210" r:id="rId9"/>
    <p:sldId id="2209" r:id="rId10"/>
    <p:sldId id="306" r:id="rId11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BAE2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490" y="72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5B7B37-1C95-450D-AF7E-BEBD726CA40A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77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DB531DA-F870-87FB-1A03-BF70A023B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605" y="0"/>
            <a:ext cx="9161605" cy="51435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06" y="9547"/>
            <a:ext cx="9184123" cy="24500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368" y="2873981"/>
            <a:ext cx="813275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467" y="195893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01220" y="707993"/>
            <a:ext cx="607720" cy="19061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33500" y="492546"/>
            <a:ext cx="20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417" y="52238"/>
            <a:ext cx="804062" cy="7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D3316A0-E6E0-D71B-3AEE-5FCE772EA7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22" y="1691755"/>
            <a:ext cx="740468" cy="9445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8B59973-468E-7F99-3C24-BA0C363A89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352" y="1691755"/>
            <a:ext cx="834577" cy="7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2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8620FF7D-D000-6A27-433A-CE5ACF761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6070" y="136989"/>
            <a:ext cx="365522" cy="365522"/>
          </a:xfrm>
          <a:prstGeom prst="rect">
            <a:avLst/>
          </a:prstGeom>
        </p:spPr>
      </p:pic>
      <p:pic>
        <p:nvPicPr>
          <p:cNvPr id="25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5F1813E7-85C0-6A65-DC94-6833E0801E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6070" y="112234"/>
            <a:ext cx="365522" cy="365522"/>
          </a:xfrm>
          <a:prstGeom prst="rect">
            <a:avLst/>
          </a:prstGeom>
        </p:spPr>
      </p:pic>
      <p:pic>
        <p:nvPicPr>
          <p:cNvPr id="28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C50A1BF2-7E05-4182-4C57-BEE09E095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6070" y="124611"/>
            <a:ext cx="365522" cy="365522"/>
          </a:xfrm>
          <a:prstGeom prst="rect">
            <a:avLst/>
          </a:prstGeom>
        </p:spPr>
      </p:pic>
      <p:pic>
        <p:nvPicPr>
          <p:cNvPr id="29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77E266BC-9D06-AE51-7556-9E4E564E4C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2932" y="107911"/>
            <a:ext cx="365522" cy="365522"/>
          </a:xfrm>
          <a:prstGeom prst="rect">
            <a:avLst/>
          </a:prstGeom>
        </p:spPr>
      </p:pic>
      <p:pic>
        <p:nvPicPr>
          <p:cNvPr id="32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81042053-437D-0340-5E9B-D19020FBB3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9207" y="124611"/>
            <a:ext cx="365522" cy="365522"/>
          </a:xfrm>
          <a:prstGeom prst="rect">
            <a:avLst/>
          </a:prstGeom>
        </p:spPr>
      </p:pic>
      <p:pic>
        <p:nvPicPr>
          <p:cNvPr id="33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DE0306A0-9149-0BBA-ED10-6F18573C67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9206" y="137239"/>
            <a:ext cx="365522" cy="365522"/>
          </a:xfrm>
          <a:prstGeom prst="rect">
            <a:avLst/>
          </a:prstGeom>
        </p:spPr>
      </p:pic>
      <p:pic>
        <p:nvPicPr>
          <p:cNvPr id="36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6EFB3EF6-F03A-FD69-DADA-3AC5D6222E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9206" y="117046"/>
            <a:ext cx="365522" cy="365522"/>
          </a:xfrm>
          <a:prstGeom prst="rect">
            <a:avLst/>
          </a:prstGeom>
        </p:spPr>
      </p:pic>
      <p:pic>
        <p:nvPicPr>
          <p:cNvPr id="39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480F8411-123C-2989-BED0-7FFF1564A7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014" y="109482"/>
            <a:ext cx="365522" cy="3655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703301D-FFD5-A9B9-84E9-62A8D2E6D76E}"/>
              </a:ext>
            </a:extLst>
          </p:cNvPr>
          <p:cNvSpPr txBox="1"/>
          <p:nvPr/>
        </p:nvSpPr>
        <p:spPr>
          <a:xfrm>
            <a:off x="761549" y="1253026"/>
            <a:ext cx="10849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9A21D3-929F-4941-C3E0-29C2343ED9BC}"/>
              </a:ext>
            </a:extLst>
          </p:cNvPr>
          <p:cNvSpPr txBox="1"/>
          <p:nvPr/>
        </p:nvSpPr>
        <p:spPr>
          <a:xfrm>
            <a:off x="3629763" y="1021569"/>
            <a:ext cx="146248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99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C0D5A1-DA1F-7C47-9C7D-C6FBD5C8899E}"/>
              </a:ext>
            </a:extLst>
          </p:cNvPr>
          <p:cNvSpPr txBox="1"/>
          <p:nvPr/>
        </p:nvSpPr>
        <p:spPr>
          <a:xfrm>
            <a:off x="2160735" y="903031"/>
            <a:ext cx="11529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67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E9566-547D-B29C-F238-DC41083924B5}"/>
              </a:ext>
            </a:extLst>
          </p:cNvPr>
          <p:cNvSpPr txBox="1"/>
          <p:nvPr/>
        </p:nvSpPr>
        <p:spPr>
          <a:xfrm>
            <a:off x="4874682" y="1130508"/>
            <a:ext cx="115136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257A85-F12F-5537-446A-B8373E2F7ED6}"/>
              </a:ext>
            </a:extLst>
          </p:cNvPr>
          <p:cNvSpPr txBox="1"/>
          <p:nvPr/>
        </p:nvSpPr>
        <p:spPr>
          <a:xfrm>
            <a:off x="7782989" y="1165118"/>
            <a:ext cx="6701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lang="uk-UA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99E8DA-0499-1D26-01DB-CD1ECCB1D160}"/>
              </a:ext>
            </a:extLst>
          </p:cNvPr>
          <p:cNvSpPr txBox="1"/>
          <p:nvPr/>
        </p:nvSpPr>
        <p:spPr>
          <a:xfrm>
            <a:off x="6369239" y="935560"/>
            <a:ext cx="12631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74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865184A-BE2E-3F97-4A97-DE3F08BA92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63" b="52545"/>
          <a:stretch/>
        </p:blipFill>
        <p:spPr>
          <a:xfrm>
            <a:off x="427494" y="696840"/>
            <a:ext cx="1269608" cy="205501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48D6D83-7017-819A-D492-990092090AB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9" t="48037" r="39892"/>
          <a:stretch/>
        </p:blipFill>
        <p:spPr>
          <a:xfrm>
            <a:off x="1832548" y="442074"/>
            <a:ext cx="1379751" cy="2587417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9568D8BB-3A6A-2013-D10D-0A1F6D44196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04" r="50000" b="52997"/>
          <a:stretch/>
        </p:blipFill>
        <p:spPr>
          <a:xfrm>
            <a:off x="4475440" y="513555"/>
            <a:ext cx="1372336" cy="223830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276CCFC0-8603-6811-C443-A4BC07F85E1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5" r="25198" b="52321"/>
          <a:stretch/>
        </p:blipFill>
        <p:spPr>
          <a:xfrm>
            <a:off x="3089741" y="422772"/>
            <a:ext cx="1462481" cy="2452373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62A7211E-F9D7-0C09-780E-27203F1A1D8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04" b="50330"/>
          <a:stretch/>
        </p:blipFill>
        <p:spPr>
          <a:xfrm>
            <a:off x="5929198" y="355322"/>
            <a:ext cx="1482290" cy="2554767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485BCC3A-9C18-411D-3FE5-1C11FF623D4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8" t="49885" r="69200"/>
          <a:stretch/>
        </p:blipFill>
        <p:spPr>
          <a:xfrm>
            <a:off x="7349586" y="442074"/>
            <a:ext cx="1536992" cy="2577654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FE5B6E8F-3381-1702-E631-3D23D83E9C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32338" y="3442462"/>
            <a:ext cx="1005818" cy="14098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843262-A561-ED45-88B1-0453846CA103}"/>
              </a:ext>
            </a:extLst>
          </p:cNvPr>
          <p:cNvSpPr txBox="1"/>
          <p:nvPr/>
        </p:nvSpPr>
        <p:spPr>
          <a:xfrm>
            <a:off x="541670" y="897386"/>
            <a:ext cx="10849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40-8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7CCE70-1C52-0046-0DFF-FE223045AD48}"/>
              </a:ext>
            </a:extLst>
          </p:cNvPr>
          <p:cNvSpPr txBox="1"/>
          <p:nvPr/>
        </p:nvSpPr>
        <p:spPr>
          <a:xfrm>
            <a:off x="2030874" y="467300"/>
            <a:ext cx="10849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70-3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440C5C6-E544-88BC-7E34-56FEB95B65B9}"/>
              </a:ext>
            </a:extLst>
          </p:cNvPr>
          <p:cNvSpPr txBox="1"/>
          <p:nvPr/>
        </p:nvSpPr>
        <p:spPr>
          <a:xfrm>
            <a:off x="3243738" y="652862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100-1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381994E-86B9-0B06-B86A-77643FB1892A}"/>
              </a:ext>
            </a:extLst>
          </p:cNvPr>
          <p:cNvSpPr txBox="1"/>
          <p:nvPr/>
        </p:nvSpPr>
        <p:spPr>
          <a:xfrm>
            <a:off x="4663125" y="699028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50-5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F5C4AEC-0285-8226-03AC-7BD0B6B32863}"/>
              </a:ext>
            </a:extLst>
          </p:cNvPr>
          <p:cNvSpPr txBox="1"/>
          <p:nvPr/>
        </p:nvSpPr>
        <p:spPr>
          <a:xfrm>
            <a:off x="6108172" y="510456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80-6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91A2345-FBC6-9CF2-8D1A-CD9C512940E0}"/>
              </a:ext>
            </a:extLst>
          </p:cNvPr>
          <p:cNvSpPr txBox="1"/>
          <p:nvPr/>
        </p:nvSpPr>
        <p:spPr>
          <a:xfrm>
            <a:off x="7551260" y="830426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60-4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83E0B4C-2412-8F6D-88E1-9B50E8542686}"/>
              </a:ext>
            </a:extLst>
          </p:cNvPr>
          <p:cNvSpPr txBox="1"/>
          <p:nvPr/>
        </p:nvSpPr>
        <p:spPr>
          <a:xfrm>
            <a:off x="2748133" y="2759417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81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450E1286-EA47-55ED-7889-42BC799D162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8" t="49885" r="69200"/>
          <a:stretch/>
        </p:blipFill>
        <p:spPr>
          <a:xfrm>
            <a:off x="2114086" y="1909717"/>
            <a:ext cx="1649586" cy="2766483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34028519-AEED-6C94-FDF6-BA73AD161CF6}"/>
              </a:ext>
            </a:extLst>
          </p:cNvPr>
          <p:cNvSpPr txBox="1"/>
          <p:nvPr/>
        </p:nvSpPr>
        <p:spPr>
          <a:xfrm>
            <a:off x="2581779" y="2309084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90-9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4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E990E5D2-4678-ECD1-F679-CE18697271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2342" y="128902"/>
            <a:ext cx="365522" cy="365522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34F6A5DD-F7AC-92CA-50C7-316F20454F0A}"/>
              </a:ext>
            </a:extLst>
          </p:cNvPr>
          <p:cNvSpPr txBox="1"/>
          <p:nvPr/>
        </p:nvSpPr>
        <p:spPr>
          <a:xfrm>
            <a:off x="4224492" y="2870884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DB5F1CC3-C3B9-FD6B-E50F-45A9663F0CC1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63" b="52545"/>
          <a:stretch/>
        </p:blipFill>
        <p:spPr>
          <a:xfrm>
            <a:off x="3906738" y="2109368"/>
            <a:ext cx="1349193" cy="2183835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1235ACB2-AAED-B71B-7D2D-5B3AD004BCED}"/>
              </a:ext>
            </a:extLst>
          </p:cNvPr>
          <p:cNvSpPr txBox="1"/>
          <p:nvPr/>
        </p:nvSpPr>
        <p:spPr>
          <a:xfrm>
            <a:off x="4075435" y="2365764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50-2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8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43734C0E-0877-9BE0-CB3B-E8C6B6A4F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014" y="107661"/>
            <a:ext cx="365522" cy="365522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EFFF93A9-C55A-DDF0-4F46-0521E5E18663}"/>
              </a:ext>
            </a:extLst>
          </p:cNvPr>
          <p:cNvSpPr txBox="1"/>
          <p:nvPr/>
        </p:nvSpPr>
        <p:spPr>
          <a:xfrm>
            <a:off x="5754324" y="2642697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78728737-02CA-378B-6EAC-300946F3DE9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5" r="25198" b="52321"/>
          <a:stretch/>
        </p:blipFill>
        <p:spPr>
          <a:xfrm>
            <a:off x="5299638" y="1967204"/>
            <a:ext cx="1462481" cy="2452373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9C4979D2-D1DE-5C51-64CE-4FAEFAB7A49C}"/>
              </a:ext>
            </a:extLst>
          </p:cNvPr>
          <p:cNvSpPr txBox="1"/>
          <p:nvPr/>
        </p:nvSpPr>
        <p:spPr>
          <a:xfrm>
            <a:off x="5355221" y="2199759"/>
            <a:ext cx="12924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100-5</a:t>
            </a:r>
            <a:endParaRPr lang="uk-UA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2" name="korotkiy-chtkiy-zvuk-lopayuschegosya-vozdushnogo-sharika">
            <a:hlinkClick r:id="" action="ppaction://media"/>
            <a:extLst>
              <a:ext uri="{FF2B5EF4-FFF2-40B4-BE49-F238E27FC236}">
                <a16:creationId xmlns:a16="http://schemas.microsoft.com/office/drawing/2014/main" id="{520A072C-D55B-3177-C163-27066343F4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8542" y="102638"/>
            <a:ext cx="365522" cy="365522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4539F6FD-BE33-2A2D-E78A-71C21EDEDE9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1314"/>
          <a:stretch/>
        </p:blipFill>
        <p:spPr>
          <a:xfrm>
            <a:off x="130528" y="2609166"/>
            <a:ext cx="1597148" cy="2378505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ACEF4715-26C8-A1B8-135A-F750941DF76B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-1" r="64665"/>
          <a:stretch/>
        </p:blipFill>
        <p:spPr>
          <a:xfrm>
            <a:off x="6896376" y="2499957"/>
            <a:ext cx="1090947" cy="248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010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2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9"/>
                            </p:stCondLst>
                            <p:childTnLst>
                              <p:par>
                                <p:cTn id="1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2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9"/>
                            </p:stCondLst>
                            <p:childTnLst>
                              <p:par>
                                <p:cTn id="3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5188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5188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62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9"/>
                            </p:stCondLst>
                            <p:childTnLst>
                              <p:par>
                                <p:cTn id="4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B1FC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B1FC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62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29"/>
                            </p:stCondLst>
                            <p:childTnLst>
                              <p:par>
                                <p:cTn id="6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629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29"/>
                            </p:stCondLst>
                            <p:childTnLst>
                              <p:par>
                                <p:cTn id="7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37F1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37F1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629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29"/>
                            </p:stCondLst>
                            <p:childTnLst>
                              <p:par>
                                <p:cTn id="9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E305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E305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629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7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E39B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E39B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629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9B82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9B82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629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62EB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62EB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 vol="80000">
                <p:cTn id="1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</p:childTnLst>
        </p:cTn>
      </p:par>
    </p:tnLst>
    <p:bldLst>
      <p:bldP spid="15" grpId="0"/>
      <p:bldP spid="16" grpId="0"/>
      <p:bldP spid="17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DA8E4B-8712-E8BE-9CA6-EF253FF2C071}"/>
              </a:ext>
            </a:extLst>
          </p:cNvPr>
          <p:cNvSpPr/>
          <p:nvPr/>
        </p:nvSpPr>
        <p:spPr>
          <a:xfrm>
            <a:off x="538316" y="894723"/>
            <a:ext cx="1404785" cy="5137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2B1B0F29-283D-BD9D-1710-C05C147223C4}"/>
              </a:ext>
            </a:extLst>
          </p:cNvPr>
          <p:cNvSpPr/>
          <p:nvPr/>
        </p:nvSpPr>
        <p:spPr>
          <a:xfrm>
            <a:off x="3366266" y="2956928"/>
            <a:ext cx="1205733" cy="1114720"/>
          </a:xfrm>
          <a:prstGeom prst="ellipse">
            <a:avLst/>
          </a:prstGeom>
          <a:noFill/>
          <a:ln w="5715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A1E96BB8-0BC7-97D6-034B-1F0243E99197}"/>
              </a:ext>
            </a:extLst>
          </p:cNvPr>
          <p:cNvSpPr/>
          <p:nvPr/>
        </p:nvSpPr>
        <p:spPr>
          <a:xfrm>
            <a:off x="7375244" y="1852968"/>
            <a:ext cx="1309560" cy="119806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FBA7065-07FF-9ED5-84E6-ABF6B435C9E3}"/>
              </a:ext>
            </a:extLst>
          </p:cNvPr>
          <p:cNvSpPr/>
          <p:nvPr/>
        </p:nvSpPr>
        <p:spPr>
          <a:xfrm>
            <a:off x="6451986" y="3313908"/>
            <a:ext cx="854438" cy="82790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EEF5343-1110-48DA-DF8F-0B61AA5DDD42}"/>
              </a:ext>
            </a:extLst>
          </p:cNvPr>
          <p:cNvSpPr/>
          <p:nvPr/>
        </p:nvSpPr>
        <p:spPr>
          <a:xfrm>
            <a:off x="2347176" y="3203902"/>
            <a:ext cx="766623" cy="71331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21411441-E237-3F16-5EFE-5118C3B5DACF}"/>
              </a:ext>
            </a:extLst>
          </p:cNvPr>
          <p:cNvSpPr/>
          <p:nvPr/>
        </p:nvSpPr>
        <p:spPr>
          <a:xfrm>
            <a:off x="4630615" y="2690900"/>
            <a:ext cx="660367" cy="66871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4A428836-017A-2AC3-4948-A175218CF829}"/>
              </a:ext>
            </a:extLst>
          </p:cNvPr>
          <p:cNvSpPr/>
          <p:nvPr/>
        </p:nvSpPr>
        <p:spPr>
          <a:xfrm>
            <a:off x="7507204" y="3113213"/>
            <a:ext cx="1045640" cy="948865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5DA09081-B7B7-F32A-982D-10F549CC0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29" y="4267875"/>
            <a:ext cx="6728499" cy="561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ДОСЛІДЖУЄМО  КОЛО  І  КРУГ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A4B287-1AB9-AB84-683B-56B98D1E6654}"/>
              </a:ext>
            </a:extLst>
          </p:cNvPr>
          <p:cNvSpPr txBox="1"/>
          <p:nvPr/>
        </p:nvSpPr>
        <p:spPr>
          <a:xfrm>
            <a:off x="387300" y="71261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Які геометричні фігури ви бачите?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E38E62-3AB3-2D5D-2D22-9B4A42B759CE}"/>
              </a:ext>
            </a:extLst>
          </p:cNvPr>
          <p:cNvSpPr txBox="1"/>
          <p:nvPr/>
        </p:nvSpPr>
        <p:spPr>
          <a:xfrm>
            <a:off x="389175" y="416352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Що таке круг? 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13DF7C41-D7A1-F406-17A6-03256463CD9C}"/>
              </a:ext>
            </a:extLst>
          </p:cNvPr>
          <p:cNvSpPr/>
          <p:nvPr/>
        </p:nvSpPr>
        <p:spPr>
          <a:xfrm>
            <a:off x="6329603" y="2475213"/>
            <a:ext cx="776040" cy="7752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A57775FA-03D1-A73E-1E5A-A7EED66F3ED7}"/>
              </a:ext>
            </a:extLst>
          </p:cNvPr>
          <p:cNvSpPr/>
          <p:nvPr/>
        </p:nvSpPr>
        <p:spPr>
          <a:xfrm>
            <a:off x="5183572" y="3132763"/>
            <a:ext cx="1045641" cy="948865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CBBBA4-4839-69CB-D847-DCDBA96B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974001" y="2559958"/>
            <a:ext cx="1064355" cy="158505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D74354-A446-E220-7A40-668BB38AE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387300" y="2564278"/>
            <a:ext cx="660367" cy="16333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D619DD-49E2-9980-D1E4-B03DE1FB95C5}"/>
              </a:ext>
            </a:extLst>
          </p:cNvPr>
          <p:cNvSpPr txBox="1"/>
          <p:nvPr/>
        </p:nvSpPr>
        <p:spPr>
          <a:xfrm>
            <a:off x="387299" y="754765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фігура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межею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круга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EBEFA6-C48B-E680-052D-1F6B98E4A6EA}"/>
              </a:ext>
            </a:extLst>
          </p:cNvPr>
          <p:cNvSpPr txBox="1"/>
          <p:nvPr/>
        </p:nvSpPr>
        <p:spPr>
          <a:xfrm>
            <a:off x="390339" y="1077804"/>
            <a:ext cx="6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приладу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накреслити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F90B9B-24E3-B175-5AA2-544F4467C2E8}"/>
              </a:ext>
            </a:extLst>
          </p:cNvPr>
          <p:cNvSpPr txBox="1"/>
          <p:nvPr/>
        </p:nvSpPr>
        <p:spPr>
          <a:xfrm>
            <a:off x="387299" y="1842345"/>
            <a:ext cx="836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відрізок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з'єднує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кола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точкою?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4658023-685C-6B85-CAF9-8944EB5ADC0A}"/>
              </a:ext>
            </a:extLst>
          </p:cNvPr>
          <p:cNvSpPr txBox="1"/>
          <p:nvPr/>
        </p:nvSpPr>
        <p:spPr>
          <a:xfrm>
            <a:off x="387299" y="2188607"/>
            <a:ext cx="836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провести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кола?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50571C1-D27E-22DD-E96A-7D89CD79AFF0}"/>
              </a:ext>
            </a:extLst>
          </p:cNvPr>
          <p:cNvSpPr txBox="1"/>
          <p:nvPr/>
        </p:nvSpPr>
        <p:spPr>
          <a:xfrm>
            <a:off x="387299" y="1455202"/>
            <a:ext cx="836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точка, в яку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ставимо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ніжку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циркуля?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57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8" grpId="0"/>
      <p:bldP spid="5" grpId="0"/>
      <p:bldP spid="14" grpId="0"/>
      <p:bldP spid="17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82E029-9068-621E-034F-3FE51C170036}"/>
              </a:ext>
            </a:extLst>
          </p:cNvPr>
          <p:cNvSpPr txBox="1"/>
          <p:nvPr/>
        </p:nvSpPr>
        <p:spPr>
          <a:xfrm>
            <a:off x="3278458" y="158491"/>
            <a:ext cx="56090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Розглянь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малюнок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точки,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належать колу;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належать кругу.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точки,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належать колу; не належать кругу.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C3EDB3-5672-E692-6B16-9361252B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959" t="44228" r="16586" b="31924"/>
          <a:stretch/>
        </p:blipFill>
        <p:spPr>
          <a:xfrm>
            <a:off x="685912" y="1259036"/>
            <a:ext cx="4338954" cy="3153868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64E8AC3-D9A8-5BAB-4152-5B6B3A2603F7}"/>
              </a:ext>
            </a:extLst>
          </p:cNvPr>
          <p:cNvSpPr/>
          <p:nvPr/>
        </p:nvSpPr>
        <p:spPr>
          <a:xfrm>
            <a:off x="1089591" y="1484245"/>
            <a:ext cx="707107" cy="502530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10E6438-1735-2F2E-C604-FCAA05CDFA5C}"/>
              </a:ext>
            </a:extLst>
          </p:cNvPr>
          <p:cNvSpPr/>
          <p:nvPr/>
        </p:nvSpPr>
        <p:spPr>
          <a:xfrm>
            <a:off x="4026101" y="2504179"/>
            <a:ext cx="830712" cy="594531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3F3F12C-FE9C-67B3-D8F3-DC3632B9CC67}"/>
              </a:ext>
            </a:extLst>
          </p:cNvPr>
          <p:cNvSpPr/>
          <p:nvPr/>
        </p:nvSpPr>
        <p:spPr>
          <a:xfrm>
            <a:off x="3722495" y="3594596"/>
            <a:ext cx="594671" cy="757481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7FC6AFF2-897C-4760-E598-C3320A9F25DF}"/>
              </a:ext>
            </a:extLst>
          </p:cNvPr>
          <p:cNvCxnSpPr/>
          <p:nvPr/>
        </p:nvCxnSpPr>
        <p:spPr>
          <a:xfrm>
            <a:off x="5865544" y="498088"/>
            <a:ext cx="2929051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B6158EAE-6FE9-AC72-67FE-F3E7EEF634BD}"/>
              </a:ext>
            </a:extLst>
          </p:cNvPr>
          <p:cNvCxnSpPr>
            <a:cxnSpLocks/>
          </p:cNvCxnSpPr>
          <p:nvPr/>
        </p:nvCxnSpPr>
        <p:spPr>
          <a:xfrm>
            <a:off x="3278458" y="754566"/>
            <a:ext cx="602166" cy="0"/>
          </a:xfrm>
          <a:prstGeom prst="line">
            <a:avLst/>
          </a:prstGeom>
          <a:ln w="2857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C518FEE-7213-584E-5A21-239FA30C18A8}"/>
              </a:ext>
            </a:extLst>
          </p:cNvPr>
          <p:cNvCxnSpPr>
            <a:cxnSpLocks/>
          </p:cNvCxnSpPr>
          <p:nvPr/>
        </p:nvCxnSpPr>
        <p:spPr>
          <a:xfrm>
            <a:off x="4084212" y="754566"/>
            <a:ext cx="2226647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C49C7A66-D56D-9916-1886-D958E8F35737}"/>
              </a:ext>
            </a:extLst>
          </p:cNvPr>
          <p:cNvSpPr/>
          <p:nvPr/>
        </p:nvSpPr>
        <p:spPr>
          <a:xfrm>
            <a:off x="2882937" y="2114373"/>
            <a:ext cx="497510" cy="76383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B6D91468-B644-315C-6F0D-C2853E9B5015}"/>
              </a:ext>
            </a:extLst>
          </p:cNvPr>
          <p:cNvSpPr/>
          <p:nvPr/>
        </p:nvSpPr>
        <p:spPr>
          <a:xfrm>
            <a:off x="1869666" y="2871532"/>
            <a:ext cx="572031" cy="7768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EC5A94F7-FD32-28B4-C17C-D6DF0BF579D6}"/>
              </a:ext>
            </a:extLst>
          </p:cNvPr>
          <p:cNvSpPr/>
          <p:nvPr/>
        </p:nvSpPr>
        <p:spPr>
          <a:xfrm>
            <a:off x="1009851" y="1390592"/>
            <a:ext cx="859815" cy="699436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4E815E51-3887-A680-1B47-A0CD02AF2156}"/>
              </a:ext>
            </a:extLst>
          </p:cNvPr>
          <p:cNvSpPr/>
          <p:nvPr/>
        </p:nvSpPr>
        <p:spPr>
          <a:xfrm>
            <a:off x="3981410" y="2378676"/>
            <a:ext cx="1043456" cy="821714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455FB243-9FCD-6599-90B5-7BD67ECDF27F}"/>
              </a:ext>
            </a:extLst>
          </p:cNvPr>
          <p:cNvSpPr/>
          <p:nvPr/>
        </p:nvSpPr>
        <p:spPr>
          <a:xfrm>
            <a:off x="3695394" y="3526971"/>
            <a:ext cx="742337" cy="894403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DB380D69-86C3-2C42-8299-A702153CB1DD}"/>
              </a:ext>
            </a:extLst>
          </p:cNvPr>
          <p:cNvCxnSpPr>
            <a:cxnSpLocks/>
          </p:cNvCxnSpPr>
          <p:nvPr/>
        </p:nvCxnSpPr>
        <p:spPr>
          <a:xfrm>
            <a:off x="6507621" y="754566"/>
            <a:ext cx="2226647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845F69AB-DED1-D806-1689-131F543EB9C2}"/>
              </a:ext>
            </a:extLst>
          </p:cNvPr>
          <p:cNvCxnSpPr>
            <a:cxnSpLocks/>
          </p:cNvCxnSpPr>
          <p:nvPr/>
        </p:nvCxnSpPr>
        <p:spPr>
          <a:xfrm>
            <a:off x="3377175" y="1041268"/>
            <a:ext cx="1479638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AE79C788-DB3D-5AA7-6D15-F85A48821177}"/>
              </a:ext>
            </a:extLst>
          </p:cNvPr>
          <p:cNvSpPr/>
          <p:nvPr/>
        </p:nvSpPr>
        <p:spPr>
          <a:xfrm>
            <a:off x="764498" y="3250377"/>
            <a:ext cx="513291" cy="894403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64041EB2-343E-1449-2A6D-E0EC87D14521}"/>
              </a:ext>
            </a:extLst>
          </p:cNvPr>
          <p:cNvSpPr/>
          <p:nvPr/>
        </p:nvSpPr>
        <p:spPr>
          <a:xfrm>
            <a:off x="1796698" y="2878205"/>
            <a:ext cx="742337" cy="821714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864FA5FB-9444-6FB5-493C-17DECD668B62}"/>
              </a:ext>
            </a:extLst>
          </p:cNvPr>
          <p:cNvSpPr/>
          <p:nvPr/>
        </p:nvSpPr>
        <p:spPr>
          <a:xfrm>
            <a:off x="2812790" y="2115698"/>
            <a:ext cx="623443" cy="821715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9E752B8F-EFC5-8CA2-9207-868BC8FAEA9E}"/>
              </a:ext>
            </a:extLst>
          </p:cNvPr>
          <p:cNvSpPr/>
          <p:nvPr/>
        </p:nvSpPr>
        <p:spPr>
          <a:xfrm>
            <a:off x="4084213" y="1262502"/>
            <a:ext cx="487788" cy="827526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D46DA4AA-B4B3-7BBC-D356-FAAD0A93AD8A}"/>
              </a:ext>
            </a:extLst>
          </p:cNvPr>
          <p:cNvCxnSpPr>
            <a:cxnSpLocks/>
          </p:cNvCxnSpPr>
          <p:nvPr/>
        </p:nvCxnSpPr>
        <p:spPr>
          <a:xfrm>
            <a:off x="5027983" y="1065703"/>
            <a:ext cx="2032384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B239BA26-3E56-F892-1781-A9229ABCFEB3}"/>
              </a:ext>
            </a:extLst>
          </p:cNvPr>
          <p:cNvSpPr/>
          <p:nvPr/>
        </p:nvSpPr>
        <p:spPr>
          <a:xfrm>
            <a:off x="685911" y="3185410"/>
            <a:ext cx="702311" cy="1109272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B6303D0C-5C52-12C0-2A08-1204D1D657CC}"/>
              </a:ext>
            </a:extLst>
          </p:cNvPr>
          <p:cNvSpPr/>
          <p:nvPr/>
        </p:nvSpPr>
        <p:spPr>
          <a:xfrm>
            <a:off x="3999293" y="1166162"/>
            <a:ext cx="702311" cy="105518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0460FB7-0303-1E11-D44D-0F95CC214CEC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2, с.82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6EC4D913-DCB7-B713-5A04-941A4920F3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703648" y="2441683"/>
            <a:ext cx="1090947" cy="2487715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85BF642F-17D4-DE71-8DD4-92D875B94A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118220" y="2508325"/>
            <a:ext cx="1597148" cy="23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433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EA64B8-317F-94CA-6FA6-A541393BFA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098" t="25792" r="19017" b="31804"/>
          <a:stretch/>
        </p:blipFill>
        <p:spPr>
          <a:xfrm>
            <a:off x="850692" y="1114980"/>
            <a:ext cx="3695076" cy="27641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25CC87-1D51-3C5D-5842-822247C269C9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3, с.82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8F283B-31F4-B329-70B7-045A36980381}"/>
              </a:ext>
            </a:extLst>
          </p:cNvPr>
          <p:cNvSpPr txBox="1"/>
          <p:nvPr/>
        </p:nvSpPr>
        <p:spPr>
          <a:xfrm>
            <a:off x="974361" y="149173"/>
            <a:ext cx="79522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Віра накреслила коло. Потім дівчинка провела через центр кола відрізок АВ. З яких частин складається відрізок АВ? Як називають ці відрізки?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1E4F87-7408-70D0-A95F-6CD148DEF755}"/>
              </a:ext>
            </a:extLst>
          </p:cNvPr>
          <p:cNvSpPr txBox="1"/>
          <p:nvPr/>
        </p:nvSpPr>
        <p:spPr>
          <a:xfrm>
            <a:off x="4950502" y="1595017"/>
            <a:ext cx="1974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АО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радіус;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26B56F-BBA0-E08A-4E8B-56FCDFD5D0D8}"/>
              </a:ext>
            </a:extLst>
          </p:cNvPr>
          <p:cNvSpPr txBox="1"/>
          <p:nvPr/>
        </p:nvSpPr>
        <p:spPr>
          <a:xfrm>
            <a:off x="4950502" y="2025198"/>
            <a:ext cx="1974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радіус; 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F80F01-5047-D3F7-30DF-80A011475C81}"/>
              </a:ext>
            </a:extLst>
          </p:cNvPr>
          <p:cNvSpPr txBox="1"/>
          <p:nvPr/>
        </p:nvSpPr>
        <p:spPr>
          <a:xfrm>
            <a:off x="4950502" y="2455379"/>
            <a:ext cx="1974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AO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+ 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</a:t>
            </a:r>
            <a:r>
              <a:rPr lang="uk-UA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B96009-61D9-3BDF-1AA3-B3D1496E5635}"/>
              </a:ext>
            </a:extLst>
          </p:cNvPr>
          <p:cNvSpPr txBox="1"/>
          <p:nvPr/>
        </p:nvSpPr>
        <p:spPr>
          <a:xfrm>
            <a:off x="4950502" y="2855489"/>
            <a:ext cx="38637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радіус + радіус = 2 радіуса;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5B84CB-9B97-C381-896C-F2AAC7E84610}"/>
              </a:ext>
            </a:extLst>
          </p:cNvPr>
          <p:cNvSpPr txBox="1"/>
          <p:nvPr/>
        </p:nvSpPr>
        <p:spPr>
          <a:xfrm>
            <a:off x="4950502" y="3268417"/>
            <a:ext cx="18700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діаметр.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uk-UA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CC8D06-5FA3-B229-29B3-FD0E19F75FF3}"/>
              </a:ext>
            </a:extLst>
          </p:cNvPr>
          <p:cNvSpPr txBox="1"/>
          <p:nvPr/>
        </p:nvSpPr>
        <p:spPr>
          <a:xfrm>
            <a:off x="974360" y="4556269"/>
            <a:ext cx="6730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Діаметр дорівнює сумі двох радіусів.</a:t>
            </a:r>
            <a:endParaRPr lang="uk-UA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CCD49A-5F9C-1F89-9808-AFA0DFD5C310}"/>
              </a:ext>
            </a:extLst>
          </p:cNvPr>
          <p:cNvSpPr txBox="1"/>
          <p:nvPr/>
        </p:nvSpPr>
        <p:spPr>
          <a:xfrm>
            <a:off x="1030574" y="3725272"/>
            <a:ext cx="783985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Діаметр  - відрізок, що проходить через центр кола і з’єднує дві точки на колі.</a:t>
            </a:r>
            <a:endParaRPr lang="uk-UA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533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94A933-5C2E-D082-B6BA-F2201CE8CC5E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4, с.82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0FF068-70CD-4008-272B-8832638556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0" t="26666" r="5655" b="30201"/>
          <a:stretch/>
        </p:blipFill>
        <p:spPr>
          <a:xfrm>
            <a:off x="104932" y="1371600"/>
            <a:ext cx="8551888" cy="2218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A1EF85-1190-9F52-425F-1FCE4C825F96}"/>
              </a:ext>
            </a:extLst>
          </p:cNvPr>
          <p:cNvSpPr txBox="1"/>
          <p:nvPr/>
        </p:nvSpPr>
        <p:spPr>
          <a:xfrm>
            <a:off x="2061147" y="307777"/>
            <a:ext cx="69421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номер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малюнка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накреслено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кола.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E44EACE-06CA-989B-B813-F72789D03A5C}"/>
              </a:ext>
            </a:extLst>
          </p:cNvPr>
          <p:cNvSpPr/>
          <p:nvPr/>
        </p:nvSpPr>
        <p:spPr>
          <a:xfrm>
            <a:off x="1956217" y="1371600"/>
            <a:ext cx="1926236" cy="1716374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1EC9E8-192B-4547-4E23-E540438578AB}"/>
              </a:ext>
            </a:extLst>
          </p:cNvPr>
          <p:cNvSpPr txBox="1"/>
          <p:nvPr/>
        </p:nvSpPr>
        <p:spPr>
          <a:xfrm>
            <a:off x="1761344" y="3644736"/>
            <a:ext cx="1761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ОМ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радіус;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8715F6-7A63-8544-CC8D-77E842890756}"/>
              </a:ext>
            </a:extLst>
          </p:cNvPr>
          <p:cNvSpPr txBox="1"/>
          <p:nvPr/>
        </p:nvSpPr>
        <p:spPr>
          <a:xfrm>
            <a:off x="1761344" y="4044846"/>
            <a:ext cx="1761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радіус.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2693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09F7B7-4DFE-6BA2-443F-FB4CD93EA107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5, с.82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74054C-7EAB-89DA-C671-E03146DACE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85" t="23461" r="16393" b="44189"/>
          <a:stretch/>
        </p:blipFill>
        <p:spPr>
          <a:xfrm>
            <a:off x="0" y="792776"/>
            <a:ext cx="4302178" cy="29297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7FB05F-432D-8EC4-2537-F37373042470}"/>
              </a:ext>
            </a:extLst>
          </p:cNvPr>
          <p:cNvSpPr txBox="1"/>
          <p:nvPr/>
        </p:nvSpPr>
        <p:spPr>
          <a:xfrm>
            <a:off x="1929984" y="153888"/>
            <a:ext cx="69666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малюнок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кола;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кола.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Поміркуй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радіусів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провести.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2948B-C0C6-387A-694E-2331FF5E298B}"/>
              </a:ext>
            </a:extLst>
          </p:cNvPr>
          <p:cNvSpPr txBox="1"/>
          <p:nvPr/>
        </p:nvSpPr>
        <p:spPr>
          <a:xfrm>
            <a:off x="4144781" y="1195703"/>
            <a:ext cx="22785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</a:t>
            </a:r>
            <a:r>
              <a:rPr lang="uk-UA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кола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B62B7B-45BB-1730-BD53-1CA8A3E4E9F5}"/>
              </a:ext>
            </a:extLst>
          </p:cNvPr>
          <p:cNvSpPr txBox="1"/>
          <p:nvPr/>
        </p:nvSpPr>
        <p:spPr>
          <a:xfrm>
            <a:off x="4144781" y="1552079"/>
            <a:ext cx="1761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радіус;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0FCA3A-CD13-6153-E3AD-C16623D7A561}"/>
              </a:ext>
            </a:extLst>
          </p:cNvPr>
          <p:cNvSpPr txBox="1"/>
          <p:nvPr/>
        </p:nvSpPr>
        <p:spPr>
          <a:xfrm>
            <a:off x="4144781" y="1952189"/>
            <a:ext cx="1761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ОН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радіус;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554346-BB98-BA8E-C0DD-B02B54CB56E3}"/>
              </a:ext>
            </a:extLst>
          </p:cNvPr>
          <p:cNvSpPr txBox="1"/>
          <p:nvPr/>
        </p:nvSpPr>
        <p:spPr>
          <a:xfrm>
            <a:off x="4144781" y="2371695"/>
            <a:ext cx="1761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ОВ</a:t>
            </a: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- радіус.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A73E21-36DD-8D50-E7B9-BD56B3DB16E0}"/>
              </a:ext>
            </a:extLst>
          </p:cNvPr>
          <p:cNvSpPr txBox="1"/>
          <p:nvPr/>
        </p:nvSpPr>
        <p:spPr>
          <a:xfrm>
            <a:off x="1165486" y="4194016"/>
            <a:ext cx="517535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колі</a:t>
            </a:r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побудувати</a:t>
            </a:r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безліч</a:t>
            </a:r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радіусів</a:t>
            </a:r>
            <a:r>
              <a:rPr lang="ru-RU" sz="20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A4E569B-66AD-5BB0-590B-D5C83B6858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607576" y="2478620"/>
            <a:ext cx="1090947" cy="248771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062EF0E-F24B-DFDA-566B-784A03C84A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003629" y="2611107"/>
            <a:ext cx="1597148" cy="23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261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09F7B7-4DFE-6BA2-443F-FB4CD93EA107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6, с.82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BAECCC-FC36-96A2-535E-3483635DDD5E}"/>
              </a:ext>
            </a:extLst>
          </p:cNvPr>
          <p:cNvSpPr txBox="1"/>
          <p:nvPr/>
        </p:nvSpPr>
        <p:spPr>
          <a:xfrm>
            <a:off x="337279" y="0"/>
            <a:ext cx="8626838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Знайди значення виразу зі змінною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53 –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8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9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12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змінюється від’ємник? Як змінюється значення різниці?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247B1-0EB5-41F8-6935-2F7CD78D5632}"/>
              </a:ext>
            </a:extLst>
          </p:cNvPr>
          <p:cNvSpPr txBox="1"/>
          <p:nvPr/>
        </p:nvSpPr>
        <p:spPr>
          <a:xfrm>
            <a:off x="337279" y="146680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8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8 =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4F670D-A6B9-4A60-87BA-DC5C907B50CE}"/>
              </a:ext>
            </a:extLst>
          </p:cNvPr>
          <p:cNvSpPr txBox="1"/>
          <p:nvPr/>
        </p:nvSpPr>
        <p:spPr>
          <a:xfrm>
            <a:off x="4572000" y="1466804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45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16CA62-6985-8CF6-7680-631D1B55AA1D}"/>
              </a:ext>
            </a:extLst>
          </p:cNvPr>
          <p:cNvSpPr txBox="1"/>
          <p:nvPr/>
        </p:nvSpPr>
        <p:spPr>
          <a:xfrm>
            <a:off x="337279" y="219494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9 =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CF6062-0C67-7C42-CAA8-B1899469D16C}"/>
              </a:ext>
            </a:extLst>
          </p:cNvPr>
          <p:cNvSpPr txBox="1"/>
          <p:nvPr/>
        </p:nvSpPr>
        <p:spPr>
          <a:xfrm>
            <a:off x="4572000" y="2194943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D2705B-C943-12AE-9BA0-A884189E6179}"/>
              </a:ext>
            </a:extLst>
          </p:cNvPr>
          <p:cNvSpPr txBox="1"/>
          <p:nvPr/>
        </p:nvSpPr>
        <p:spPr>
          <a:xfrm>
            <a:off x="337279" y="2923082"/>
            <a:ext cx="47293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12 =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83B224-C59F-5DA4-AD59-1E2F05C3D44D}"/>
              </a:ext>
            </a:extLst>
          </p:cNvPr>
          <p:cNvSpPr txBox="1"/>
          <p:nvPr/>
        </p:nvSpPr>
        <p:spPr>
          <a:xfrm>
            <a:off x="4896787" y="291696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C65832-C1CB-4379-7F5E-DC9767401192}"/>
              </a:ext>
            </a:extLst>
          </p:cNvPr>
          <p:cNvSpPr txBox="1"/>
          <p:nvPr/>
        </p:nvSpPr>
        <p:spPr>
          <a:xfrm>
            <a:off x="3972393" y="1827816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4047F-45E8-1B33-44C0-F02BA2EBE6C8}"/>
              </a:ext>
            </a:extLst>
          </p:cNvPr>
          <p:cNvSpPr txBox="1"/>
          <p:nvPr/>
        </p:nvSpPr>
        <p:spPr>
          <a:xfrm>
            <a:off x="4572000" y="1830873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D7498F90-00D2-C878-4C1A-A7ED1D94F881}"/>
              </a:ext>
            </a:extLst>
          </p:cNvPr>
          <p:cNvSpPr/>
          <p:nvPr/>
        </p:nvSpPr>
        <p:spPr>
          <a:xfrm>
            <a:off x="4113551" y="1466802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997A0EB-0ACF-8574-23A4-75E8CB459EC6}"/>
              </a:ext>
            </a:extLst>
          </p:cNvPr>
          <p:cNvSpPr/>
          <p:nvPr/>
        </p:nvSpPr>
        <p:spPr>
          <a:xfrm>
            <a:off x="4092938" y="2192310"/>
            <a:ext cx="367885" cy="429565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83A8475F-A3F0-95FF-8D04-FA8C2AA4A7B8}"/>
              </a:ext>
            </a:extLst>
          </p:cNvPr>
          <p:cNvSpPr/>
          <p:nvPr/>
        </p:nvSpPr>
        <p:spPr>
          <a:xfrm>
            <a:off x="4671934" y="1461568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6E1E6DB5-5CD6-6C23-0D11-71431444244E}"/>
              </a:ext>
            </a:extLst>
          </p:cNvPr>
          <p:cNvSpPr/>
          <p:nvPr/>
        </p:nvSpPr>
        <p:spPr>
          <a:xfrm>
            <a:off x="4642578" y="2194942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8AFDCD-734D-1B5E-F161-C81968558C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7715774" y="2425775"/>
            <a:ext cx="1090947" cy="24877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47ACC1-35C5-C2DF-9B1B-973441D2F1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6093790" y="2480379"/>
            <a:ext cx="1597148" cy="23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6898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09F7B7-4DFE-6BA2-443F-FB4CD93EA107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6, с.82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BAECCC-FC36-96A2-535E-3483635DDD5E}"/>
              </a:ext>
            </a:extLst>
          </p:cNvPr>
          <p:cNvSpPr txBox="1"/>
          <p:nvPr/>
        </p:nvSpPr>
        <p:spPr>
          <a:xfrm>
            <a:off x="337279" y="0"/>
            <a:ext cx="86268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Знайди значення виразу зі змінною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53 –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8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9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12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змінюється від’ємник? Як змінюється значення різниці?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247B1-0EB5-41F8-6935-2F7CD78D5632}"/>
              </a:ext>
            </a:extLst>
          </p:cNvPr>
          <p:cNvSpPr txBox="1"/>
          <p:nvPr/>
        </p:nvSpPr>
        <p:spPr>
          <a:xfrm>
            <a:off x="337279" y="146680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8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8 =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4F670D-A6B9-4A60-87BA-DC5C907B50CE}"/>
              </a:ext>
            </a:extLst>
          </p:cNvPr>
          <p:cNvSpPr txBox="1"/>
          <p:nvPr/>
        </p:nvSpPr>
        <p:spPr>
          <a:xfrm>
            <a:off x="4572000" y="1466804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45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16CA62-6985-8CF6-7680-631D1B55AA1D}"/>
              </a:ext>
            </a:extLst>
          </p:cNvPr>
          <p:cNvSpPr txBox="1"/>
          <p:nvPr/>
        </p:nvSpPr>
        <p:spPr>
          <a:xfrm>
            <a:off x="337279" y="2194944"/>
            <a:ext cx="4437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9 =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CF6062-0C67-7C42-CAA8-B1899469D16C}"/>
              </a:ext>
            </a:extLst>
          </p:cNvPr>
          <p:cNvSpPr txBox="1"/>
          <p:nvPr/>
        </p:nvSpPr>
        <p:spPr>
          <a:xfrm>
            <a:off x="4572000" y="2194943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D2705B-C943-12AE-9BA0-A884189E6179}"/>
              </a:ext>
            </a:extLst>
          </p:cNvPr>
          <p:cNvSpPr txBox="1"/>
          <p:nvPr/>
        </p:nvSpPr>
        <p:spPr>
          <a:xfrm>
            <a:off x="337279" y="2923082"/>
            <a:ext cx="47293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кщо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 =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53 –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= 53 – 12 =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83B224-C59F-5DA4-AD59-1E2F05C3D44D}"/>
              </a:ext>
            </a:extLst>
          </p:cNvPr>
          <p:cNvSpPr txBox="1"/>
          <p:nvPr/>
        </p:nvSpPr>
        <p:spPr>
          <a:xfrm>
            <a:off x="4896787" y="2916968"/>
            <a:ext cx="494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C65832-C1CB-4379-7F5E-DC9767401192}"/>
              </a:ext>
            </a:extLst>
          </p:cNvPr>
          <p:cNvSpPr txBox="1"/>
          <p:nvPr/>
        </p:nvSpPr>
        <p:spPr>
          <a:xfrm>
            <a:off x="3972393" y="1827816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4047F-45E8-1B33-44C0-F02BA2EBE6C8}"/>
              </a:ext>
            </a:extLst>
          </p:cNvPr>
          <p:cNvSpPr txBox="1"/>
          <p:nvPr/>
        </p:nvSpPr>
        <p:spPr>
          <a:xfrm>
            <a:off x="4572000" y="1830873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19495B-6EE8-0280-BDCB-DBA905BF7B74}"/>
              </a:ext>
            </a:extLst>
          </p:cNvPr>
          <p:cNvSpPr txBox="1"/>
          <p:nvPr/>
        </p:nvSpPr>
        <p:spPr>
          <a:xfrm>
            <a:off x="4066082" y="2553322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37D26E-AD5F-55DD-7FA0-499F4A2D8E19}"/>
              </a:ext>
            </a:extLst>
          </p:cNvPr>
          <p:cNvSpPr txBox="1"/>
          <p:nvPr/>
        </p:nvSpPr>
        <p:spPr>
          <a:xfrm>
            <a:off x="4680678" y="2550241"/>
            <a:ext cx="5996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D7498F90-00D2-C878-4C1A-A7ED1D94F881}"/>
              </a:ext>
            </a:extLst>
          </p:cNvPr>
          <p:cNvSpPr/>
          <p:nvPr/>
        </p:nvSpPr>
        <p:spPr>
          <a:xfrm>
            <a:off x="4077014" y="2194942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997A0EB-0ACF-8574-23A4-75E8CB459EC6}"/>
              </a:ext>
            </a:extLst>
          </p:cNvPr>
          <p:cNvSpPr/>
          <p:nvPr/>
        </p:nvSpPr>
        <p:spPr>
          <a:xfrm>
            <a:off x="4332157" y="2949068"/>
            <a:ext cx="367885" cy="429565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83A8475F-A3F0-95FF-8D04-FA8C2AA4A7B8}"/>
              </a:ext>
            </a:extLst>
          </p:cNvPr>
          <p:cNvSpPr/>
          <p:nvPr/>
        </p:nvSpPr>
        <p:spPr>
          <a:xfrm>
            <a:off x="4669436" y="2209463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6E1E6DB5-5CD6-6C23-0D11-71431444244E}"/>
              </a:ext>
            </a:extLst>
          </p:cNvPr>
          <p:cNvSpPr/>
          <p:nvPr/>
        </p:nvSpPr>
        <p:spPr>
          <a:xfrm>
            <a:off x="4941757" y="2958237"/>
            <a:ext cx="353517" cy="432624"/>
          </a:xfrm>
          <a:prstGeom prst="round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B248F4-4957-DB8F-15C7-47B8F9C8AE9E}"/>
              </a:ext>
            </a:extLst>
          </p:cNvPr>
          <p:cNvSpPr txBox="1"/>
          <p:nvPr/>
        </p:nvSpPr>
        <p:spPr>
          <a:xfrm>
            <a:off x="539646" y="3805268"/>
            <a:ext cx="82221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Якщо від’ємник збільшується на декілька одиниць, то значення різниці зменшується на стільки ж одиниць.</a:t>
            </a:r>
            <a:endParaRPr lang="uk-UA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34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30.01.2023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r>
              <a:rPr lang="uk-UA" sz="3600" b="1" dirty="0">
                <a:solidFill>
                  <a:srgbClr val="2F3242"/>
                </a:solidFill>
                <a:latin typeface="Calibri" panose="020F0502020204030204"/>
                <a:cs typeface="+mn-cs"/>
              </a:rPr>
              <a:t>.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0" y="1955392"/>
            <a:ext cx="1824885" cy="271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3293" y="1871988"/>
            <a:ext cx="1087008" cy="268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5338</TotalTime>
  <Words>505</Words>
  <Application>Microsoft Office PowerPoint</Application>
  <PresentationFormat>Экран (16:9)</PresentationFormat>
  <Paragraphs>85</Paragraphs>
  <Slides>10</Slides>
  <Notes>1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521</cp:revision>
  <dcterms:created xsi:type="dcterms:W3CDTF">2020-05-07T12:25:24Z</dcterms:created>
  <dcterms:modified xsi:type="dcterms:W3CDTF">2023-01-30T21:08:19Z</dcterms:modified>
</cp:coreProperties>
</file>