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61" r:id="rId3"/>
    <p:sldId id="258" r:id="rId4"/>
    <p:sldId id="259" r:id="rId5"/>
    <p:sldId id="260" r:id="rId6"/>
    <p:sldId id="270" r:id="rId7"/>
    <p:sldId id="272" r:id="rId8"/>
    <p:sldId id="263" r:id="rId9"/>
    <p:sldId id="264" r:id="rId10"/>
    <p:sldId id="271" r:id="rId11"/>
    <p:sldId id="276" r:id="rId12"/>
    <p:sldId id="266" r:id="rId13"/>
    <p:sldId id="265" r:id="rId14"/>
    <p:sldId id="268" r:id="rId15"/>
    <p:sldId id="273" r:id="rId16"/>
    <p:sldId id="267" r:id="rId17"/>
    <p:sldId id="274" r:id="rId18"/>
    <p:sldId id="27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9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F2BFC4-1AE1-46F8-9F56-17D97BA27DC4}" type="datetimeFigureOut">
              <a:rPr lang="uk-UA" smtClean="0"/>
              <a:pPr/>
              <a:t>06.03.2023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752926-D1F1-40F5-ACB6-C151A2E74221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Вчитель</a:t>
            </a:r>
            <a:r>
              <a:rPr lang="uk-UA" baseline="0" dirty="0" smtClean="0"/>
              <a:t> початкових класів: Костюк Л.С.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752926-D1F1-40F5-ACB6-C151A2E74221}" type="slidenum">
              <a:rPr lang="uk-UA" smtClean="0"/>
              <a:pPr/>
              <a:t>1</a:t>
            </a:fld>
            <a:endParaRPr lang="uk-U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Вода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752926-D1F1-40F5-ACB6-C151A2E74221}" type="slidenum">
              <a:rPr lang="uk-UA" smtClean="0"/>
              <a:pPr/>
              <a:t>2</a:t>
            </a:fld>
            <a:endParaRPr lang="uk-U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Вода – найдивовижніша рідина в природі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752926-D1F1-40F5-ACB6-C151A2E74221}" type="slidenum">
              <a:rPr lang="uk-UA" smtClean="0"/>
              <a:pPr/>
              <a:t>3</a:t>
            </a:fld>
            <a:endParaRPr lang="uk-U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Вода у природі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752926-D1F1-40F5-ACB6-C151A2E74221}" type="slidenum">
              <a:rPr lang="uk-UA" smtClean="0"/>
              <a:pPr/>
              <a:t>4</a:t>
            </a:fld>
            <a:endParaRPr lang="uk-U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Формула води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752926-D1F1-40F5-ACB6-C151A2E74221}" type="slidenum">
              <a:rPr lang="uk-UA" smtClean="0"/>
              <a:pPr/>
              <a:t>5</a:t>
            </a:fld>
            <a:endParaRPr lang="uk-U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Формула води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752926-D1F1-40F5-ACB6-C151A2E74221}" type="slidenum">
              <a:rPr lang="uk-UA" smtClean="0"/>
              <a:pPr/>
              <a:t>6</a:t>
            </a:fld>
            <a:endParaRPr lang="uk-U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Формула води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752926-D1F1-40F5-ACB6-C151A2E74221}" type="slidenum">
              <a:rPr lang="uk-UA" smtClean="0"/>
              <a:pPr/>
              <a:t>7</a:t>
            </a:fld>
            <a:endParaRPr lang="uk-U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Вода</a:t>
            </a:r>
            <a:r>
              <a:rPr lang="uk-UA" baseline="0" dirty="0" smtClean="0"/>
              <a:t> завжди перебуває в невпинному русі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752926-D1F1-40F5-ACB6-C151A2E74221}" type="slidenum">
              <a:rPr lang="uk-UA" smtClean="0"/>
              <a:pPr/>
              <a:t>8</a:t>
            </a:fld>
            <a:endParaRPr lang="uk-U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Водні об’єкти та явища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752926-D1F1-40F5-ACB6-C151A2E74221}" type="slidenum">
              <a:rPr lang="uk-UA" smtClean="0"/>
              <a:pPr/>
              <a:t>9</a:t>
            </a:fld>
            <a:endParaRPr lang="uk-U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Стан</a:t>
            </a:r>
            <a:r>
              <a:rPr lang="uk-UA" baseline="0" dirty="0" smtClean="0"/>
              <a:t> води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752926-D1F1-40F5-ACB6-C151A2E74221}" type="slidenum">
              <a:rPr lang="uk-UA" smtClean="0"/>
              <a:pPr/>
              <a:t>10</a:t>
            </a:fld>
            <a:endParaRPr lang="uk-U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752926-D1F1-40F5-ACB6-C151A2E74221}" type="slidenum">
              <a:rPr lang="uk-UA" smtClean="0"/>
              <a:pPr/>
              <a:t>12</a:t>
            </a:fld>
            <a:endParaRPr lang="uk-U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Небезпечні</a:t>
            </a:r>
            <a:r>
              <a:rPr lang="uk-UA" baseline="0" dirty="0" smtClean="0"/>
              <a:t> природні явища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752926-D1F1-40F5-ACB6-C151A2E74221}" type="slidenum">
              <a:rPr lang="uk-UA" smtClean="0"/>
              <a:pPr/>
              <a:t>13</a:t>
            </a:fld>
            <a:endParaRPr lang="uk-U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Якщо</a:t>
            </a:r>
            <a:r>
              <a:rPr lang="uk-UA" baseline="0" dirty="0" smtClean="0"/>
              <a:t> частинки речовини стають невидимими у воді, це розчинна речовина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752926-D1F1-40F5-ACB6-C151A2E74221}" type="slidenum">
              <a:rPr lang="uk-UA" smtClean="0"/>
              <a:pPr/>
              <a:t>14</a:t>
            </a:fld>
            <a:endParaRPr lang="uk-U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Вода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752926-D1F1-40F5-ACB6-C151A2E74221}" type="slidenum">
              <a:rPr lang="uk-UA" smtClean="0"/>
              <a:pPr/>
              <a:t>15</a:t>
            </a:fld>
            <a:endParaRPr lang="uk-U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- Як називається водна оболонка Землі?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752926-D1F1-40F5-ACB6-C151A2E74221}" type="slidenum">
              <a:rPr lang="uk-UA" smtClean="0"/>
              <a:pPr/>
              <a:t>16</a:t>
            </a:fld>
            <a:endParaRPr lang="uk-U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Краса ранкової роси ….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752926-D1F1-40F5-ACB6-C151A2E74221}" type="slidenum">
              <a:rPr lang="uk-UA" smtClean="0"/>
              <a:pPr/>
              <a:t>17</a:t>
            </a:fld>
            <a:endParaRPr lang="uk-U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Дякую за увагу!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752926-D1F1-40F5-ACB6-C151A2E74221}" type="slidenum">
              <a:rPr lang="uk-UA" smtClean="0"/>
              <a:pPr/>
              <a:t>18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user\Pictures\&#1071;%20&#1076;&#1086;&#1089;&#1083;&#1110;&#1076;&#1078;&#1091;&#1102;%20&#1089;&#1074;&#1110;&#1090;%203%20&#1082;&#1083;&#1072;&#1089;%20&#1042;&#1086;&#1088;&#1086;&#1085;&#1094;&#1086;&#1074;&#1072;%202020%20&#1095;.2_files\&#1074;&#1110;&#1076;&#1077;&#1086;%20&#1074;&#1086;&#1076;&#1072;.mp4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3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12" Type="http://schemas.openxmlformats.org/officeDocument/2006/relationships/image" Target="../media/image3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13653" t="18902" r="21233" b="45185"/>
          <a:stretch>
            <a:fillRect/>
          </a:stretch>
        </p:blipFill>
        <p:spPr bwMode="auto">
          <a:xfrm>
            <a:off x="2483768" y="1196752"/>
            <a:ext cx="4896544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339752" y="0"/>
            <a:ext cx="435997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rgbClr val="FF0000"/>
                </a:solidFill>
              </a:rPr>
              <a:t>                    </a:t>
            </a:r>
            <a:r>
              <a:rPr lang="uk-UA" sz="3600" b="1" dirty="0" smtClean="0">
                <a:solidFill>
                  <a:srgbClr val="FF0000"/>
                </a:solidFill>
              </a:rPr>
              <a:t>3 </a:t>
            </a:r>
            <a:r>
              <a:rPr lang="uk-UA" sz="3600" b="1" dirty="0" smtClean="0">
                <a:solidFill>
                  <a:srgbClr val="FF0000"/>
                </a:solidFill>
              </a:rPr>
              <a:t>клас </a:t>
            </a:r>
          </a:p>
          <a:p>
            <a:r>
              <a:rPr lang="uk-UA" sz="2800" dirty="0" smtClean="0">
                <a:solidFill>
                  <a:srgbClr val="FF0000"/>
                </a:solidFill>
              </a:rPr>
              <a:t>до підручника Т.Воронцова</a:t>
            </a:r>
            <a:endParaRPr lang="uk-UA" sz="2800" dirty="0">
              <a:solidFill>
                <a:srgbClr val="FF0000"/>
              </a:solidFill>
            </a:endParaRPr>
          </a:p>
        </p:txBody>
      </p:sp>
      <p:pic>
        <p:nvPicPr>
          <p:cNvPr id="4" name="Picture 12" descr="Капелька для детей"/>
          <p:cNvPicPr>
            <a:picLocks noChangeAspect="1" noChangeArrowheads="1"/>
          </p:cNvPicPr>
          <p:nvPr/>
        </p:nvPicPr>
        <p:blipFill>
          <a:blip r:embed="rId4" cstate="print"/>
          <a:srcRect l="16380" r="23141" b="2201"/>
          <a:stretch>
            <a:fillRect/>
          </a:stretch>
        </p:blipFill>
        <p:spPr bwMode="auto">
          <a:xfrm>
            <a:off x="251520" y="2348880"/>
            <a:ext cx="2880320" cy="4308373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228184" y="6211669"/>
            <a:ext cx="2915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Вчитель початкових класів:</a:t>
            </a:r>
          </a:p>
          <a:p>
            <a:r>
              <a:rPr lang="uk-UA" dirty="0" smtClean="0"/>
              <a:t>                </a:t>
            </a:r>
            <a:r>
              <a:rPr lang="uk-UA" dirty="0" smtClean="0"/>
              <a:t>Костюк Л.С.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4716016" y="3429000"/>
            <a:ext cx="3240360" cy="324036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err="1" smtClean="0"/>
              <a:t>Що</a:t>
            </a:r>
            <a:r>
              <a:rPr lang="ru-RU" sz="2000" dirty="0" smtClean="0"/>
              <a:t> </a:t>
            </a:r>
            <a:r>
              <a:rPr lang="ru-RU" sz="2000" dirty="0" err="1" smtClean="0"/>
              <a:t>таке</a:t>
            </a:r>
            <a:r>
              <a:rPr lang="ru-RU" sz="2000" dirty="0" smtClean="0"/>
              <a:t>: </a:t>
            </a:r>
            <a:r>
              <a:rPr lang="ru-RU" sz="2000" dirty="0" err="1" smtClean="0"/>
              <a:t>пливе</a:t>
            </a:r>
            <a:r>
              <a:rPr lang="ru-RU" sz="2000" dirty="0" smtClean="0"/>
              <a:t> и </a:t>
            </a:r>
            <a:r>
              <a:rPr lang="ru-RU" sz="2000" dirty="0" err="1" smtClean="0"/>
              <a:t>ллєтся</a:t>
            </a:r>
            <a:r>
              <a:rPr lang="ru-RU" sz="2000" dirty="0" smtClean="0"/>
              <a:t>,</a:t>
            </a:r>
            <a:br>
              <a:rPr lang="ru-RU" sz="2000" dirty="0" smtClean="0"/>
            </a:br>
            <a:r>
              <a:rPr lang="ru-RU" sz="2000" dirty="0" smtClean="0"/>
              <a:t>Часом на </a:t>
            </a:r>
            <a:r>
              <a:rPr lang="ru-RU" sz="2000" dirty="0" err="1" smtClean="0"/>
              <a:t>камінь</a:t>
            </a:r>
            <a:r>
              <a:rPr lang="ru-RU" sz="2000" dirty="0" smtClean="0"/>
              <a:t> </a:t>
            </a:r>
            <a:r>
              <a:rPr lang="ru-RU" sz="2000" dirty="0" err="1" smtClean="0"/>
              <a:t>дереться</a:t>
            </a:r>
            <a:r>
              <a:rPr lang="ru-RU" sz="2000" dirty="0" smtClean="0"/>
              <a:t>,</a:t>
            </a:r>
            <a:br>
              <a:rPr lang="ru-RU" sz="2000" dirty="0" smtClean="0"/>
            </a:br>
            <a:r>
              <a:rPr lang="ru-RU" sz="2000" dirty="0" smtClean="0"/>
              <a:t>Як </a:t>
            </a:r>
            <a:r>
              <a:rPr lang="ru-RU" sz="2000" dirty="0" err="1" smtClean="0"/>
              <a:t>немає</a:t>
            </a:r>
            <a:r>
              <a:rPr lang="ru-RU" sz="2000" dirty="0" smtClean="0"/>
              <a:t> – все </a:t>
            </a:r>
            <a:r>
              <a:rPr lang="ru-RU" sz="2000" dirty="0" err="1" smtClean="0"/>
              <a:t>всихає</a:t>
            </a:r>
            <a:r>
              <a:rPr lang="ru-RU" sz="2000" dirty="0" smtClean="0"/>
              <a:t>.</a:t>
            </a:r>
            <a:endParaRPr lang="uk-UA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55776" y="4941168"/>
            <a:ext cx="30963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dirty="0"/>
          </a:p>
        </p:txBody>
      </p:sp>
      <p:sp>
        <p:nvSpPr>
          <p:cNvPr id="5" name="Овал 4"/>
          <p:cNvSpPr/>
          <p:nvPr/>
        </p:nvSpPr>
        <p:spPr>
          <a:xfrm>
            <a:off x="4716016" y="548680"/>
            <a:ext cx="3312368" cy="30243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/>
              <a:t>Ми говоримо: вона </a:t>
            </a:r>
            <a:r>
              <a:rPr lang="ru-RU" dirty="0" err="1" smtClean="0"/>
              <a:t>тече</a:t>
            </a:r>
            <a:r>
              <a:rPr lang="ru-RU" dirty="0" smtClean="0"/>
              <a:t>;</a:t>
            </a:r>
            <a:br>
              <a:rPr lang="ru-RU" dirty="0" smtClean="0"/>
            </a:br>
            <a:r>
              <a:rPr lang="ru-RU" dirty="0" smtClean="0"/>
              <a:t>Ми говоримо: вона </a:t>
            </a:r>
            <a:r>
              <a:rPr lang="ru-RU" dirty="0" err="1" smtClean="0"/>
              <a:t>грає</a:t>
            </a:r>
            <a:r>
              <a:rPr lang="ru-RU" dirty="0" smtClean="0"/>
              <a:t>;</a:t>
            </a:r>
            <a:br>
              <a:rPr lang="ru-RU" dirty="0" smtClean="0"/>
            </a:br>
            <a:r>
              <a:rPr lang="ru-RU" dirty="0" smtClean="0"/>
              <a:t>Вона </a:t>
            </a:r>
            <a:r>
              <a:rPr lang="ru-RU" dirty="0" err="1" smtClean="0"/>
              <a:t>біжить</a:t>
            </a:r>
            <a:r>
              <a:rPr lang="ru-RU" dirty="0" smtClean="0"/>
              <a:t> </a:t>
            </a:r>
            <a:r>
              <a:rPr lang="ru-RU" dirty="0" err="1" smtClean="0"/>
              <a:t>завжди</a:t>
            </a:r>
            <a:r>
              <a:rPr lang="ru-RU" dirty="0" smtClean="0"/>
              <a:t> вперед,</a:t>
            </a:r>
            <a:br>
              <a:rPr lang="ru-RU" dirty="0" smtClean="0"/>
            </a:br>
            <a:r>
              <a:rPr lang="ru-RU" dirty="0" smtClean="0"/>
              <a:t>Але </a:t>
            </a:r>
            <a:r>
              <a:rPr lang="ru-RU" dirty="0" err="1" smtClean="0"/>
              <a:t>нікуди</a:t>
            </a:r>
            <a:r>
              <a:rPr lang="ru-RU" dirty="0" smtClean="0"/>
              <a:t> не </a:t>
            </a:r>
            <a:r>
              <a:rPr lang="ru-RU" dirty="0" err="1" smtClean="0"/>
              <a:t>тікає</a:t>
            </a:r>
            <a:r>
              <a:rPr lang="ru-RU" dirty="0" smtClean="0"/>
              <a:t>.</a:t>
            </a:r>
            <a:endParaRPr lang="uk-UA" dirty="0"/>
          </a:p>
        </p:txBody>
      </p:sp>
      <p:pic>
        <p:nvPicPr>
          <p:cNvPr id="8202" name="Picture 10" descr="Капелька для детей"/>
          <p:cNvPicPr>
            <a:picLocks noChangeAspect="1" noChangeArrowheads="1"/>
          </p:cNvPicPr>
          <p:nvPr/>
        </p:nvPicPr>
        <p:blipFill>
          <a:blip r:embed="rId3" cstate="print"/>
          <a:srcRect l="5314" t="3433" r="4339"/>
          <a:stretch>
            <a:fillRect/>
          </a:stretch>
        </p:blipFill>
        <p:spPr bwMode="auto">
          <a:xfrm>
            <a:off x="323528" y="2420888"/>
            <a:ext cx="3672408" cy="4176464"/>
          </a:xfrm>
          <a:prstGeom prst="rect">
            <a:avLst/>
          </a:prstGeom>
          <a:noFill/>
        </p:spPr>
      </p:pic>
      <p:sp>
        <p:nvSpPr>
          <p:cNvPr id="10" name="Выноска-облако 9"/>
          <p:cNvSpPr/>
          <p:nvPr/>
        </p:nvSpPr>
        <p:spPr>
          <a:xfrm>
            <a:off x="1403648" y="260648"/>
            <a:ext cx="3290664" cy="1988840"/>
          </a:xfrm>
          <a:prstGeom prst="cloudCallout">
            <a:avLst>
              <a:gd name="adj1" fmla="val 685"/>
              <a:gd name="adj2" fmla="val 15479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Відгадай </a:t>
            </a:r>
            <a:r>
              <a:rPr lang="uk-UA" dirty="0" smtClean="0"/>
              <a:t>загадки, щоб дізнатися, про що йтиме мова на сьогоднішньому уроці</a:t>
            </a:r>
            <a:endParaRPr lang="uk-UA" dirty="0"/>
          </a:p>
        </p:txBody>
      </p:sp>
      <p:pic>
        <p:nvPicPr>
          <p:cNvPr id="22530" name="Picture 2" descr="Ученые раскрыли новое свойство воды / Новост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476672"/>
            <a:ext cx="4032448" cy="6192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Капельки мультяшные"/>
          <p:cNvPicPr>
            <a:picLocks noChangeAspect="1" noChangeArrowheads="1"/>
          </p:cNvPicPr>
          <p:nvPr/>
        </p:nvPicPr>
        <p:blipFill>
          <a:blip r:embed="rId4" cstate="print"/>
          <a:srcRect l="10138" t="5980" r="8760" b="9601"/>
          <a:stretch>
            <a:fillRect/>
          </a:stretch>
        </p:blipFill>
        <p:spPr bwMode="auto">
          <a:xfrm>
            <a:off x="251520" y="2564904"/>
            <a:ext cx="3060848" cy="3963012"/>
          </a:xfrm>
          <a:prstGeom prst="rect">
            <a:avLst/>
          </a:prstGeom>
          <a:noFill/>
        </p:spPr>
      </p:pic>
      <p:pic>
        <p:nvPicPr>
          <p:cNvPr id="5" name="відео вода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3203848" y="1556792"/>
            <a:ext cx="5496272" cy="452281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99592" y="332656"/>
            <a:ext cx="771922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Вода – найдивовижніша рідина в природі</a:t>
            </a:r>
          </a:p>
          <a:p>
            <a:r>
              <a:rPr lang="uk-UA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та наше головне багатство!</a:t>
            </a:r>
            <a:endParaRPr lang="uk-UA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AutoShape 4" descr="Вода в пляшках: векторна графіка, зображення, Вода в пляшках малюнки | 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078" name="AutoShape 6" descr="Вода в пляшках: векторна графіка, зображення, Вода в пляшках малюнки | 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082" name="AutoShape 10" descr="Bottle Зображення, стокові фотографії та картинки Bott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086" name="AutoShape 14" descr="Бутылка воды - векторные изображения, Бутылка воды картинки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088" name="AutoShape 16" descr="Бутылка воды - векторные изображения, Бутылка воды картинки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090" name="AutoShape 18" descr="Пів літра: векторна графіка, зображення, Пів літра малюнки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092" name="AutoShape 20" descr="Premium Photo | Bottle of water isolated on a white surfac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100" name="AutoShape 28" descr="Бутылка с водой PNG фото скачать бесплатн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108" name="AutoShape 36" descr="Бутылка воды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110" name="Picture 38" descr="Бутылка воды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2564904"/>
            <a:ext cx="1224135" cy="2952328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2843808" y="0"/>
            <a:ext cx="355911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Вода у природі</a:t>
            </a:r>
            <a:endParaRPr lang="uk-UA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112" name="Picture 40" descr="Як поливати город в сильну спеку і не зварити коріння | ІАС &quot;Аграрії разом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1124744"/>
            <a:ext cx="2376264" cy="1773197"/>
          </a:xfrm>
          <a:prstGeom prst="ellipse">
            <a:avLst/>
          </a:prstGeom>
          <a:ln w="63500" cap="rnd">
            <a:solidFill>
              <a:schemeClr val="accent1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5" name="Прямоугольник 24"/>
          <p:cNvSpPr/>
          <p:nvPr/>
        </p:nvSpPr>
        <p:spPr>
          <a:xfrm>
            <a:off x="6300192" y="2996952"/>
            <a:ext cx="12755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dirty="0" smtClean="0"/>
              <a:t>У рослинах</a:t>
            </a:r>
            <a:endParaRPr lang="uk-UA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827584" y="2924944"/>
            <a:ext cx="22087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dirty="0" smtClean="0"/>
              <a:t>У тілі людей і тварин</a:t>
            </a:r>
            <a:endParaRPr lang="uk-UA" dirty="0"/>
          </a:p>
        </p:txBody>
      </p:sp>
      <p:pic>
        <p:nvPicPr>
          <p:cNvPr id="3114" name="Picture 42" descr="детские рисунки собак и людей: 2 тыс изображений найдено в Яндекс Картинках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1124745"/>
            <a:ext cx="2304256" cy="1770668"/>
          </a:xfrm>
          <a:prstGeom prst="ellipse">
            <a:avLst/>
          </a:prstGeom>
          <a:ln w="63500" cap="rnd">
            <a:solidFill>
              <a:schemeClr val="accent1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116" name="AutoShape 44" descr="Ґрунт: картинки, стокові Ґрунт фотографії, зображення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118" name="Picture 46" descr="Україна — серед лідерів у світі за кількістю претендентів на родючі ґрунти  — АГРОПОЛІТ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3717032"/>
            <a:ext cx="2376264" cy="1714500"/>
          </a:xfrm>
          <a:prstGeom prst="ellipse">
            <a:avLst/>
          </a:prstGeom>
          <a:ln w="63500" cap="rnd">
            <a:solidFill>
              <a:schemeClr val="accent1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9" name="Прямоугольник 18"/>
          <p:cNvSpPr/>
          <p:nvPr/>
        </p:nvSpPr>
        <p:spPr>
          <a:xfrm>
            <a:off x="899592" y="5445224"/>
            <a:ext cx="23569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dirty="0" smtClean="0"/>
              <a:t>У </a:t>
            </a:r>
            <a:r>
              <a:rPr lang="uk-UA" dirty="0" err="1" smtClean="0"/>
              <a:t>грунті</a:t>
            </a:r>
            <a:r>
              <a:rPr lang="uk-UA" dirty="0" smtClean="0"/>
              <a:t> та під землею</a:t>
            </a:r>
            <a:endParaRPr lang="uk-UA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6204460" y="5013176"/>
            <a:ext cx="13229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dirty="0" smtClean="0"/>
              <a:t>У водоймах</a:t>
            </a:r>
            <a:endParaRPr lang="uk-UA" dirty="0"/>
          </a:p>
        </p:txBody>
      </p:sp>
      <p:pic>
        <p:nvPicPr>
          <p:cNvPr id="3074" name="Picture 2" descr="Рослини і тварини прісних водойм - YouTube"/>
          <p:cNvPicPr>
            <a:picLocks noChangeAspect="1" noChangeArrowheads="1"/>
          </p:cNvPicPr>
          <p:nvPr/>
        </p:nvPicPr>
        <p:blipFill>
          <a:blip r:embed="rId7" cstate="print"/>
          <a:srcRect l="6300" t="44099" r="14951"/>
          <a:stretch>
            <a:fillRect/>
          </a:stretch>
        </p:blipFill>
        <p:spPr bwMode="auto">
          <a:xfrm>
            <a:off x="5868144" y="3645024"/>
            <a:ext cx="2304256" cy="1800200"/>
          </a:xfrm>
          <a:prstGeom prst="ellipse">
            <a:avLst/>
          </a:prstGeom>
          <a:ln w="63500" cap="rnd">
            <a:solidFill>
              <a:schemeClr val="accent1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2" name="Прямоугольник 21"/>
          <p:cNvSpPr/>
          <p:nvPr/>
        </p:nvSpPr>
        <p:spPr>
          <a:xfrm>
            <a:off x="6348476" y="5589240"/>
            <a:ext cx="13229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dirty="0" smtClean="0"/>
              <a:t>У водоймах</a:t>
            </a:r>
            <a:endParaRPr lang="uk-UA" dirty="0"/>
          </a:p>
        </p:txBody>
      </p:sp>
      <p:cxnSp>
        <p:nvCxnSpPr>
          <p:cNvPr id="24" name="Прямая со стрелкой 23"/>
          <p:cNvCxnSpPr/>
          <p:nvPr/>
        </p:nvCxnSpPr>
        <p:spPr>
          <a:xfrm flipH="1" flipV="1">
            <a:off x="3203848" y="2636912"/>
            <a:ext cx="792088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3347864" y="4365104"/>
            <a:ext cx="720080" cy="720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5292080" y="2780928"/>
            <a:ext cx="792088" cy="7920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148064" y="4365104"/>
            <a:ext cx="648072" cy="720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7" name="Picture 12" descr="Капелька для детей"/>
          <p:cNvPicPr>
            <a:picLocks noChangeAspect="1" noChangeArrowheads="1"/>
          </p:cNvPicPr>
          <p:nvPr/>
        </p:nvPicPr>
        <p:blipFill>
          <a:blip r:embed="rId8" cstate="print"/>
          <a:srcRect l="16380" r="23141" b="2201"/>
          <a:stretch>
            <a:fillRect/>
          </a:stretch>
        </p:blipFill>
        <p:spPr bwMode="auto">
          <a:xfrm>
            <a:off x="3995936" y="980728"/>
            <a:ext cx="1068714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Территория чистой воды » Вода, всё ли мы знаем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0" name="AutoShape 6" descr="Территория чистой воды » Вода, всё ли мы знаем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9" name="Прямоугольник 8"/>
          <p:cNvSpPr/>
          <p:nvPr/>
        </p:nvSpPr>
        <p:spPr>
          <a:xfrm>
            <a:off x="2843808" y="2492896"/>
            <a:ext cx="2610010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Властивості </a:t>
            </a:r>
          </a:p>
          <a:p>
            <a:r>
              <a:rPr lang="uk-UA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води</a:t>
            </a:r>
            <a:endParaRPr lang="uk-UA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098" name="AutoShape 2" descr="Молекула води: картинки, стокові Молекула води фотографії, зображення | 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8" name="Picture 12" descr="Капелька для детей"/>
          <p:cNvPicPr>
            <a:picLocks noChangeAspect="1" noChangeArrowheads="1"/>
          </p:cNvPicPr>
          <p:nvPr/>
        </p:nvPicPr>
        <p:blipFill>
          <a:blip r:embed="rId3" cstate="print"/>
          <a:srcRect l="16380" r="23141" b="2201"/>
          <a:stretch>
            <a:fillRect/>
          </a:stretch>
        </p:blipFill>
        <p:spPr bwMode="auto">
          <a:xfrm>
            <a:off x="0" y="4471750"/>
            <a:ext cx="1475656" cy="2386249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2411760" y="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Асоціативний кущ</a:t>
            </a:r>
            <a:endParaRPr lang="uk-UA" sz="4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Выноска-облако 19"/>
          <p:cNvSpPr/>
          <p:nvPr/>
        </p:nvSpPr>
        <p:spPr>
          <a:xfrm>
            <a:off x="6444208" y="2348880"/>
            <a:ext cx="1584176" cy="1044696"/>
          </a:xfrm>
          <a:prstGeom prst="cloudCallout">
            <a:avLst>
              <a:gd name="adj1" fmla="val -118515"/>
              <a:gd name="adj2" fmla="val 5980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Прозора </a:t>
            </a:r>
            <a:endParaRPr lang="uk-UA" dirty="0"/>
          </a:p>
        </p:txBody>
      </p:sp>
      <p:sp>
        <p:nvSpPr>
          <p:cNvPr id="21" name="Выноска-облако 20"/>
          <p:cNvSpPr/>
          <p:nvPr/>
        </p:nvSpPr>
        <p:spPr>
          <a:xfrm>
            <a:off x="5796136" y="4725144"/>
            <a:ext cx="1872208" cy="1188712"/>
          </a:xfrm>
          <a:prstGeom prst="cloudCallout">
            <a:avLst>
              <a:gd name="adj1" fmla="val -87401"/>
              <a:gd name="adj2" fmla="val -120933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Розширюється при нагріванні</a:t>
            </a:r>
            <a:endParaRPr lang="uk-UA" dirty="0"/>
          </a:p>
        </p:txBody>
      </p:sp>
      <p:sp>
        <p:nvSpPr>
          <p:cNvPr id="22" name="Выноска-облако 21"/>
          <p:cNvSpPr/>
          <p:nvPr/>
        </p:nvSpPr>
        <p:spPr>
          <a:xfrm>
            <a:off x="3491880" y="4797152"/>
            <a:ext cx="2088232" cy="1404736"/>
          </a:xfrm>
          <a:prstGeom prst="cloudCallout">
            <a:avLst>
              <a:gd name="adj1" fmla="val -26896"/>
              <a:gd name="adj2" fmla="val -113755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Стискається при </a:t>
            </a:r>
            <a:r>
              <a:rPr lang="uk-UA" dirty="0" err="1" smtClean="0"/>
              <a:t>охолоджен-ні</a:t>
            </a:r>
            <a:endParaRPr lang="uk-UA" dirty="0"/>
          </a:p>
        </p:txBody>
      </p:sp>
      <p:sp>
        <p:nvSpPr>
          <p:cNvPr id="23" name="Выноска-облако 22"/>
          <p:cNvSpPr/>
          <p:nvPr/>
        </p:nvSpPr>
        <p:spPr>
          <a:xfrm>
            <a:off x="1475656" y="4869160"/>
            <a:ext cx="1872208" cy="1044696"/>
          </a:xfrm>
          <a:prstGeom prst="cloudCallout">
            <a:avLst>
              <a:gd name="adj1" fmla="val 42284"/>
              <a:gd name="adj2" fmla="val -14352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Безбарвна</a:t>
            </a:r>
            <a:endParaRPr lang="uk-UA" dirty="0"/>
          </a:p>
        </p:txBody>
      </p:sp>
      <p:sp>
        <p:nvSpPr>
          <p:cNvPr id="24" name="Выноска-облако 23"/>
          <p:cNvSpPr/>
          <p:nvPr/>
        </p:nvSpPr>
        <p:spPr>
          <a:xfrm>
            <a:off x="5292080" y="1196752"/>
            <a:ext cx="1440160" cy="1044696"/>
          </a:xfrm>
          <a:prstGeom prst="cloudCallout">
            <a:avLst>
              <a:gd name="adj1" fmla="val -75535"/>
              <a:gd name="adj2" fmla="val 69233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err="1" smtClean="0"/>
              <a:t>Розчин-ник</a:t>
            </a:r>
            <a:endParaRPr lang="uk-UA" dirty="0"/>
          </a:p>
        </p:txBody>
      </p:sp>
      <p:sp>
        <p:nvSpPr>
          <p:cNvPr id="25" name="Выноска-облако 24"/>
          <p:cNvSpPr/>
          <p:nvPr/>
        </p:nvSpPr>
        <p:spPr>
          <a:xfrm>
            <a:off x="6228184" y="3645024"/>
            <a:ext cx="1440160" cy="900680"/>
          </a:xfrm>
          <a:prstGeom prst="cloudCallout">
            <a:avLst>
              <a:gd name="adj1" fmla="val -98001"/>
              <a:gd name="adj2" fmla="val -4214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Текуча</a:t>
            </a:r>
            <a:endParaRPr lang="uk-UA" dirty="0"/>
          </a:p>
        </p:txBody>
      </p:sp>
      <p:sp>
        <p:nvSpPr>
          <p:cNvPr id="26" name="Выноска-облако 25"/>
          <p:cNvSpPr/>
          <p:nvPr/>
        </p:nvSpPr>
        <p:spPr>
          <a:xfrm>
            <a:off x="395536" y="2564904"/>
            <a:ext cx="1562472" cy="936104"/>
          </a:xfrm>
          <a:prstGeom prst="cloudCallout">
            <a:avLst>
              <a:gd name="adj1" fmla="val 93511"/>
              <a:gd name="adj2" fmla="val 2342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Без смаку</a:t>
            </a:r>
            <a:endParaRPr lang="uk-UA" dirty="0"/>
          </a:p>
        </p:txBody>
      </p:sp>
      <p:sp>
        <p:nvSpPr>
          <p:cNvPr id="27" name="Выноска-облако 26"/>
          <p:cNvSpPr/>
          <p:nvPr/>
        </p:nvSpPr>
        <p:spPr>
          <a:xfrm>
            <a:off x="1187624" y="1340768"/>
            <a:ext cx="1562472" cy="972688"/>
          </a:xfrm>
          <a:prstGeom prst="cloudCallout">
            <a:avLst>
              <a:gd name="adj1" fmla="val 82707"/>
              <a:gd name="adj2" fmla="val 58161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Без запаху</a:t>
            </a:r>
            <a:endParaRPr lang="uk-UA" dirty="0"/>
          </a:p>
        </p:txBody>
      </p:sp>
      <p:sp>
        <p:nvSpPr>
          <p:cNvPr id="28" name="Выноска-облако 27"/>
          <p:cNvSpPr/>
          <p:nvPr/>
        </p:nvSpPr>
        <p:spPr>
          <a:xfrm>
            <a:off x="971600" y="3789040"/>
            <a:ext cx="1656184" cy="900680"/>
          </a:xfrm>
          <a:prstGeom prst="cloudCallout">
            <a:avLst>
              <a:gd name="adj1" fmla="val 65806"/>
              <a:gd name="adj2" fmla="val -43709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Без кольору</a:t>
            </a:r>
            <a:endParaRPr lang="uk-UA" dirty="0"/>
          </a:p>
        </p:txBody>
      </p:sp>
      <p:sp>
        <p:nvSpPr>
          <p:cNvPr id="29" name="Выноска-облако 28"/>
          <p:cNvSpPr/>
          <p:nvPr/>
        </p:nvSpPr>
        <p:spPr>
          <a:xfrm>
            <a:off x="3347864" y="980728"/>
            <a:ext cx="1440160" cy="1044696"/>
          </a:xfrm>
          <a:prstGeom prst="cloudCallout">
            <a:avLst>
              <a:gd name="adj1" fmla="val 2611"/>
              <a:gd name="adj2" fmla="val 97511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Без форми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Территория чистой воды » Вода, всё ли мы знаем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0" name="AutoShape 6" descr="Территория чистой воды » Вода, всё ли мы знаем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" name="Рисунок 4" descr="вод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844824"/>
            <a:ext cx="3240360" cy="2376264"/>
          </a:xfrm>
          <a:prstGeom prst="ellipse">
            <a:avLst/>
          </a:prstGeom>
          <a:ln w="63500" cap="rnd">
            <a:solidFill>
              <a:schemeClr val="tx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5364088" y="4437112"/>
            <a:ext cx="20719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/>
              <a:t>Формула води</a:t>
            </a:r>
            <a:endParaRPr lang="uk-UA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87624" y="4437112"/>
            <a:ext cx="21994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/>
              <a:t>Молекула води</a:t>
            </a:r>
            <a:endParaRPr lang="uk-UA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059832" y="260648"/>
            <a:ext cx="313297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Склад  води</a:t>
            </a:r>
            <a:endParaRPr lang="uk-UA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098" name="AutoShape 2" descr="Молекула води: картинки, стокові Молекула води фотографії, зображення | 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4100" name="Picture 4" descr="Молекула води: картинки, стокові Молекула води фотографії, зображення |  Скачати з Depositphotos"/>
          <p:cNvPicPr>
            <a:picLocks noChangeAspect="1" noChangeArrowheads="1"/>
          </p:cNvPicPr>
          <p:nvPr/>
        </p:nvPicPr>
        <p:blipFill>
          <a:blip r:embed="rId4" cstate="print"/>
          <a:srcRect l="13897" t="7126" r="4556" b="10119"/>
          <a:stretch>
            <a:fillRect/>
          </a:stretch>
        </p:blipFill>
        <p:spPr bwMode="auto">
          <a:xfrm>
            <a:off x="683568" y="1844824"/>
            <a:ext cx="3307640" cy="2448272"/>
          </a:xfrm>
          <a:prstGeom prst="ellipse">
            <a:avLst/>
          </a:prstGeom>
          <a:ln w="63500" cap="rnd">
            <a:solidFill>
              <a:schemeClr val="tx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cxnSp>
        <p:nvCxnSpPr>
          <p:cNvPr id="12" name="Прямая со стрелкой 11"/>
          <p:cNvCxnSpPr/>
          <p:nvPr/>
        </p:nvCxnSpPr>
        <p:spPr>
          <a:xfrm flipH="1">
            <a:off x="2843808" y="908720"/>
            <a:ext cx="1296144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4788024" y="908720"/>
            <a:ext cx="1008112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2" descr="Капелька для детей"/>
          <p:cNvPicPr>
            <a:picLocks noChangeAspect="1" noChangeArrowheads="1"/>
          </p:cNvPicPr>
          <p:nvPr/>
        </p:nvPicPr>
        <p:blipFill>
          <a:blip r:embed="rId5" cstate="print"/>
          <a:srcRect l="16380" r="23141" b="2201"/>
          <a:stretch>
            <a:fillRect/>
          </a:stretch>
        </p:blipFill>
        <p:spPr bwMode="auto">
          <a:xfrm>
            <a:off x="3635896" y="3501008"/>
            <a:ext cx="1586136" cy="25649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Территория чистой воды » Вода, всё ли мы знаем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0" name="AutoShape 6" descr="Территория чистой воды » Вода, всё ли мы знаем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9" name="Прямоугольник 8"/>
          <p:cNvSpPr/>
          <p:nvPr/>
        </p:nvSpPr>
        <p:spPr>
          <a:xfrm>
            <a:off x="3059832" y="260648"/>
            <a:ext cx="390921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Вода в природі</a:t>
            </a:r>
            <a:endParaRPr lang="uk-UA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098" name="AutoShape 2" descr="Молекула води: картинки, стокові Молекула води фотографії, зображення | 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2843808" y="908720"/>
            <a:ext cx="1296144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4788024" y="908720"/>
            <a:ext cx="1296144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2" descr="Капелька для детей"/>
          <p:cNvPicPr>
            <a:picLocks noChangeAspect="1" noChangeArrowheads="1"/>
          </p:cNvPicPr>
          <p:nvPr/>
        </p:nvPicPr>
        <p:blipFill>
          <a:blip r:embed="rId3" cstate="print"/>
          <a:srcRect l="16380" r="23141" b="2201"/>
          <a:stretch>
            <a:fillRect/>
          </a:stretch>
        </p:blipFill>
        <p:spPr bwMode="auto">
          <a:xfrm>
            <a:off x="3779912" y="2132856"/>
            <a:ext cx="1469481" cy="2376264"/>
          </a:xfrm>
          <a:prstGeom prst="rect">
            <a:avLst/>
          </a:prstGeom>
          <a:noFill/>
        </p:spPr>
      </p:pic>
      <p:sp>
        <p:nvSpPr>
          <p:cNvPr id="13" name="Куб 12"/>
          <p:cNvSpPr/>
          <p:nvPr/>
        </p:nvSpPr>
        <p:spPr>
          <a:xfrm>
            <a:off x="1547664" y="1844824"/>
            <a:ext cx="2160240" cy="2448272"/>
          </a:xfrm>
          <a:prstGeom prst="cub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FF0000"/>
                </a:solidFill>
              </a:rPr>
              <a:t>  </a:t>
            </a:r>
          </a:p>
          <a:p>
            <a:pPr algn="ctr"/>
            <a:endParaRPr lang="uk-UA" sz="2000" dirty="0" smtClean="0">
              <a:solidFill>
                <a:srgbClr val="FF0000"/>
              </a:solidFill>
            </a:endParaRPr>
          </a:p>
          <a:p>
            <a:pPr algn="ctr"/>
            <a:endParaRPr lang="uk-UA" sz="2400" dirty="0" smtClean="0">
              <a:solidFill>
                <a:srgbClr val="FF0000"/>
              </a:solidFill>
            </a:endParaRPr>
          </a:p>
          <a:p>
            <a:pPr algn="ctr"/>
            <a:r>
              <a:rPr lang="uk-UA" sz="2400" dirty="0" smtClean="0">
                <a:solidFill>
                  <a:srgbClr val="FF0000"/>
                </a:solidFill>
              </a:rPr>
              <a:t>Прісна вода</a:t>
            </a:r>
          </a:p>
          <a:p>
            <a:pPr algn="ctr">
              <a:buFontTx/>
              <a:buChar char="-"/>
            </a:pPr>
            <a:r>
              <a:rPr lang="uk-UA" dirty="0" smtClean="0"/>
              <a:t>д</a:t>
            </a:r>
            <a:r>
              <a:rPr lang="uk-UA" dirty="0" smtClean="0"/>
              <a:t>жерело</a:t>
            </a:r>
          </a:p>
          <a:p>
            <a:pPr algn="ctr">
              <a:buFontTx/>
              <a:buChar char="-"/>
            </a:pPr>
            <a:r>
              <a:rPr lang="uk-UA" dirty="0" smtClean="0"/>
              <a:t>річка</a:t>
            </a:r>
          </a:p>
          <a:p>
            <a:pPr algn="ctr">
              <a:buFontTx/>
              <a:buChar char="-"/>
            </a:pPr>
            <a:r>
              <a:rPr lang="uk-UA" dirty="0" smtClean="0"/>
              <a:t> </a:t>
            </a:r>
            <a:r>
              <a:rPr lang="uk-UA" dirty="0" smtClean="0"/>
              <a:t>озеро</a:t>
            </a:r>
          </a:p>
          <a:p>
            <a:pPr algn="ctr">
              <a:buFontTx/>
              <a:buChar char="-"/>
            </a:pPr>
            <a:r>
              <a:rPr lang="uk-UA" dirty="0" smtClean="0"/>
              <a:t> </a:t>
            </a:r>
            <a:r>
              <a:rPr lang="uk-UA" dirty="0" smtClean="0"/>
              <a:t>болото</a:t>
            </a:r>
          </a:p>
          <a:p>
            <a:pPr algn="ctr">
              <a:buFontTx/>
              <a:buChar char="-"/>
            </a:pPr>
            <a:endParaRPr lang="uk-UA" dirty="0" smtClean="0"/>
          </a:p>
          <a:p>
            <a:pPr algn="ctr"/>
            <a:endParaRPr lang="uk-UA" dirty="0" smtClean="0"/>
          </a:p>
          <a:p>
            <a:pPr algn="ctr"/>
            <a:endParaRPr lang="uk-UA" dirty="0" smtClean="0"/>
          </a:p>
          <a:p>
            <a:pPr algn="ctr"/>
            <a:endParaRPr lang="uk-UA" dirty="0"/>
          </a:p>
        </p:txBody>
      </p:sp>
      <p:sp>
        <p:nvSpPr>
          <p:cNvPr id="14" name="Куб 13"/>
          <p:cNvSpPr/>
          <p:nvPr/>
        </p:nvSpPr>
        <p:spPr>
          <a:xfrm>
            <a:off x="5364088" y="1844824"/>
            <a:ext cx="2232248" cy="2448272"/>
          </a:xfrm>
          <a:prstGeom prst="cub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rgbClr val="FF0000"/>
                </a:solidFill>
              </a:rPr>
              <a:t>Солона вода</a:t>
            </a:r>
          </a:p>
          <a:p>
            <a:pPr algn="ctr">
              <a:buFontTx/>
              <a:buChar char="-"/>
            </a:pPr>
            <a:r>
              <a:rPr lang="uk-UA" dirty="0" smtClean="0"/>
              <a:t>м</a:t>
            </a:r>
            <a:r>
              <a:rPr lang="uk-UA" dirty="0" smtClean="0"/>
              <a:t>оре</a:t>
            </a:r>
          </a:p>
          <a:p>
            <a:pPr algn="ctr">
              <a:buFontTx/>
              <a:buChar char="-"/>
            </a:pPr>
            <a:r>
              <a:rPr lang="uk-UA" dirty="0" smtClean="0"/>
              <a:t> </a:t>
            </a:r>
            <a:r>
              <a:rPr lang="uk-UA" dirty="0" smtClean="0"/>
              <a:t>океан</a:t>
            </a:r>
            <a:endParaRPr lang="uk-UA" dirty="0"/>
          </a:p>
        </p:txBody>
      </p:sp>
      <p:pic>
        <p:nvPicPr>
          <p:cNvPr id="45058" name="Picture 2" descr="З якого джерела можна?.. | Листи до приятелів"/>
          <p:cNvPicPr>
            <a:picLocks noChangeAspect="1" noChangeArrowheads="1"/>
          </p:cNvPicPr>
          <p:nvPr/>
        </p:nvPicPr>
        <p:blipFill>
          <a:blip r:embed="rId4" cstate="print"/>
          <a:srcRect l="14843" r="14958"/>
          <a:stretch>
            <a:fillRect/>
          </a:stretch>
        </p:blipFill>
        <p:spPr bwMode="auto">
          <a:xfrm>
            <a:off x="251520" y="4509120"/>
            <a:ext cx="1224136" cy="1835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5060" name="AutoShape 4" descr="Найкращі фото (40 000+) за запитом «Річка» · Безкоштовне завантаження ·  Стокові фото Pexel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45062" name="Picture 6" descr="Найкрасивіші річки України: легенди та історії - Ukraine I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4509120"/>
            <a:ext cx="1224136" cy="18001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5064" name="Picture 8" descr="Смердяче (озеро) — Вікіпедія"/>
          <p:cNvPicPr>
            <a:picLocks noChangeAspect="1" noChangeArrowheads="1"/>
          </p:cNvPicPr>
          <p:nvPr/>
        </p:nvPicPr>
        <p:blipFill>
          <a:blip r:embed="rId6" cstate="print"/>
          <a:srcRect t="11902" r="10740"/>
          <a:stretch>
            <a:fillRect/>
          </a:stretch>
        </p:blipFill>
        <p:spPr bwMode="auto">
          <a:xfrm>
            <a:off x="2987824" y="4509120"/>
            <a:ext cx="1296144" cy="1800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5066" name="Picture 10" descr="10 фактов о болотах. 2 февраля — День водно-болотных угодий — #МОСЭКО /  #РОСЭКО / #ЭкоДобровольцыМосквы"/>
          <p:cNvPicPr>
            <a:picLocks noChangeAspect="1" noChangeArrowheads="1"/>
          </p:cNvPicPr>
          <p:nvPr/>
        </p:nvPicPr>
        <p:blipFill>
          <a:blip r:embed="rId7" cstate="print"/>
          <a:srcRect l="22886" t="11250" b="10001"/>
          <a:stretch>
            <a:fillRect/>
          </a:stretch>
        </p:blipFill>
        <p:spPr bwMode="auto">
          <a:xfrm>
            <a:off x="4427984" y="4509120"/>
            <a:ext cx="1296144" cy="1800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5068" name="Picture 12" descr="Обои на телефон море - фото и картинки: 55 штук"/>
          <p:cNvPicPr>
            <a:picLocks noChangeAspect="1" noChangeArrowheads="1"/>
          </p:cNvPicPr>
          <p:nvPr/>
        </p:nvPicPr>
        <p:blipFill>
          <a:blip r:embed="rId8" cstate="print"/>
          <a:srcRect t="40000"/>
          <a:stretch>
            <a:fillRect/>
          </a:stretch>
        </p:blipFill>
        <p:spPr bwMode="auto">
          <a:xfrm>
            <a:off x="5868144" y="4509120"/>
            <a:ext cx="1368152" cy="1832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5070" name="AutoShape 14" descr="Журнал Международная жизнь - Проблемы Мирового океана и международные  организаци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4" name="Рисунок 23" descr="ок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380312" y="4509120"/>
            <a:ext cx="1440159" cy="1800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 cstate="print"/>
          <a:srcRect l="16804" t="22389" r="17032" b="51801"/>
          <a:stretch>
            <a:fillRect/>
          </a:stretch>
        </p:blipFill>
        <p:spPr bwMode="auto">
          <a:xfrm>
            <a:off x="2483768" y="1052736"/>
            <a:ext cx="3816424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267744" y="188640"/>
            <a:ext cx="48170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Водні об’єкти та явища</a:t>
            </a:r>
            <a:endParaRPr lang="uk-UA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556792"/>
            <a:ext cx="1892121" cy="14773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Водні </a:t>
            </a:r>
            <a:r>
              <a:rPr lang="uk-UA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об’єкти:</a:t>
            </a:r>
          </a:p>
          <a:p>
            <a:r>
              <a:rPr lang="uk-UA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</a:t>
            </a:r>
            <a:r>
              <a:rPr lang="uk-UA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зеро, водопад,</a:t>
            </a:r>
          </a:p>
          <a:p>
            <a:r>
              <a:rPr lang="uk-UA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r>
              <a:rPr lang="uk-UA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олото, океан,</a:t>
            </a:r>
          </a:p>
          <a:p>
            <a:r>
              <a:rPr lang="uk-UA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</a:t>
            </a:r>
            <a:r>
              <a:rPr lang="uk-UA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ідземні води,</a:t>
            </a:r>
          </a:p>
          <a:p>
            <a:r>
              <a:rPr lang="uk-UA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</a:t>
            </a:r>
            <a:r>
              <a:rPr lang="uk-UA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ьодовик, річка. </a:t>
            </a:r>
            <a:endParaRPr lang="uk-UA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444209" y="1628800"/>
            <a:ext cx="2448272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</a:t>
            </a:r>
            <a:r>
              <a:rPr lang="uk-UA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Явища:</a:t>
            </a:r>
          </a:p>
          <a:p>
            <a:r>
              <a:rPr lang="uk-UA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</a:t>
            </a:r>
            <a:r>
              <a:rPr lang="uk-UA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онденсація, хмари,</a:t>
            </a:r>
          </a:p>
          <a:p>
            <a:r>
              <a:rPr lang="uk-UA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</a:t>
            </a:r>
            <a:r>
              <a:rPr lang="uk-UA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росочування, опади,</a:t>
            </a:r>
          </a:p>
          <a:p>
            <a:r>
              <a:rPr lang="uk-UA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</a:t>
            </a:r>
            <a:r>
              <a:rPr lang="uk-UA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анення, переміщення.</a:t>
            </a:r>
            <a:endParaRPr lang="uk-UA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331640" y="4869160"/>
            <a:ext cx="6009594" cy="123110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2000" dirty="0" smtClean="0">
                <a:solidFill>
                  <a:srgbClr val="FF0000"/>
                </a:solidFill>
              </a:rPr>
              <a:t>             Вода </a:t>
            </a:r>
            <a:r>
              <a:rPr lang="uk-UA" sz="2000" dirty="0" smtClean="0">
                <a:solidFill>
                  <a:srgbClr val="FF0000"/>
                </a:solidFill>
              </a:rPr>
              <a:t>завжди перебуває в невпинному </a:t>
            </a:r>
            <a:r>
              <a:rPr lang="uk-UA" sz="2000" dirty="0" smtClean="0">
                <a:solidFill>
                  <a:srgbClr val="FF0000"/>
                </a:solidFill>
              </a:rPr>
              <a:t>русі.</a:t>
            </a:r>
          </a:p>
          <a:p>
            <a:r>
              <a:rPr lang="uk-UA" dirty="0" smtClean="0"/>
              <a:t> </a:t>
            </a:r>
            <a:r>
              <a:rPr lang="uk-UA" dirty="0" smtClean="0">
                <a:solidFill>
                  <a:schemeClr val="tx2">
                    <a:lumMod val="75000"/>
                  </a:schemeClr>
                </a:solidFill>
              </a:rPr>
              <a:t>З поверхні землі та різних водойм вода випаровується, </a:t>
            </a:r>
          </a:p>
          <a:p>
            <a:r>
              <a:rPr lang="uk-UA" dirty="0" smtClean="0">
                <a:solidFill>
                  <a:schemeClr val="tx2">
                    <a:lumMod val="75000"/>
                  </a:schemeClr>
                </a:solidFill>
              </a:rPr>
              <a:t>підіймається вгору й утворює хмари. З хмар знову вода </a:t>
            </a:r>
          </a:p>
          <a:p>
            <a:r>
              <a:rPr lang="uk-UA" dirty="0" smtClean="0">
                <a:solidFill>
                  <a:schemeClr val="tx2">
                    <a:lumMod val="75000"/>
                  </a:schemeClr>
                </a:solidFill>
              </a:rPr>
              <a:t>повертається на землю та водойми у вигляді дощу чи снігу.</a:t>
            </a:r>
            <a:endParaRPr lang="uk-UA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" name="Picture 12" descr="Капелька для детей"/>
          <p:cNvPicPr>
            <a:picLocks noChangeAspect="1" noChangeArrowheads="1"/>
          </p:cNvPicPr>
          <p:nvPr/>
        </p:nvPicPr>
        <p:blipFill>
          <a:blip r:embed="rId4" cstate="print"/>
          <a:srcRect l="16380" r="23141" b="2201"/>
          <a:stretch>
            <a:fillRect/>
          </a:stretch>
        </p:blipFill>
        <p:spPr bwMode="auto">
          <a:xfrm>
            <a:off x="1115616" y="3140968"/>
            <a:ext cx="1246832" cy="2016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3" cstate="print"/>
          <a:srcRect l="19955" t="59184" r="17032" b="35262"/>
          <a:stretch>
            <a:fillRect/>
          </a:stretch>
        </p:blipFill>
        <p:spPr bwMode="auto">
          <a:xfrm>
            <a:off x="1619672" y="4653136"/>
            <a:ext cx="4392488" cy="98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267744" y="404664"/>
            <a:ext cx="5184576" cy="12618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800" dirty="0" err="1" smtClean="0">
                <a:solidFill>
                  <a:srgbClr val="FF0000"/>
                </a:solidFill>
              </a:rPr>
              <a:t>Колообіг</a:t>
            </a:r>
            <a:r>
              <a:rPr lang="uk-UA" sz="2800" dirty="0" smtClean="0">
                <a:solidFill>
                  <a:srgbClr val="FF0000"/>
                </a:solidFill>
              </a:rPr>
              <a:t> води </a:t>
            </a:r>
            <a:r>
              <a:rPr lang="uk-UA" sz="2400" dirty="0" smtClean="0">
                <a:solidFill>
                  <a:srgbClr val="FF0000"/>
                </a:solidFill>
              </a:rPr>
              <a:t>– </a:t>
            </a:r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</a:rPr>
              <a:t>це безперервний</a:t>
            </a:r>
          </a:p>
          <a:p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</a:rPr>
              <a:t> замкнутий процес переміщення води</a:t>
            </a:r>
          </a:p>
          <a:p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</a:rPr>
              <a:t>н</a:t>
            </a:r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</a:rPr>
              <a:t>а земній кулі</a:t>
            </a:r>
            <a:endParaRPr lang="uk-UA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9700" name="Picture 4" descr="Схема &quot;Кругообіг води в природі&quot;"/>
          <p:cNvPicPr>
            <a:picLocks noChangeAspect="1" noChangeArrowheads="1"/>
          </p:cNvPicPr>
          <p:nvPr/>
        </p:nvPicPr>
        <p:blipFill>
          <a:blip r:embed="rId4" cstate="print"/>
          <a:srcRect t="8333"/>
          <a:stretch>
            <a:fillRect/>
          </a:stretch>
        </p:blipFill>
        <p:spPr bwMode="auto">
          <a:xfrm>
            <a:off x="2411760" y="1556792"/>
            <a:ext cx="5472608" cy="30243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/>
          <a:srcRect l="69419" t="58776" r="17032" b="35923"/>
          <a:stretch>
            <a:fillRect/>
          </a:stretch>
        </p:blipFill>
        <p:spPr bwMode="auto">
          <a:xfrm>
            <a:off x="5076056" y="4653136"/>
            <a:ext cx="94448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2" descr="Капелька для детей"/>
          <p:cNvPicPr>
            <a:picLocks noChangeAspect="1" noChangeArrowheads="1"/>
          </p:cNvPicPr>
          <p:nvPr/>
        </p:nvPicPr>
        <p:blipFill>
          <a:blip r:embed="rId5" cstate="print"/>
          <a:srcRect l="16380" r="23141" b="2201"/>
          <a:stretch>
            <a:fillRect/>
          </a:stretch>
        </p:blipFill>
        <p:spPr bwMode="auto">
          <a:xfrm>
            <a:off x="395536" y="1988840"/>
            <a:ext cx="2181956" cy="35283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275856" y="188640"/>
            <a:ext cx="2404889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Стан води</a:t>
            </a:r>
            <a:endParaRPr lang="uk-UA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Прямоугольная выноска 10"/>
          <p:cNvSpPr/>
          <p:nvPr/>
        </p:nvSpPr>
        <p:spPr>
          <a:xfrm>
            <a:off x="467544" y="1124744"/>
            <a:ext cx="2304256" cy="1080120"/>
          </a:xfrm>
          <a:prstGeom prst="wedgeRectCallout">
            <a:avLst>
              <a:gd name="adj1" fmla="val -14955"/>
              <a:gd name="adj2" fmla="val 5160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rgbClr val="FF0000"/>
                </a:solidFill>
              </a:rPr>
              <a:t>Твердий</a:t>
            </a:r>
          </a:p>
          <a:p>
            <a:pPr algn="ctr"/>
            <a:r>
              <a:rPr lang="uk-UA" dirty="0" smtClean="0"/>
              <a:t>с</a:t>
            </a:r>
            <a:r>
              <a:rPr lang="uk-UA" dirty="0" smtClean="0"/>
              <a:t>ніг, лід, іній, град</a:t>
            </a:r>
            <a:endParaRPr lang="uk-UA" dirty="0"/>
          </a:p>
        </p:txBody>
      </p:sp>
      <p:sp>
        <p:nvSpPr>
          <p:cNvPr id="12" name="Прямоугольная выноска 11"/>
          <p:cNvSpPr/>
          <p:nvPr/>
        </p:nvSpPr>
        <p:spPr>
          <a:xfrm>
            <a:off x="3419872" y="1484784"/>
            <a:ext cx="2160240" cy="1080120"/>
          </a:xfrm>
          <a:prstGeom prst="wedgeRectCallout">
            <a:avLst>
              <a:gd name="adj1" fmla="val -41601"/>
              <a:gd name="adj2" fmla="val -16718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rgbClr val="FF0000"/>
                </a:solidFill>
              </a:rPr>
              <a:t>Рідкий</a:t>
            </a:r>
          </a:p>
          <a:p>
            <a:pPr algn="ctr"/>
            <a:r>
              <a:rPr lang="uk-UA" dirty="0" smtClean="0"/>
              <a:t>в</a:t>
            </a:r>
            <a:r>
              <a:rPr lang="uk-UA" dirty="0" smtClean="0"/>
              <a:t>ода, дощ, роса</a:t>
            </a:r>
            <a:endParaRPr lang="uk-UA" dirty="0"/>
          </a:p>
        </p:txBody>
      </p:sp>
      <p:sp>
        <p:nvSpPr>
          <p:cNvPr id="13" name="Прямоугольная выноска 12"/>
          <p:cNvSpPr/>
          <p:nvPr/>
        </p:nvSpPr>
        <p:spPr>
          <a:xfrm>
            <a:off x="6228184" y="1196752"/>
            <a:ext cx="2160240" cy="1080120"/>
          </a:xfrm>
          <a:prstGeom prst="wedgeRectCallout">
            <a:avLst>
              <a:gd name="adj1" fmla="val -18092"/>
              <a:gd name="adj2" fmla="val -5065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rgbClr val="FF0000"/>
                </a:solidFill>
              </a:rPr>
              <a:t>Газоподібний</a:t>
            </a:r>
          </a:p>
          <a:p>
            <a:pPr algn="ctr"/>
            <a:r>
              <a:rPr lang="uk-UA" dirty="0" smtClean="0"/>
              <a:t>т</a:t>
            </a:r>
            <a:r>
              <a:rPr lang="uk-UA" dirty="0" smtClean="0"/>
              <a:t>уман, водяна пара, хмари</a:t>
            </a:r>
            <a:endParaRPr lang="uk-UA" dirty="0"/>
          </a:p>
        </p:txBody>
      </p:sp>
      <p:pic>
        <p:nvPicPr>
          <p:cNvPr id="39938" name="Picture 2" descr="У Карпатах падає сніг (ФОТО) — Варта 1"/>
          <p:cNvPicPr>
            <a:picLocks noChangeAspect="1" noChangeArrowheads="1"/>
          </p:cNvPicPr>
          <p:nvPr/>
        </p:nvPicPr>
        <p:blipFill>
          <a:blip r:embed="rId3" cstate="print"/>
          <a:srcRect l="22837" t="15452" r="5501"/>
          <a:stretch>
            <a:fillRect/>
          </a:stretch>
        </p:blipFill>
        <p:spPr bwMode="auto">
          <a:xfrm>
            <a:off x="755576" y="2348880"/>
            <a:ext cx="1355445" cy="10081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9940" name="AutoShape 4" descr="Лід: картинки, стокові Лід фотографії, зображення | Скачати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9942" name="Picture 6" descr="Đá Viên Trên Nền Trắng Hình ảnh Sẵn có - Tải xuống Hình ảnh Ngay bây giờ -  Bong bóng - Cấu trúc vật lý, Chất lỏng, Cảnh cận - iStock"/>
          <p:cNvPicPr>
            <a:picLocks noChangeAspect="1" noChangeArrowheads="1"/>
          </p:cNvPicPr>
          <p:nvPr/>
        </p:nvPicPr>
        <p:blipFill>
          <a:blip r:embed="rId4" cstate="print"/>
          <a:srcRect l="18082" t="22655" r="19165" b="13577"/>
          <a:stretch>
            <a:fillRect/>
          </a:stretch>
        </p:blipFill>
        <p:spPr bwMode="auto">
          <a:xfrm>
            <a:off x="755576" y="3429000"/>
            <a:ext cx="1315677" cy="10081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9944" name="Picture 8" descr="Град не пощадил урожай аграриев одного из районов Дагестана - ИА REGN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778" y="5517232"/>
            <a:ext cx="1276942" cy="10081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9946" name="AutoShape 10" descr="Перші кроки в доросле життя&quot; : ЯК УТВОРЮЄТЬСЯ ІНІЙ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9948" name="Picture 12" descr="Погода на четвер, 23 січня: іній цього дня – до мокрого і холодного літа -  «Волинь» — незалежна громадсько–політична газета"/>
          <p:cNvPicPr>
            <a:picLocks noChangeAspect="1" noChangeArrowheads="1"/>
          </p:cNvPicPr>
          <p:nvPr/>
        </p:nvPicPr>
        <p:blipFill>
          <a:blip r:embed="rId6" cstate="print"/>
          <a:srcRect l="11970"/>
          <a:stretch>
            <a:fillRect/>
          </a:stretch>
        </p:blipFill>
        <p:spPr bwMode="auto">
          <a:xfrm>
            <a:off x="788810" y="4509120"/>
            <a:ext cx="1262910" cy="8640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9950" name="Picture 14" descr="Где взять питьевую воду - добыча воды подручными средствами - Телеграф"/>
          <p:cNvPicPr>
            <a:picLocks noChangeAspect="1" noChangeArrowheads="1"/>
          </p:cNvPicPr>
          <p:nvPr/>
        </p:nvPicPr>
        <p:blipFill>
          <a:blip r:embed="rId7" cstate="print"/>
          <a:srcRect l="29484" b="11801"/>
          <a:stretch>
            <a:fillRect/>
          </a:stretch>
        </p:blipFill>
        <p:spPr bwMode="auto">
          <a:xfrm>
            <a:off x="3851920" y="2708920"/>
            <a:ext cx="1440160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9952" name="Picture 16" descr="ᐈ Дощ у світогляді українців | Discover.in.u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1920" y="3933056"/>
            <a:ext cx="1440160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9954" name="Picture 18" descr="Роса / Символизм-символы - Значение символа Роса - Что символизирует Роса?  - Роса в легендах и мифах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23928" y="5229200"/>
            <a:ext cx="1440160" cy="11407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9956" name="Picture 20" descr="Картинки про туман (100 фото) • Прикольные картинки и позитив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60232" y="2348880"/>
            <a:ext cx="1440160" cy="10737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9958" name="Picture 22" descr="Формула водяного пара Водяного пара"/>
          <p:cNvPicPr>
            <a:picLocks noChangeAspect="1" noChangeArrowheads="1"/>
          </p:cNvPicPr>
          <p:nvPr/>
        </p:nvPicPr>
        <p:blipFill>
          <a:blip r:embed="rId11" cstate="print"/>
          <a:srcRect l="4785" b="15479"/>
          <a:stretch>
            <a:fillRect/>
          </a:stretch>
        </p:blipFill>
        <p:spPr bwMode="auto">
          <a:xfrm>
            <a:off x="6660232" y="3573016"/>
            <a:ext cx="1512168" cy="1152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9960" name="Picture 24" descr="Яка вага хмар? – ЗВІДУСІЛЬ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660232" y="4941168"/>
            <a:ext cx="1512168" cy="10801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cxnSp>
        <p:nvCxnSpPr>
          <p:cNvPr id="26" name="Прямая со стрелкой 25"/>
          <p:cNvCxnSpPr>
            <a:stCxn id="9" idx="1"/>
          </p:cNvCxnSpPr>
          <p:nvPr/>
        </p:nvCxnSpPr>
        <p:spPr>
          <a:xfrm flipH="1">
            <a:off x="2051720" y="542583"/>
            <a:ext cx="1224136" cy="5101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stCxn id="9" idx="2"/>
            <a:endCxn id="12" idx="0"/>
          </p:cNvCxnSpPr>
          <p:nvPr/>
        </p:nvCxnSpPr>
        <p:spPr>
          <a:xfrm>
            <a:off x="4478301" y="896526"/>
            <a:ext cx="21691" cy="5882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9" idx="3"/>
          </p:cNvCxnSpPr>
          <p:nvPr/>
        </p:nvCxnSpPr>
        <p:spPr>
          <a:xfrm>
            <a:off x="5680745" y="542583"/>
            <a:ext cx="1123503" cy="5821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9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99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9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9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9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9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99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9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Стенд &amp;quot;Вправа для очей&amp;quot; - Стенди з безпеки життєдіяльності / D-Grand"/>
          <p:cNvPicPr>
            <a:picLocks noChangeAspect="1" noChangeArrowheads="1"/>
          </p:cNvPicPr>
          <p:nvPr/>
        </p:nvPicPr>
        <p:blipFill>
          <a:blip r:embed="rId2" cstate="print"/>
          <a:srcRect l="9902" t="25494" r="10883" b="20970"/>
          <a:stretch>
            <a:fillRect/>
          </a:stretch>
        </p:blipFill>
        <p:spPr bwMode="auto">
          <a:xfrm>
            <a:off x="2555776" y="2060848"/>
            <a:ext cx="4608512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12" descr="Капелька для детей"/>
          <p:cNvPicPr>
            <a:picLocks noChangeAspect="1" noChangeArrowheads="1"/>
          </p:cNvPicPr>
          <p:nvPr/>
        </p:nvPicPr>
        <p:blipFill>
          <a:blip r:embed="rId3" cstate="print"/>
          <a:srcRect l="16380" r="23141" b="2201"/>
          <a:stretch>
            <a:fillRect/>
          </a:stretch>
        </p:blipFill>
        <p:spPr bwMode="auto">
          <a:xfrm>
            <a:off x="395536" y="2636912"/>
            <a:ext cx="2592288" cy="3672408"/>
          </a:xfrm>
          <a:prstGeom prst="rect">
            <a:avLst/>
          </a:prstGeom>
          <a:noFill/>
        </p:spPr>
      </p:pic>
      <p:sp>
        <p:nvSpPr>
          <p:cNvPr id="4" name="Выноска-облако 3"/>
          <p:cNvSpPr/>
          <p:nvPr/>
        </p:nvSpPr>
        <p:spPr>
          <a:xfrm>
            <a:off x="971600" y="548680"/>
            <a:ext cx="2376264" cy="1620760"/>
          </a:xfrm>
          <a:prstGeom prst="cloudCallout">
            <a:avLst>
              <a:gd name="adj1" fmla="val -9430"/>
              <a:gd name="adj2" fmla="val 126889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Кожну вправу виконувати 5 разів</a:t>
            </a:r>
            <a:endParaRPr lang="uk-UA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5776" y="0"/>
            <a:ext cx="44768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Агрегатні </a:t>
            </a:r>
            <a:r>
              <a:rPr lang="uk-UA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стани води:</a:t>
            </a:r>
            <a:endParaRPr lang="uk-UA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 cstate="print"/>
          <a:srcRect l="22055" t="58595" r="15981" b="35262"/>
          <a:stretch>
            <a:fillRect/>
          </a:stretch>
        </p:blipFill>
        <p:spPr bwMode="auto">
          <a:xfrm>
            <a:off x="2771800" y="5373216"/>
            <a:ext cx="4248472" cy="1152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 l="16804" t="19374" r="13881" b="51328"/>
          <a:stretch>
            <a:fillRect/>
          </a:stretch>
        </p:blipFill>
        <p:spPr bwMode="auto">
          <a:xfrm>
            <a:off x="2987824" y="764704"/>
            <a:ext cx="4392488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AutoShape 4" descr="⬇ Скачать картинки Шкала термометра, стоковые фото Шкала термометра в  хорошем качестве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1750" name="Picture 6" descr="Рисунок уличный термометр: Изображения Термометр | Бесплатные векторы,  стоковые фото и PSD —"/>
          <p:cNvPicPr>
            <a:picLocks noChangeAspect="1" noChangeArrowheads="1"/>
          </p:cNvPicPr>
          <p:nvPr/>
        </p:nvPicPr>
        <p:blipFill>
          <a:blip r:embed="rId4" cstate="print"/>
          <a:srcRect l="27161" r="27570"/>
          <a:stretch>
            <a:fillRect/>
          </a:stretch>
        </p:blipFill>
        <p:spPr bwMode="auto">
          <a:xfrm>
            <a:off x="1979712" y="2996952"/>
            <a:ext cx="720080" cy="3384376"/>
          </a:xfrm>
          <a:prstGeom prst="rect">
            <a:avLst/>
          </a:prstGeom>
          <a:noFill/>
        </p:spPr>
      </p:pic>
      <p:pic>
        <p:nvPicPr>
          <p:cNvPr id="7" name="Picture 12" descr="Капелька для детей"/>
          <p:cNvPicPr>
            <a:picLocks noChangeAspect="1" noChangeArrowheads="1"/>
          </p:cNvPicPr>
          <p:nvPr/>
        </p:nvPicPr>
        <p:blipFill>
          <a:blip r:embed="rId5" cstate="print"/>
          <a:srcRect l="16380" r="23141" b="2201"/>
          <a:stretch>
            <a:fillRect/>
          </a:stretch>
        </p:blipFill>
        <p:spPr bwMode="auto">
          <a:xfrm>
            <a:off x="0" y="2420888"/>
            <a:ext cx="2181956" cy="4104456"/>
          </a:xfrm>
          <a:prstGeom prst="rect">
            <a:avLst/>
          </a:prstGeom>
          <a:noFill/>
        </p:spPr>
      </p:pic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3" cstate="print"/>
          <a:srcRect l="26256" t="49617" r="15982" b="41405"/>
          <a:stretch>
            <a:fillRect/>
          </a:stretch>
        </p:blipFill>
        <p:spPr bwMode="auto">
          <a:xfrm>
            <a:off x="3131840" y="4293096"/>
            <a:ext cx="396044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 cstate="print"/>
          <a:srcRect l="51461" t="40166" r="19133" b="52273"/>
          <a:stretch>
            <a:fillRect/>
          </a:stretch>
        </p:blipFill>
        <p:spPr bwMode="auto">
          <a:xfrm>
            <a:off x="5508104" y="1556792"/>
            <a:ext cx="266429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267744" y="692696"/>
            <a:ext cx="4572000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uk-UA" sz="2000" i="1" dirty="0" smtClean="0">
                <a:solidFill>
                  <a:srgbClr val="FF0000"/>
                </a:solidFill>
              </a:rPr>
              <a:t>Деякі небезпечні природні явища пов’язані з водними об’єктами</a:t>
            </a:r>
            <a:endParaRPr lang="uk-UA" sz="2000" i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51720" y="0"/>
            <a:ext cx="58398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Небезпечні природні явища</a:t>
            </a:r>
            <a:endParaRPr lang="uk-UA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 l="17854" t="35440" r="19133" b="59834"/>
          <a:stretch>
            <a:fillRect/>
          </a:stretch>
        </p:blipFill>
        <p:spPr bwMode="auto">
          <a:xfrm>
            <a:off x="4716016" y="5301208"/>
            <a:ext cx="410445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 cstate="print"/>
          <a:srcRect l="17854" t="28352" r="18082" b="67395"/>
          <a:stretch>
            <a:fillRect/>
          </a:stretch>
        </p:blipFill>
        <p:spPr bwMode="auto">
          <a:xfrm>
            <a:off x="4716016" y="2852936"/>
            <a:ext cx="4248472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/>
          <a:srcRect l="17854" t="25517" r="18082" b="71468"/>
          <a:stretch>
            <a:fillRect/>
          </a:stretch>
        </p:blipFill>
        <p:spPr bwMode="auto">
          <a:xfrm>
            <a:off x="179512" y="2708920"/>
            <a:ext cx="4176464" cy="459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3" cstate="print"/>
          <a:srcRect l="18904" t="49144" r="51690" b="43295"/>
          <a:stretch>
            <a:fillRect/>
          </a:stretch>
        </p:blipFill>
        <p:spPr bwMode="auto">
          <a:xfrm>
            <a:off x="395536" y="3645024"/>
            <a:ext cx="2664296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3" cstate="print"/>
          <a:srcRect l="51993" t="49144" r="19133" b="43295"/>
          <a:stretch>
            <a:fillRect/>
          </a:stretch>
        </p:blipFill>
        <p:spPr bwMode="auto">
          <a:xfrm>
            <a:off x="5436096" y="3789040"/>
            <a:ext cx="273630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3" cstate="print"/>
          <a:srcRect l="18904" t="40166" r="51690" b="52273"/>
          <a:stretch>
            <a:fillRect/>
          </a:stretch>
        </p:blipFill>
        <p:spPr bwMode="auto">
          <a:xfrm>
            <a:off x="467544" y="1484784"/>
            <a:ext cx="2664296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 cstate="print"/>
          <a:srcRect l="17854" t="32605" r="18082" b="64560"/>
          <a:stretch>
            <a:fillRect/>
          </a:stretch>
        </p:blipFill>
        <p:spPr bwMode="auto">
          <a:xfrm>
            <a:off x="179512" y="4941168"/>
            <a:ext cx="4176464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Капелька для детей"/>
          <p:cNvPicPr>
            <a:picLocks noChangeAspect="1" noChangeArrowheads="1"/>
          </p:cNvPicPr>
          <p:nvPr/>
        </p:nvPicPr>
        <p:blipFill>
          <a:blip r:embed="rId4" cstate="print"/>
          <a:srcRect l="16380" r="23141" b="2201"/>
          <a:stretch>
            <a:fillRect/>
          </a:stretch>
        </p:blipFill>
        <p:spPr bwMode="auto">
          <a:xfrm>
            <a:off x="3707904" y="3212976"/>
            <a:ext cx="1155153" cy="1944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71800" y="260648"/>
            <a:ext cx="36901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Вода - розчинник</a:t>
            </a:r>
            <a:endParaRPr lang="uk-UA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1412776"/>
            <a:ext cx="3240360" cy="10156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000" dirty="0" smtClean="0"/>
              <a:t>Якщо частинки речовини стають невидимими у воді, це </a:t>
            </a:r>
            <a:r>
              <a:rPr lang="uk-UA" sz="2000" dirty="0" smtClean="0">
                <a:solidFill>
                  <a:srgbClr val="FF0000"/>
                </a:solidFill>
              </a:rPr>
              <a:t>розчинна </a:t>
            </a:r>
            <a:r>
              <a:rPr lang="uk-UA" sz="2000" dirty="0" smtClean="0"/>
              <a:t>речовина</a:t>
            </a:r>
            <a:endParaRPr lang="uk-UA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499992" y="1412776"/>
            <a:ext cx="3888432" cy="10156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000" dirty="0" smtClean="0"/>
              <a:t>Якщо частинки речовини </a:t>
            </a:r>
            <a:r>
              <a:rPr lang="uk-UA" sz="2000" dirty="0" smtClean="0"/>
              <a:t>плавають у воді або осідають на дно, то це  </a:t>
            </a:r>
            <a:r>
              <a:rPr lang="uk-UA" sz="2000" dirty="0" smtClean="0">
                <a:solidFill>
                  <a:srgbClr val="FF0000"/>
                </a:solidFill>
              </a:rPr>
              <a:t>нерозчинна</a:t>
            </a:r>
            <a:r>
              <a:rPr lang="uk-UA" sz="2000" dirty="0" smtClean="0"/>
              <a:t> </a:t>
            </a:r>
            <a:r>
              <a:rPr lang="uk-UA" sz="2000" dirty="0" smtClean="0"/>
              <a:t>речовина</a:t>
            </a:r>
            <a:endParaRPr lang="uk-UA" sz="2000" dirty="0"/>
          </a:p>
        </p:txBody>
      </p:sp>
      <p:pic>
        <p:nvPicPr>
          <p:cNvPr id="35844" name="Picture 4" descr="Розчин — Вікіпедія"/>
          <p:cNvPicPr>
            <a:picLocks noChangeAspect="1" noChangeArrowheads="1"/>
          </p:cNvPicPr>
          <p:nvPr/>
        </p:nvPicPr>
        <p:blipFill>
          <a:blip r:embed="rId3" cstate="print"/>
          <a:srcRect l="6873" r="7219" b="3915"/>
          <a:stretch>
            <a:fillRect/>
          </a:stretch>
        </p:blipFill>
        <p:spPr bwMode="auto">
          <a:xfrm>
            <a:off x="3779912" y="2708920"/>
            <a:ext cx="1368152" cy="2592288"/>
          </a:xfrm>
          <a:prstGeom prst="rect">
            <a:avLst/>
          </a:prstGeom>
          <a:noFill/>
        </p:spPr>
      </p:pic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4" cstate="print"/>
          <a:srcRect l="26256" t="58122" r="15982" b="35262"/>
          <a:stretch>
            <a:fillRect/>
          </a:stretch>
        </p:blipFill>
        <p:spPr bwMode="auto">
          <a:xfrm>
            <a:off x="2627784" y="5229200"/>
            <a:ext cx="3960440" cy="12241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8" name="Picture 12" descr="Капелька для детей"/>
          <p:cNvPicPr>
            <a:picLocks noChangeAspect="1" noChangeArrowheads="1"/>
          </p:cNvPicPr>
          <p:nvPr/>
        </p:nvPicPr>
        <p:blipFill>
          <a:blip r:embed="rId5" cstate="print"/>
          <a:srcRect l="16380" r="23141" b="2201"/>
          <a:stretch>
            <a:fillRect/>
          </a:stretch>
        </p:blipFill>
        <p:spPr bwMode="auto">
          <a:xfrm>
            <a:off x="395536" y="2636912"/>
            <a:ext cx="2181956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5696" y="332656"/>
            <a:ext cx="568662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Склади  </a:t>
            </a:r>
            <a:r>
              <a:rPr lang="uk-UA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сенкан</a:t>
            </a:r>
            <a:r>
              <a:rPr lang="uk-UA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uk-UA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 воду</a:t>
            </a:r>
            <a:endParaRPr lang="uk-UA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3010" name="Picture 2" descr="Сенкан — це що таке: коротко про освітній метод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340768"/>
            <a:ext cx="4135488" cy="2808312"/>
          </a:xfrm>
          <a:prstGeom prst="roundRect">
            <a:avLst>
              <a:gd name="adj" fmla="val 1778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3012" name="AutoShape 4" descr="Вода — что это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43014" name="Picture 6" descr="В чем польза воды для человека — Новости — Новости и события Гродно.  Вечерний Гродно"/>
          <p:cNvPicPr>
            <a:picLocks noChangeAspect="1" noChangeArrowheads="1"/>
          </p:cNvPicPr>
          <p:nvPr/>
        </p:nvPicPr>
        <p:blipFill>
          <a:blip r:embed="rId4" cstate="print"/>
          <a:srcRect l="13550" r="14864"/>
          <a:stretch>
            <a:fillRect/>
          </a:stretch>
        </p:blipFill>
        <p:spPr bwMode="auto">
          <a:xfrm>
            <a:off x="5004048" y="1772816"/>
            <a:ext cx="3024336" cy="2412423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644008" y="4221088"/>
            <a:ext cx="3638945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2400" i="1" dirty="0" smtClean="0"/>
              <a:t>Вода.</a:t>
            </a:r>
          </a:p>
          <a:p>
            <a:r>
              <a:rPr lang="uk-UA" sz="2400" i="1" dirty="0" smtClean="0"/>
              <a:t>Прозора, текуча.</a:t>
            </a:r>
          </a:p>
          <a:p>
            <a:r>
              <a:rPr lang="uk-UA" sz="2400" i="1" dirty="0" smtClean="0"/>
              <a:t>Тече, бурлить, дзюрчить.</a:t>
            </a:r>
          </a:p>
          <a:p>
            <a:r>
              <a:rPr lang="uk-UA" sz="2400" i="1" dirty="0" smtClean="0"/>
              <a:t>Життя.</a:t>
            </a:r>
            <a:endParaRPr lang="uk-UA" sz="2400" i="1" dirty="0"/>
          </a:p>
        </p:txBody>
      </p:sp>
      <p:pic>
        <p:nvPicPr>
          <p:cNvPr id="7" name="Picture 12" descr="Капелька для детей"/>
          <p:cNvPicPr>
            <a:picLocks noChangeAspect="1" noChangeArrowheads="1"/>
          </p:cNvPicPr>
          <p:nvPr/>
        </p:nvPicPr>
        <p:blipFill>
          <a:blip r:embed="rId5" cstate="print"/>
          <a:srcRect l="16380" r="23141" b="2201"/>
          <a:stretch>
            <a:fillRect/>
          </a:stretch>
        </p:blipFill>
        <p:spPr bwMode="auto">
          <a:xfrm>
            <a:off x="1475656" y="3645024"/>
            <a:ext cx="1754121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620688"/>
            <a:ext cx="6051528" cy="1368152"/>
          </a:xfrm>
          <a:prstGeom prst="rect">
            <a:avLst/>
          </a:prstGeom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r>
              <a:rPr lang="uk-UA" sz="3600" dirty="0" smtClean="0">
                <a:solidFill>
                  <a:srgbClr val="FF0000"/>
                </a:solidFill>
              </a:rPr>
              <a:t>Підсумок вивченого за темою</a:t>
            </a:r>
            <a:endParaRPr lang="uk-UA" sz="36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27784" y="2420888"/>
            <a:ext cx="5495159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uk-UA" sz="2400" i="1" dirty="0" smtClean="0"/>
              <a:t>Як </a:t>
            </a:r>
            <a:r>
              <a:rPr lang="uk-UA" sz="2400" i="1" dirty="0" smtClean="0"/>
              <a:t>називається водна оболонка Землі</a:t>
            </a:r>
            <a:r>
              <a:rPr lang="uk-UA" sz="2400" i="1" dirty="0" smtClean="0"/>
              <a:t>?</a:t>
            </a:r>
          </a:p>
          <a:p>
            <a:pPr>
              <a:buFontTx/>
              <a:buChar char="-"/>
            </a:pPr>
            <a:r>
              <a:rPr lang="uk-UA" sz="2400" i="1" dirty="0" smtClean="0"/>
              <a:t>Що відноситься до водних об’єктів?</a:t>
            </a:r>
          </a:p>
          <a:p>
            <a:pPr>
              <a:buFontTx/>
              <a:buChar char="-"/>
            </a:pPr>
            <a:r>
              <a:rPr lang="uk-UA" sz="2400" i="1" dirty="0" smtClean="0"/>
              <a:t>Які є агрегатні стани води?</a:t>
            </a:r>
          </a:p>
          <a:p>
            <a:pPr>
              <a:buFontTx/>
              <a:buChar char="-"/>
            </a:pPr>
            <a:r>
              <a:rPr lang="uk-UA" sz="2400" i="1" dirty="0" smtClean="0"/>
              <a:t>Що таке сель?</a:t>
            </a:r>
          </a:p>
          <a:p>
            <a:pPr>
              <a:buFontTx/>
              <a:buChar char="-"/>
            </a:pPr>
            <a:r>
              <a:rPr lang="uk-UA" sz="2400" i="1" dirty="0" smtClean="0"/>
              <a:t>Що таке лавина?</a:t>
            </a:r>
          </a:p>
          <a:p>
            <a:pPr>
              <a:buFontTx/>
              <a:buChar char="-"/>
            </a:pPr>
            <a:r>
              <a:rPr lang="uk-UA" sz="2400" i="1" dirty="0" smtClean="0"/>
              <a:t>Де знаходиться прісна вода?</a:t>
            </a:r>
            <a:endParaRPr lang="uk-UA" sz="2400" i="1" dirty="0"/>
          </a:p>
        </p:txBody>
      </p:sp>
      <p:pic>
        <p:nvPicPr>
          <p:cNvPr id="5" name="Picture 12" descr="Капелька для детей"/>
          <p:cNvPicPr>
            <a:picLocks noChangeAspect="1" noChangeArrowheads="1"/>
          </p:cNvPicPr>
          <p:nvPr/>
        </p:nvPicPr>
        <p:blipFill>
          <a:blip r:embed="rId3" cstate="print"/>
          <a:srcRect l="16380" r="23141" b="2201"/>
          <a:stretch>
            <a:fillRect/>
          </a:stretch>
        </p:blipFill>
        <p:spPr bwMode="auto">
          <a:xfrm>
            <a:off x="395536" y="2996952"/>
            <a:ext cx="2232248" cy="3672408"/>
          </a:xfrm>
          <a:prstGeom prst="rect">
            <a:avLst/>
          </a:prstGeom>
          <a:noFill/>
        </p:spPr>
      </p:pic>
      <p:sp>
        <p:nvSpPr>
          <p:cNvPr id="36866" name="AutoShape 2" descr="Роса на паутине :: Иван Клещин – Социальная сеть ФотоК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692696"/>
            <a:ext cx="5355184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Краса ранкової роси ….</a:t>
            </a:r>
            <a:endParaRPr lang="uk-UA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Picture 4" descr="Как фотографировать паутину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44824"/>
            <a:ext cx="2538983" cy="1847851"/>
          </a:xfrm>
          <a:prstGeom prst="rect">
            <a:avLst/>
          </a:prstGeom>
          <a:noFill/>
        </p:spPr>
      </p:pic>
      <p:pic>
        <p:nvPicPr>
          <p:cNvPr id="4" name="Рисунок 3" descr="р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3848" y="1844824"/>
            <a:ext cx="2664296" cy="1800200"/>
          </a:xfrm>
          <a:prstGeom prst="rect">
            <a:avLst/>
          </a:prstGeom>
        </p:spPr>
      </p:pic>
      <p:pic>
        <p:nvPicPr>
          <p:cNvPr id="51202" name="Picture 2" descr="⬇ Скачать картинки Роса цветы солнце, стоковые фото Роса цветы солнце в  хорошем качестве | Depositphoto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861048"/>
            <a:ext cx="3903681" cy="2592288"/>
          </a:xfrm>
          <a:prstGeom prst="rect">
            <a:avLst/>
          </a:prstGeom>
          <a:noFill/>
        </p:spPr>
      </p:pic>
      <p:pic>
        <p:nvPicPr>
          <p:cNvPr id="51204" name="Picture 4" descr="Утро роса цветы - 33 фото"/>
          <p:cNvPicPr>
            <a:picLocks noChangeAspect="1" noChangeArrowheads="1"/>
          </p:cNvPicPr>
          <p:nvPr/>
        </p:nvPicPr>
        <p:blipFill>
          <a:blip r:embed="rId6" cstate="print"/>
          <a:srcRect r="7609" b="6923"/>
          <a:stretch>
            <a:fillRect/>
          </a:stretch>
        </p:blipFill>
        <p:spPr bwMode="auto">
          <a:xfrm>
            <a:off x="4499992" y="3861048"/>
            <a:ext cx="1944216" cy="2592288"/>
          </a:xfrm>
          <a:prstGeom prst="rect">
            <a:avLst/>
          </a:prstGeom>
          <a:noFill/>
        </p:spPr>
      </p:pic>
      <p:pic>
        <p:nvPicPr>
          <p:cNvPr id="51206" name="Picture 6" descr="глубина... #вода #капли #лето #лист #макро #небо #отражения #природа #роса  #росинка #солнце | Листья, Картинки, Природа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1844824"/>
            <a:ext cx="2736304" cy="1872208"/>
          </a:xfrm>
          <a:prstGeom prst="rect">
            <a:avLst/>
          </a:prstGeom>
          <a:noFill/>
        </p:spPr>
      </p:pic>
      <p:pic>
        <p:nvPicPr>
          <p:cNvPr id="51208" name="Picture 8" descr="Солнце в капле росы (Нетар Наскар) / Стихи.ру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88224" y="3861048"/>
            <a:ext cx="2209800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1772816"/>
            <a:ext cx="4722341" cy="1192778"/>
          </a:xfrm>
          <a:prstGeom prst="rect">
            <a:avLst/>
          </a:prstGeom>
        </p:spPr>
        <p:txBody>
          <a:bodyPr wrap="none">
            <a:prstTxWarp prst="textChevron">
              <a:avLst/>
            </a:prstTxWarp>
            <a:spAutoFit/>
          </a:bodyPr>
          <a:lstStyle/>
          <a:p>
            <a:r>
              <a:rPr lang="uk-UA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Дякую за увагу!</a:t>
            </a:r>
            <a:endParaRPr lang="uk-UA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2122</TotalTime>
  <Words>421</Words>
  <Application>Microsoft Office PowerPoint</Application>
  <PresentationFormat>Экран (4:3)</PresentationFormat>
  <Paragraphs>123</Paragraphs>
  <Slides>18</Slides>
  <Notes>17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3</cp:revision>
  <dcterms:created xsi:type="dcterms:W3CDTF">2023-02-25T12:10:05Z</dcterms:created>
  <dcterms:modified xsi:type="dcterms:W3CDTF">2023-03-07T19:31:02Z</dcterms:modified>
</cp:coreProperties>
</file>