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3" r:id="rId4"/>
    <p:sldId id="277" r:id="rId5"/>
    <p:sldId id="259" r:id="rId6"/>
    <p:sldId id="260" r:id="rId7"/>
    <p:sldId id="261" r:id="rId8"/>
    <p:sldId id="264" r:id="rId9"/>
    <p:sldId id="263" r:id="rId10"/>
    <p:sldId id="265" r:id="rId11"/>
    <p:sldId id="266" r:id="rId12"/>
    <p:sldId id="262" r:id="rId13"/>
    <p:sldId id="272" r:id="rId14"/>
    <p:sldId id="267" r:id="rId15"/>
    <p:sldId id="274" r:id="rId16"/>
    <p:sldId id="275" r:id="rId17"/>
    <p:sldId id="279" r:id="rId1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8" d="100"/>
          <a:sy n="118" d="100"/>
        </p:scale>
        <p:origin x="2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DA508B-1099-4C8B-B906-4226E15CFD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7FDEDD9D-6E25-4F95-B772-90EF03D1DF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E8E59FB-79CC-4B49-80F2-63318774F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369296-95BC-40D2-866E-5772E267E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9DE06E-8159-4874-880F-F6BE59B9F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6481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288A9F-E12C-464B-9F19-B32725CA0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95A5E15-9916-4044-B19F-CE7C91D3B4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9897AA8-8A97-4044-A47E-491178E08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26D0C32-9ED7-430E-A282-F7C0E3A65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089EE3C-C7CF-46AB-B785-0014FBB8D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3269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155F2-6150-41D9-BE09-FB0AA3EBE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D5758D9-D249-492D-B6A8-1CFE20590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445F9CE-9D1B-4D4D-94A9-10D367F95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F5D6797-29BD-4DAA-B2E4-A25EB012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190AE41-6BE1-4630-BE15-82E33A9CF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4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96562E-E370-44A6-91D5-4C2E0E779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70141A5-3DB3-4E92-9A36-1CDB184E06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36E42A0-1B10-4473-817D-BA6BDB167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57EF042-7E68-4619-912E-8AD41EE5A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60B3BA1-A387-47A6-9AFE-B58A08D3B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5196E49-E81D-4B89-B06C-511074A4E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014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D8618B-16A3-4C2C-8B35-C528FF7EB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3C4A384-B8C7-4B35-A863-9B4DA6353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6B23E74-DD63-42AD-BC85-AC73436A76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F88162F-F26B-421E-AB6F-B4E3827F9E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7A1DF0C-6424-4CE2-A0A7-87D6CC9BBA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BF8E074-A064-4551-9E9B-0457B975D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913F8239-59D2-457D-B3F5-F6271FED6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1B36662-CCD5-4EAE-A809-870C25B06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550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0D196F-4B9D-42E6-B89E-8E40CB563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B2E9599-8042-43D6-A6DC-99257A54E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AF268E8-66CB-4B3C-A068-AB1EA8FDC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D8673579-6096-44DF-B6EE-FB580F31B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4843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1B74292-5437-40A1-8F03-FB7BD0744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89D112D7-A769-4382-B382-FF3A35EA4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1413A9B-9CC8-4719-98AC-DFE7C6425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161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F1B767-71BD-4B94-9853-9E2ACD6BD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C73A851-B00B-4B6B-8908-070374B26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E805735-F993-4281-8AA8-773146F05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75D8BD4-7398-4BA8-A107-1B377BBB3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A47A390-7C18-4E36-B99D-33C328AA0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54867AD-754C-4226-BD55-F6E683449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0060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BA99AA-F37C-4A69-8396-4E190CAC0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957C78A-B830-4654-A06C-3073F5B7B9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BAA619B-9C40-49DF-8DF0-B111AC9FC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6FE9E41-3DDB-4255-976F-FAE77245B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98EF7BA-96C5-440E-9FD8-CD3F2D641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7581E7C-A74B-406E-B8E4-6BA847EA5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68884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9C30B7-B2FD-4447-AA23-AAFA3EFF9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1AFBCCF-5534-4E6D-8111-0B5D765F4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184B76-1E7E-4DBF-8A69-CF6D54301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D1DD993-39DA-427D-AEA8-6DCA8A3B6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7E1C65F-98AC-4AF2-BAC9-B10581B96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887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A369AD0-E742-4D7B-8DFB-C7FC96E793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520A77C-C479-4C57-8F2F-1B4D024499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773E303-E395-400D-B597-55D37A46C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A8D8EFD-F3CA-4C7C-9A72-5C81E011D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880384D-F0D6-4A90-8F87-22AD7FE9E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4547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EDF3BFF4-F606-44FD-A795-C3029CA04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AC2E639-2F52-4389-9398-08942B752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E77C8BF-C823-4612-BB44-3B7A6B871E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03B180-530C-4D97-975F-D45EE032E24E}" type="datetimeFigureOut">
              <a:rPr lang="uk-UA" smtClean="0"/>
              <a:t>22.11.2022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2BC5510-F090-4DDC-B5FA-60A8AC1BD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7378C8D-04B5-460D-A72A-002718098A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2D5FD-AFCF-426D-8298-A5DFBBD4C9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191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70200" y="393170"/>
            <a:ext cx="6790608" cy="303583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Довжина. Додавання і віднімання іменованих чисел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750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2799" y="661458"/>
            <a:ext cx="9254067" cy="1325563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                    </a:t>
            </a:r>
            <a:r>
              <a:rPr lang="ru-RU" b="1" dirty="0" err="1">
                <a:solidFill>
                  <a:srgbClr val="FF0000"/>
                </a:solidFill>
              </a:rPr>
              <a:t>Ти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дізнаєшся</a:t>
            </a:r>
            <a:r>
              <a:rPr lang="ru-RU" b="1" dirty="0">
                <a:solidFill>
                  <a:srgbClr val="FF0000"/>
                </a:solidFill>
              </a:rPr>
              <a:t>,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199" y="1872506"/>
            <a:ext cx="9355667" cy="3112987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2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000" b="1" dirty="0"/>
              <a:t>як </a:t>
            </a:r>
            <a:r>
              <a:rPr lang="ru-RU" sz="5000" b="1" dirty="0" err="1"/>
              <a:t>усно</a:t>
            </a:r>
            <a:r>
              <a:rPr lang="ru-RU" sz="5000" b="1" dirty="0"/>
              <a:t> й </a:t>
            </a:r>
            <a:r>
              <a:rPr lang="ru-RU" sz="5000" b="1" dirty="0" err="1"/>
              <a:t>письмово</a:t>
            </a:r>
            <a:r>
              <a:rPr lang="ru-RU" sz="5000" b="1" dirty="0"/>
              <a:t> </a:t>
            </a:r>
            <a:r>
              <a:rPr lang="ru-RU" sz="5000" b="1" dirty="0" err="1"/>
              <a:t>додавати</a:t>
            </a:r>
            <a:r>
              <a:rPr lang="ru-RU" sz="5000" b="1" dirty="0"/>
              <a:t> та </a:t>
            </a:r>
            <a:r>
              <a:rPr lang="ru-RU" sz="5000" b="1" dirty="0" err="1"/>
              <a:t>віднімати</a:t>
            </a:r>
            <a:r>
              <a:rPr lang="ru-RU" sz="5000" b="1" dirty="0"/>
              <a:t> </a:t>
            </a:r>
            <a:r>
              <a:rPr lang="ru-RU" sz="5000" b="1" dirty="0" err="1"/>
              <a:t>складені</a:t>
            </a:r>
            <a:r>
              <a:rPr lang="ru-RU" sz="5000" b="1" dirty="0"/>
              <a:t> </a:t>
            </a:r>
            <a:r>
              <a:rPr lang="ru-RU" sz="5000" b="1" dirty="0" err="1"/>
              <a:t>іменовані</a:t>
            </a:r>
            <a:r>
              <a:rPr lang="ru-RU" sz="5000" b="1" dirty="0"/>
              <a:t> числа, </a:t>
            </a:r>
            <a:r>
              <a:rPr lang="ru-RU" sz="5000" b="1" dirty="0" err="1"/>
              <a:t>виражені</a:t>
            </a:r>
            <a:r>
              <a:rPr lang="ru-RU" sz="5000" b="1" dirty="0"/>
              <a:t> </a:t>
            </a:r>
            <a:r>
              <a:rPr lang="ru-RU" sz="5000" b="1" dirty="0" err="1"/>
              <a:t>одиницями</a:t>
            </a:r>
            <a:r>
              <a:rPr lang="ru-RU" sz="5000" b="1" dirty="0"/>
              <a:t> </a:t>
            </a:r>
            <a:r>
              <a:rPr lang="ru-RU" sz="5000" b="1" dirty="0" err="1"/>
              <a:t>вимірювання</a:t>
            </a:r>
            <a:r>
              <a:rPr lang="ru-RU" sz="5000" b="1" dirty="0"/>
              <a:t> </a:t>
            </a:r>
            <a:r>
              <a:rPr lang="ru-RU" sz="5000" b="1" dirty="0" err="1"/>
              <a:t>довжини</a:t>
            </a:r>
            <a:r>
              <a:rPr lang="ru-RU" sz="5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6522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vitppt.com.ua/images/37/36221/770/img1.jpg">
            <a:extLst>
              <a:ext uri="{FF2B5EF4-FFF2-40B4-BE49-F238E27FC236}">
                <a16:creationId xmlns:a16="http://schemas.microsoft.com/office/drawing/2014/main" id="{9CC20F42-46DC-4D78-9C8C-48BE2B26C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892" y="433902"/>
            <a:ext cx="8193618" cy="613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265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ECBE01B-429A-40E0-BB5A-A69755C149E6}"/>
              </a:ext>
            </a:extLst>
          </p:cNvPr>
          <p:cNvSpPr/>
          <p:nvPr/>
        </p:nvSpPr>
        <p:spPr>
          <a:xfrm>
            <a:off x="2156382" y="446557"/>
            <a:ext cx="44358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69568 + 2066 – 9498 =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0305DB6-2C2C-4B44-970D-9CEBD1396C84}"/>
              </a:ext>
            </a:extLst>
          </p:cNvPr>
          <p:cNvSpPr/>
          <p:nvPr/>
        </p:nvSpPr>
        <p:spPr>
          <a:xfrm>
            <a:off x="1761022" y="1171486"/>
            <a:ext cx="22343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1)  69568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C1DCA59-96F8-44E9-A343-52136C5EFFE6}"/>
              </a:ext>
            </a:extLst>
          </p:cNvPr>
          <p:cNvSpPr/>
          <p:nvPr/>
        </p:nvSpPr>
        <p:spPr>
          <a:xfrm>
            <a:off x="2442282" y="1494651"/>
            <a:ext cx="145833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2066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841C0908-CE3D-4020-9518-33CC6386DC51}"/>
              </a:ext>
            </a:extLst>
          </p:cNvPr>
          <p:cNvSpPr/>
          <p:nvPr/>
        </p:nvSpPr>
        <p:spPr>
          <a:xfrm>
            <a:off x="2312592" y="1333068"/>
            <a:ext cx="4138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AE2E04D9-4520-4172-AA33-8FCB0C3FEF67}"/>
              </a:ext>
            </a:extLst>
          </p:cNvPr>
          <p:cNvSpPr/>
          <p:nvPr/>
        </p:nvSpPr>
        <p:spPr>
          <a:xfrm>
            <a:off x="2494020" y="1896415"/>
            <a:ext cx="1354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71634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7D88A983-7BAC-46A1-AD60-BEA563FEDE3F}"/>
              </a:ext>
            </a:extLst>
          </p:cNvPr>
          <p:cNvSpPr/>
          <p:nvPr/>
        </p:nvSpPr>
        <p:spPr>
          <a:xfrm>
            <a:off x="4546921" y="1171486"/>
            <a:ext cx="19367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2)  71634</a:t>
            </a:r>
            <a:endParaRPr lang="uk-UA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69801A8E-ED71-4B6D-90E5-868E53CC6D0D}"/>
              </a:ext>
            </a:extLst>
          </p:cNvPr>
          <p:cNvSpPr/>
          <p:nvPr/>
        </p:nvSpPr>
        <p:spPr>
          <a:xfrm>
            <a:off x="5050264" y="1573249"/>
            <a:ext cx="143340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9498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953DBA4-E14B-4985-A366-33E80E5C7E94}"/>
              </a:ext>
            </a:extLst>
          </p:cNvPr>
          <p:cNvSpPr/>
          <p:nvPr/>
        </p:nvSpPr>
        <p:spPr>
          <a:xfrm>
            <a:off x="4946867" y="1171486"/>
            <a:ext cx="396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40666789-D937-4061-9267-24106F64FB71}"/>
              </a:ext>
            </a:extLst>
          </p:cNvPr>
          <p:cNvSpPr/>
          <p:nvPr/>
        </p:nvSpPr>
        <p:spPr>
          <a:xfrm>
            <a:off x="5102002" y="1979399"/>
            <a:ext cx="1354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62136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FC6395B-8BF0-4B23-AB22-32697CD9ED9A}"/>
              </a:ext>
            </a:extLst>
          </p:cNvPr>
          <p:cNvSpPr/>
          <p:nvPr/>
        </p:nvSpPr>
        <p:spPr>
          <a:xfrm>
            <a:off x="6456860" y="446557"/>
            <a:ext cx="1354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62136</a:t>
            </a:r>
          </a:p>
        </p:txBody>
      </p:sp>
    </p:spTree>
    <p:extLst>
      <p:ext uri="{BB962C8B-B14F-4D97-AF65-F5344CB8AC3E}">
        <p14:creationId xmlns:p14="http://schemas.microsoft.com/office/powerpoint/2010/main" val="1819761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6301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</a:rPr>
              <a:t>Одиниці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вимірювання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довжини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18733" y="974786"/>
            <a:ext cx="10161279" cy="317708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b="1" dirty="0"/>
              <a:t>Метр — </a:t>
            </a:r>
            <a:r>
              <a:rPr lang="ru-RU" b="1" dirty="0" err="1"/>
              <a:t>основна</a:t>
            </a:r>
            <a:r>
              <a:rPr lang="ru-RU" b="1" dirty="0"/>
              <a:t> </a:t>
            </a:r>
            <a:r>
              <a:rPr lang="ru-RU" b="1" dirty="0" err="1"/>
              <a:t>одиниця</a:t>
            </a:r>
            <a:r>
              <a:rPr lang="ru-RU" b="1" dirty="0"/>
              <a:t> </a:t>
            </a:r>
            <a:r>
              <a:rPr lang="ru-RU" b="1" dirty="0" err="1"/>
              <a:t>довжини</a:t>
            </a:r>
            <a:r>
              <a:rPr lang="ru-RU" b="1" dirty="0"/>
              <a:t>. Метр коротко </a:t>
            </a:r>
            <a:r>
              <a:rPr lang="ru-RU" b="1" dirty="0" err="1"/>
              <a:t>позначається</a:t>
            </a:r>
            <a:r>
              <a:rPr lang="ru-RU" b="1" dirty="0"/>
              <a:t> м, </a:t>
            </a:r>
            <a:r>
              <a:rPr lang="ru-RU" b="1" dirty="0" err="1"/>
              <a:t>тобто</a:t>
            </a:r>
            <a:r>
              <a:rPr lang="ru-RU" b="1" dirty="0"/>
              <a:t> 1 метр </a:t>
            </a:r>
            <a:r>
              <a:rPr lang="ru-RU" b="1" dirty="0" err="1"/>
              <a:t>записується</a:t>
            </a:r>
            <a:r>
              <a:rPr lang="ru-RU" b="1" dirty="0"/>
              <a:t> 1 м.</a:t>
            </a:r>
          </a:p>
          <a:p>
            <a:r>
              <a:rPr lang="ru-RU" b="1" dirty="0"/>
              <a:t>Дециметр (</a:t>
            </a:r>
            <a:r>
              <a:rPr lang="ru-RU" b="1" dirty="0" err="1"/>
              <a:t>дм</a:t>
            </a:r>
            <a:r>
              <a:rPr lang="ru-RU" b="1" dirty="0"/>
              <a:t>) — </a:t>
            </a:r>
            <a:r>
              <a:rPr lang="ru-RU" b="1" dirty="0" err="1"/>
              <a:t>десята</a:t>
            </a:r>
            <a:r>
              <a:rPr lang="ru-RU" b="1" dirty="0"/>
              <a:t> </a:t>
            </a:r>
            <a:r>
              <a:rPr lang="ru-RU" b="1" dirty="0" err="1"/>
              <a:t>частина</a:t>
            </a:r>
            <a:r>
              <a:rPr lang="ru-RU" b="1" dirty="0"/>
              <a:t> метра.</a:t>
            </a:r>
          </a:p>
          <a:p>
            <a:r>
              <a:rPr lang="ru-RU" b="1" dirty="0"/>
              <a:t>Сантиметр (см) — </a:t>
            </a:r>
            <a:r>
              <a:rPr lang="ru-RU" b="1" dirty="0" err="1"/>
              <a:t>десята</a:t>
            </a:r>
            <a:r>
              <a:rPr lang="ru-RU" b="1" dirty="0"/>
              <a:t> </a:t>
            </a:r>
            <a:r>
              <a:rPr lang="ru-RU" b="1" dirty="0" err="1"/>
              <a:t>частина</a:t>
            </a:r>
            <a:r>
              <a:rPr lang="ru-RU" b="1" dirty="0"/>
              <a:t> дециметра,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сота</a:t>
            </a:r>
            <a:r>
              <a:rPr lang="ru-RU" b="1" dirty="0"/>
              <a:t> </a:t>
            </a:r>
            <a:r>
              <a:rPr lang="ru-RU" b="1" dirty="0" err="1"/>
              <a:t>частина</a:t>
            </a:r>
            <a:r>
              <a:rPr lang="ru-RU" b="1" dirty="0"/>
              <a:t> метра.</a:t>
            </a:r>
          </a:p>
          <a:p>
            <a:r>
              <a:rPr lang="ru-RU" b="1" dirty="0" err="1"/>
              <a:t>Міліметр</a:t>
            </a:r>
            <a:r>
              <a:rPr lang="ru-RU" b="1" dirty="0"/>
              <a:t> (мм) — </a:t>
            </a:r>
            <a:r>
              <a:rPr lang="ru-RU" b="1" dirty="0" err="1"/>
              <a:t>десята</a:t>
            </a:r>
            <a:r>
              <a:rPr lang="ru-RU" b="1" dirty="0"/>
              <a:t> </a:t>
            </a:r>
            <a:r>
              <a:rPr lang="ru-RU" b="1" dirty="0" err="1"/>
              <a:t>частина</a:t>
            </a:r>
            <a:r>
              <a:rPr lang="ru-RU" b="1" dirty="0"/>
              <a:t> сантиметра,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тисячна</a:t>
            </a:r>
            <a:r>
              <a:rPr lang="ru-RU" b="1" dirty="0"/>
              <a:t> </a:t>
            </a:r>
            <a:r>
              <a:rPr lang="ru-RU" b="1" dirty="0" err="1"/>
              <a:t>частина</a:t>
            </a:r>
            <a:r>
              <a:rPr lang="ru-RU" b="1" dirty="0"/>
              <a:t> метра.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52822"/>
            <a:ext cx="3473570" cy="26051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0" y="4252822"/>
            <a:ext cx="3810000" cy="2514600"/>
          </a:xfrm>
          <a:prstGeom prst="rect">
            <a:avLst/>
          </a:prstGeom>
        </p:spPr>
      </p:pic>
      <p:pic>
        <p:nvPicPr>
          <p:cNvPr id="1026" name="Picture 2" descr="Одиниці вимірювання довжини. Сантиметр, міліметр, дециметр | Тест з  математики – «На Урок»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394" y="5168464"/>
            <a:ext cx="4516782" cy="1689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982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7598" y="757874"/>
            <a:ext cx="7567685" cy="530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66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67293" y="731010"/>
            <a:ext cx="5362787" cy="673735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4000" dirty="0" err="1"/>
              <a:t>Усно</a:t>
            </a:r>
            <a:r>
              <a:rPr lang="ru-RU" sz="4000" dirty="0"/>
              <a:t> </a:t>
            </a:r>
            <a:r>
              <a:rPr lang="ru-RU" sz="4000" dirty="0" err="1"/>
              <a:t>доповніть</a:t>
            </a:r>
            <a:r>
              <a:rPr lang="ru-RU" sz="4000" dirty="0"/>
              <a:t> </a:t>
            </a:r>
            <a:r>
              <a:rPr lang="ru-RU" sz="4000" dirty="0" err="1"/>
              <a:t>рівності</a:t>
            </a:r>
            <a:r>
              <a:rPr lang="ru-RU" sz="40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5465" y="237066"/>
            <a:ext cx="1778001" cy="16616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8206" y="3159003"/>
            <a:ext cx="10322011" cy="1231702"/>
          </a:xfrm>
          <a:prstGeom prst="rect">
            <a:avLst/>
          </a:prstGeom>
          <a:ln w="571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14315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4132" y="365125"/>
            <a:ext cx="8339667" cy="1325563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</a:rPr>
              <a:t>              Пригадайте!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836" y="1576243"/>
            <a:ext cx="9993441" cy="4741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6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6333" y="1508560"/>
            <a:ext cx="11430000" cy="4762231"/>
          </a:xfrm>
        </p:spPr>
        <p:txBody>
          <a:bodyPr/>
          <a:lstStyle/>
          <a:p>
            <a:pPr marL="0" indent="0">
              <a:buNone/>
            </a:pPr>
            <a:endParaRPr lang="ru-RU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ru-RU" i="1" dirty="0">
                <a:solidFill>
                  <a:srgbClr val="0070C0"/>
                </a:solidFill>
              </a:rPr>
              <a:t>(⋅ 10) (+)                                                                 (⋅ 10)</a:t>
            </a:r>
          </a:p>
          <a:p>
            <a:pPr marL="0" indent="0">
              <a:buNone/>
            </a:pPr>
            <a:r>
              <a:rPr lang="ru-RU" sz="3600" b="1" dirty="0"/>
              <a:t>  2 м 4 </a:t>
            </a:r>
            <a:r>
              <a:rPr lang="ru-RU" sz="3600" b="1" dirty="0" err="1"/>
              <a:t>дм</a:t>
            </a:r>
            <a:r>
              <a:rPr lang="ru-RU" sz="3600" b="1" dirty="0"/>
              <a:t> =     </a:t>
            </a:r>
            <a:r>
              <a:rPr lang="ru-RU" sz="3600" b="1" dirty="0" err="1"/>
              <a:t>дм</a:t>
            </a:r>
            <a:r>
              <a:rPr lang="ru-RU" sz="4000" b="1" dirty="0"/>
              <a:t>                           </a:t>
            </a:r>
            <a:r>
              <a:rPr lang="ru-RU" sz="3600" b="1" dirty="0"/>
              <a:t>8 </a:t>
            </a:r>
            <a:r>
              <a:rPr lang="ru-RU" sz="3600" b="1" dirty="0" err="1"/>
              <a:t>дм</a:t>
            </a:r>
            <a:r>
              <a:rPr lang="ru-RU" sz="3600" b="1" dirty="0"/>
              <a:t> 6 см =      см</a:t>
            </a:r>
          </a:p>
          <a:p>
            <a:pPr marL="0" indent="0">
              <a:buNone/>
            </a:pPr>
            <a:r>
              <a:rPr lang="ru-RU" i="1" dirty="0">
                <a:solidFill>
                  <a:srgbClr val="0070C0"/>
                </a:solidFill>
              </a:rPr>
              <a:t>(⋅ 100) (+)                                                               (⋅ 10)</a:t>
            </a:r>
          </a:p>
          <a:p>
            <a:pPr marL="0" indent="0">
              <a:buNone/>
            </a:pPr>
            <a:r>
              <a:rPr lang="ru-RU" sz="3600" b="1" dirty="0"/>
              <a:t>4 м 20 см =        см                          6 см 2 мм =     мм</a:t>
            </a:r>
          </a:p>
          <a:p>
            <a:pPr marL="0" indent="0">
              <a:buNone/>
            </a:pPr>
            <a:r>
              <a:rPr lang="ru-RU" sz="3600" i="1" dirty="0">
                <a:solidFill>
                  <a:srgbClr val="0070C0"/>
                </a:solidFill>
              </a:rPr>
              <a:t>(⋅ 1000) (+)                                           (⋅ 1000)</a:t>
            </a:r>
          </a:p>
          <a:p>
            <a:pPr marL="0" indent="0">
              <a:buNone/>
            </a:pPr>
            <a:r>
              <a:rPr lang="ru-RU" sz="3600" b="1" dirty="0"/>
              <a:t>5 м 100 мм =          мм                     2 км 300 м =            м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051908" y="436605"/>
            <a:ext cx="8305800" cy="1293341"/>
          </a:xfr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  <a:prstDash val="sysDash"/>
          </a:ln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dirty="0" err="1"/>
              <a:t>Замініть</a:t>
            </a:r>
            <a:r>
              <a:rPr lang="ru-RU" dirty="0"/>
              <a:t> </a:t>
            </a:r>
            <a:r>
              <a:rPr lang="ru-RU" dirty="0" err="1"/>
              <a:t>складені</a:t>
            </a:r>
            <a:r>
              <a:rPr lang="ru-RU" dirty="0"/>
              <a:t> </a:t>
            </a:r>
            <a:r>
              <a:rPr lang="ru-RU" dirty="0" err="1"/>
              <a:t>іменовані</a:t>
            </a:r>
            <a:r>
              <a:rPr lang="ru-RU" dirty="0"/>
              <a:t> числа на </a:t>
            </a:r>
            <a:r>
              <a:rPr lang="ru-RU" dirty="0" err="1"/>
              <a:t>прості</a:t>
            </a:r>
            <a:r>
              <a:rPr lang="ru-RU" dirty="0"/>
              <a:t>. </a:t>
            </a:r>
            <a:r>
              <a:rPr lang="ru-RU" dirty="0" err="1"/>
              <a:t>Скористайтеся</a:t>
            </a:r>
            <a:r>
              <a:rPr lang="ru-RU" dirty="0"/>
              <a:t> </a:t>
            </a:r>
            <a:r>
              <a:rPr lang="ru-RU" dirty="0" err="1"/>
              <a:t>підказками</a:t>
            </a:r>
            <a:r>
              <a:rPr lang="ru-RU" dirty="0"/>
              <a:t>.</a:t>
            </a:r>
            <a:br>
              <a:rPr lang="ru-RU" dirty="0"/>
            </a:br>
            <a:r>
              <a:rPr lang="uk-UA" b="1" dirty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252EBD3-6EF0-4695-B1CE-520A790D0712}"/>
              </a:ext>
            </a:extLst>
          </p:cNvPr>
          <p:cNvSpPr/>
          <p:nvPr/>
        </p:nvSpPr>
        <p:spPr>
          <a:xfrm>
            <a:off x="3797643" y="2505623"/>
            <a:ext cx="7040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EC14709-EB5E-489D-A8CC-98F2E78E0CB6}"/>
              </a:ext>
            </a:extLst>
          </p:cNvPr>
          <p:cNvSpPr/>
          <p:nvPr/>
        </p:nvSpPr>
        <p:spPr>
          <a:xfrm>
            <a:off x="3868821" y="3677203"/>
            <a:ext cx="8867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420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4274FA24-E818-44DE-8985-A5E161178265}"/>
              </a:ext>
            </a:extLst>
          </p:cNvPr>
          <p:cNvSpPr/>
          <p:nvPr/>
        </p:nvSpPr>
        <p:spPr>
          <a:xfrm>
            <a:off x="4149662" y="4914442"/>
            <a:ext cx="1120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5100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BAC04B0A-8417-4686-96BE-6BED897B78DE}"/>
              </a:ext>
            </a:extLst>
          </p:cNvPr>
          <p:cNvSpPr/>
          <p:nvPr/>
        </p:nvSpPr>
        <p:spPr>
          <a:xfrm>
            <a:off x="10299295" y="2542920"/>
            <a:ext cx="6527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86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5D45A26F-1F14-4970-A5CB-FB1B9C2F14A7}"/>
              </a:ext>
            </a:extLst>
          </p:cNvPr>
          <p:cNvSpPr/>
          <p:nvPr/>
        </p:nvSpPr>
        <p:spPr>
          <a:xfrm>
            <a:off x="10110969" y="3677203"/>
            <a:ext cx="6527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62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4011F93E-61E6-4EF9-8B8A-775DC6303B76}"/>
              </a:ext>
            </a:extLst>
          </p:cNvPr>
          <p:cNvSpPr/>
          <p:nvPr/>
        </p:nvSpPr>
        <p:spPr>
          <a:xfrm>
            <a:off x="10544195" y="4914442"/>
            <a:ext cx="11208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2300</a:t>
            </a:r>
          </a:p>
        </p:txBody>
      </p:sp>
    </p:spTree>
    <p:extLst>
      <p:ext uri="{BB962C8B-B14F-4D97-AF65-F5344CB8AC3E}">
        <p14:creationId xmlns:p14="http://schemas.microsoft.com/office/powerpoint/2010/main" val="99133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2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8389" y="127000"/>
            <a:ext cx="1676545" cy="156680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073400" y="372534"/>
            <a:ext cx="8305800" cy="2523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4000" dirty="0" err="1"/>
              <a:t>Замініть</a:t>
            </a:r>
            <a:r>
              <a:rPr lang="ru-RU" sz="4000" dirty="0"/>
              <a:t> </a:t>
            </a:r>
            <a:r>
              <a:rPr lang="ru-RU" sz="4000" dirty="0" err="1"/>
              <a:t>прості</a:t>
            </a:r>
            <a:r>
              <a:rPr lang="ru-RU" sz="4000" dirty="0"/>
              <a:t> </a:t>
            </a:r>
            <a:r>
              <a:rPr lang="ru-RU" sz="4000" dirty="0" err="1"/>
              <a:t>іменовані</a:t>
            </a:r>
            <a:r>
              <a:rPr lang="ru-RU" sz="4000" dirty="0"/>
              <a:t> числа на </a:t>
            </a:r>
            <a:r>
              <a:rPr lang="ru-RU" sz="4000" dirty="0" err="1"/>
              <a:t>складені</a:t>
            </a:r>
            <a:r>
              <a:rPr lang="ru-RU" sz="4000" dirty="0"/>
              <a:t>. </a:t>
            </a:r>
            <a:r>
              <a:rPr lang="ru-RU" sz="4000" dirty="0" err="1"/>
              <a:t>Усно</a:t>
            </a:r>
            <a:r>
              <a:rPr lang="ru-RU" sz="4000" dirty="0"/>
              <a:t> </a:t>
            </a:r>
            <a:r>
              <a:rPr lang="ru-RU" sz="4000" dirty="0" err="1"/>
              <a:t>визначте</a:t>
            </a:r>
            <a:r>
              <a:rPr lang="ru-RU" sz="4000" dirty="0"/>
              <a:t> </a:t>
            </a:r>
            <a:r>
              <a:rPr lang="ru-RU" sz="4000" dirty="0" err="1"/>
              <a:t>загальну</a:t>
            </a:r>
            <a:r>
              <a:rPr lang="ru-RU" sz="4000" dirty="0"/>
              <a:t> </a:t>
            </a:r>
            <a:r>
              <a:rPr lang="ru-RU" sz="4000" dirty="0" err="1"/>
              <a:t>кількість</a:t>
            </a:r>
            <a:r>
              <a:rPr lang="ru-RU" sz="4000" dirty="0"/>
              <a:t> </a:t>
            </a:r>
            <a:r>
              <a:rPr lang="ru-RU" sz="4000" dirty="0" err="1"/>
              <a:t>одиниць</a:t>
            </a:r>
            <a:r>
              <a:rPr lang="ru-RU" sz="4000" dirty="0"/>
              <a:t> </a:t>
            </a:r>
            <a:r>
              <a:rPr lang="ru-RU" sz="4000" dirty="0" err="1"/>
              <a:t>певного</a:t>
            </a:r>
            <a:r>
              <a:rPr lang="ru-RU" sz="4000" dirty="0"/>
              <a:t> </a:t>
            </a:r>
            <a:r>
              <a:rPr lang="ru-RU" sz="4000" dirty="0" err="1"/>
              <a:t>розряду</a:t>
            </a:r>
            <a:r>
              <a:rPr lang="ru-RU" sz="4000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2897" y="2895600"/>
            <a:ext cx="10018133" cy="123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65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848" y="2273643"/>
            <a:ext cx="10048219" cy="23889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.</a:t>
            </a: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8183" y="2471141"/>
            <a:ext cx="9826740" cy="2065140"/>
          </a:xfrm>
          <a:prstGeom prst="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078878" y="1035264"/>
            <a:ext cx="8182524" cy="686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12800" dirty="0" err="1"/>
              <a:t>Поясніть</a:t>
            </a:r>
            <a:r>
              <a:rPr lang="ru-RU" sz="12800" dirty="0"/>
              <a:t>, як </a:t>
            </a:r>
            <a:r>
              <a:rPr lang="ru-RU" sz="12800" dirty="0" err="1"/>
              <a:t>знаходили</a:t>
            </a:r>
            <a:r>
              <a:rPr lang="ru-RU" sz="12800" dirty="0"/>
              <a:t> </a:t>
            </a:r>
            <a:r>
              <a:rPr lang="ru-RU" sz="12800" dirty="0" err="1"/>
              <a:t>суми</a:t>
            </a:r>
            <a:r>
              <a:rPr lang="ru-RU" sz="12800" dirty="0"/>
              <a:t> та </a:t>
            </a:r>
            <a:r>
              <a:rPr lang="ru-RU" sz="12800" dirty="0" err="1"/>
              <a:t>різниці</a:t>
            </a:r>
            <a:r>
              <a:rPr lang="ru-RU" sz="12800" dirty="0"/>
              <a:t> </a:t>
            </a:r>
            <a:r>
              <a:rPr lang="ru-RU" sz="12800" dirty="0" err="1"/>
              <a:t>іменованих</a:t>
            </a:r>
            <a:r>
              <a:rPr lang="ru-RU" sz="12800" dirty="0"/>
              <a:t> чисел </a:t>
            </a:r>
            <a:r>
              <a:rPr lang="ru-RU" sz="12800" dirty="0" err="1"/>
              <a:t>різними</a:t>
            </a:r>
            <a:r>
              <a:rPr lang="ru-RU" sz="12800" dirty="0"/>
              <a:t> способами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ru-RU" sz="1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02812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3332" y="365125"/>
            <a:ext cx="8390467" cy="55790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Правило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9599" y="923026"/>
            <a:ext cx="9938589" cy="577107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err="1"/>
              <a:t>Складені</a:t>
            </a:r>
            <a:r>
              <a:rPr lang="ru-RU" dirty="0"/>
              <a:t> </a:t>
            </a:r>
            <a:r>
              <a:rPr lang="ru-RU" dirty="0" err="1"/>
              <a:t>іменовані</a:t>
            </a:r>
            <a:r>
              <a:rPr lang="ru-RU" dirty="0"/>
              <a:t> числа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додавати</a:t>
            </a:r>
            <a:r>
              <a:rPr lang="ru-RU" dirty="0"/>
              <a:t> і </a:t>
            </a:r>
            <a:r>
              <a:rPr lang="ru-RU" dirty="0" err="1"/>
              <a:t>віднімати</a:t>
            </a:r>
            <a:r>
              <a:rPr lang="ru-RU" dirty="0"/>
              <a:t> </a:t>
            </a:r>
            <a:r>
              <a:rPr lang="ru-RU" dirty="0" err="1"/>
              <a:t>різними</a:t>
            </a:r>
            <a:r>
              <a:rPr lang="ru-RU" dirty="0"/>
              <a:t> способами.</a:t>
            </a:r>
          </a:p>
          <a:p>
            <a:r>
              <a:rPr lang="ru-RU" sz="3600" dirty="0" err="1"/>
              <a:t>Виконувати</a:t>
            </a:r>
            <a:r>
              <a:rPr lang="ru-RU" sz="3600" dirty="0"/>
              <a:t> </a:t>
            </a:r>
            <a:r>
              <a:rPr lang="ru-RU" sz="3600" dirty="0" err="1"/>
              <a:t>додавання</a:t>
            </a:r>
            <a:r>
              <a:rPr lang="ru-RU" sz="3600" dirty="0"/>
              <a:t> і </a:t>
            </a:r>
            <a:r>
              <a:rPr lang="ru-RU" sz="3600" dirty="0" err="1"/>
              <a:t>віднімання</a:t>
            </a:r>
            <a:r>
              <a:rPr lang="ru-RU" sz="3600" dirty="0"/>
              <a:t> чисел так, як вони </a:t>
            </a:r>
            <a:r>
              <a:rPr lang="ru-RU" sz="3600" dirty="0" err="1"/>
              <a:t>записані</a:t>
            </a:r>
            <a:r>
              <a:rPr lang="ru-RU" sz="3600" dirty="0"/>
              <a:t> у </a:t>
            </a:r>
            <a:r>
              <a:rPr lang="ru-RU" sz="3600" dirty="0" err="1"/>
              <a:t>виразах</a:t>
            </a:r>
            <a:r>
              <a:rPr lang="ru-RU" sz="3600" dirty="0"/>
              <a:t>. </a:t>
            </a:r>
            <a:r>
              <a:rPr lang="ru-RU" sz="3600" dirty="0" err="1"/>
              <a:t>Тобто</a:t>
            </a:r>
            <a:r>
              <a:rPr lang="ru-RU" sz="3600" dirty="0"/>
              <a:t> </a:t>
            </a:r>
            <a:r>
              <a:rPr lang="ru-RU" sz="3600" dirty="0" err="1"/>
              <a:t>додаємо</a:t>
            </a:r>
            <a:r>
              <a:rPr lang="ru-RU" sz="3600" dirty="0"/>
              <a:t> </a:t>
            </a:r>
            <a:r>
              <a:rPr lang="ru-RU" sz="3600" dirty="0" err="1"/>
              <a:t>метри</a:t>
            </a:r>
            <a:r>
              <a:rPr lang="ru-RU" sz="3600" dirty="0"/>
              <a:t> до </a:t>
            </a:r>
            <a:r>
              <a:rPr lang="ru-RU" sz="3600" dirty="0" err="1"/>
              <a:t>метрів</a:t>
            </a:r>
            <a:r>
              <a:rPr lang="ru-RU" sz="3600" dirty="0"/>
              <a:t>, а </a:t>
            </a:r>
            <a:r>
              <a:rPr lang="ru-RU" sz="3600" dirty="0" err="1"/>
              <a:t>сантиметри</a:t>
            </a:r>
            <a:r>
              <a:rPr lang="ru-RU" sz="3600" dirty="0"/>
              <a:t> до </a:t>
            </a:r>
            <a:r>
              <a:rPr lang="ru-RU" sz="3600" dirty="0" err="1"/>
              <a:t>сантиметрів</a:t>
            </a:r>
            <a:r>
              <a:rPr lang="ru-RU" sz="3600" dirty="0"/>
              <a:t>. У </a:t>
            </a:r>
            <a:r>
              <a:rPr lang="ru-RU" sz="3600" dirty="0" err="1"/>
              <a:t>відповіді</a:t>
            </a:r>
            <a:r>
              <a:rPr lang="ru-RU" sz="3600" dirty="0"/>
              <a:t> </a:t>
            </a:r>
            <a:r>
              <a:rPr lang="ru-RU" sz="3600" dirty="0" err="1"/>
              <a:t>записати</a:t>
            </a:r>
            <a:r>
              <a:rPr lang="ru-RU" sz="3600" dirty="0"/>
              <a:t> складне </a:t>
            </a:r>
            <a:r>
              <a:rPr lang="ru-RU" sz="3600" dirty="0" err="1"/>
              <a:t>іменоване</a:t>
            </a:r>
            <a:r>
              <a:rPr lang="ru-RU" sz="3600" dirty="0"/>
              <a:t> число з </a:t>
            </a:r>
            <a:r>
              <a:rPr lang="ru-RU" sz="3600" dirty="0" err="1"/>
              <a:t>врахуванням</a:t>
            </a:r>
            <a:r>
              <a:rPr lang="ru-RU" sz="3600" dirty="0"/>
              <a:t> </a:t>
            </a:r>
            <a:r>
              <a:rPr lang="ru-RU" sz="3600" dirty="0" err="1"/>
              <a:t>утворення</a:t>
            </a:r>
            <a:r>
              <a:rPr lang="ru-RU" sz="3600" dirty="0"/>
              <a:t> </a:t>
            </a:r>
            <a:r>
              <a:rPr lang="ru-RU" sz="3600" dirty="0" err="1"/>
              <a:t>більших</a:t>
            </a:r>
            <a:r>
              <a:rPr lang="ru-RU" sz="3600" dirty="0"/>
              <a:t> </a:t>
            </a:r>
            <a:r>
              <a:rPr lang="ru-RU" sz="3600" dirty="0" err="1"/>
              <a:t>розрядних</a:t>
            </a:r>
            <a:r>
              <a:rPr lang="ru-RU" sz="3600" dirty="0"/>
              <a:t> </a:t>
            </a:r>
            <a:r>
              <a:rPr lang="ru-RU" sz="3600" dirty="0" err="1"/>
              <a:t>одиниць</a:t>
            </a:r>
            <a:r>
              <a:rPr lang="ru-RU" sz="3600" dirty="0"/>
              <a:t>.</a:t>
            </a:r>
          </a:p>
          <a:p>
            <a:r>
              <a:rPr lang="ru-RU" sz="3600" dirty="0" err="1"/>
              <a:t>Замінити</a:t>
            </a:r>
            <a:r>
              <a:rPr lang="ru-RU" sz="3600" dirty="0"/>
              <a:t> </a:t>
            </a:r>
            <a:r>
              <a:rPr lang="ru-RU" sz="3600" dirty="0" err="1"/>
              <a:t>кожне</a:t>
            </a:r>
            <a:r>
              <a:rPr lang="ru-RU" sz="3600" dirty="0"/>
              <a:t> </a:t>
            </a:r>
            <a:r>
              <a:rPr lang="ru-RU" sz="3600" dirty="0" err="1"/>
              <a:t>складене</a:t>
            </a:r>
            <a:r>
              <a:rPr lang="ru-RU" sz="3600" dirty="0"/>
              <a:t> </a:t>
            </a:r>
            <a:r>
              <a:rPr lang="ru-RU" sz="3600" dirty="0" err="1"/>
              <a:t>іменоване</a:t>
            </a:r>
            <a:r>
              <a:rPr lang="ru-RU" sz="3600" dirty="0"/>
              <a:t> число на </a:t>
            </a:r>
            <a:r>
              <a:rPr lang="ru-RU" sz="3600" dirty="0" err="1"/>
              <a:t>просте</a:t>
            </a:r>
            <a:r>
              <a:rPr lang="ru-RU" sz="3600" dirty="0"/>
              <a:t> (з </a:t>
            </a:r>
            <a:r>
              <a:rPr lang="ru-RU" sz="3600" dirty="0" err="1"/>
              <a:t>меншими</a:t>
            </a:r>
            <a:r>
              <a:rPr lang="ru-RU" sz="3600" dirty="0"/>
              <a:t> </a:t>
            </a:r>
            <a:r>
              <a:rPr lang="ru-RU" sz="3600" dirty="0" err="1"/>
              <a:t>одиниці</a:t>
            </a:r>
            <a:r>
              <a:rPr lang="ru-RU" sz="3600" dirty="0"/>
              <a:t> </a:t>
            </a:r>
            <a:r>
              <a:rPr lang="ru-RU" sz="3600" dirty="0" err="1"/>
              <a:t>вимірювання</a:t>
            </a:r>
            <a:r>
              <a:rPr lang="ru-RU" sz="3600" dirty="0"/>
              <a:t> </a:t>
            </a:r>
            <a:r>
              <a:rPr lang="ru-RU" sz="3600" dirty="0" err="1"/>
              <a:t>довжини</a:t>
            </a:r>
            <a:r>
              <a:rPr lang="ru-RU" sz="3600" dirty="0"/>
              <a:t>) і </a:t>
            </a:r>
            <a:r>
              <a:rPr lang="ru-RU" sz="3600" dirty="0" err="1"/>
              <a:t>виконати</a:t>
            </a:r>
            <a:r>
              <a:rPr lang="ru-RU" sz="3600" dirty="0"/>
              <a:t> </a:t>
            </a:r>
            <a:r>
              <a:rPr lang="ru-RU" sz="3600" dirty="0" err="1"/>
              <a:t>письмово</a:t>
            </a:r>
            <a:r>
              <a:rPr lang="ru-RU" sz="3600" dirty="0"/>
              <a:t> </a:t>
            </a:r>
            <a:r>
              <a:rPr lang="ru-RU" sz="3600" dirty="0" err="1"/>
              <a:t>додавання</a:t>
            </a:r>
            <a:r>
              <a:rPr lang="ru-RU" sz="3600" dirty="0"/>
              <a:t> </a:t>
            </a:r>
            <a:r>
              <a:rPr lang="ru-RU" sz="3600" dirty="0" err="1"/>
              <a:t>або</a:t>
            </a:r>
            <a:r>
              <a:rPr lang="ru-RU" sz="3600" dirty="0"/>
              <a:t> </a:t>
            </a:r>
            <a:r>
              <a:rPr lang="ru-RU" sz="3600" dirty="0" err="1"/>
              <a:t>віднімання</a:t>
            </a:r>
            <a:r>
              <a:rPr lang="ru-RU" sz="3600" dirty="0"/>
              <a:t>. Результат — </a:t>
            </a:r>
            <a:r>
              <a:rPr lang="ru-RU" sz="3600" dirty="0" err="1"/>
              <a:t>отримане</a:t>
            </a:r>
            <a:r>
              <a:rPr lang="ru-RU" sz="3600" dirty="0"/>
              <a:t> </a:t>
            </a:r>
            <a:r>
              <a:rPr lang="ru-RU" sz="3600" dirty="0" err="1"/>
              <a:t>просте</a:t>
            </a:r>
            <a:r>
              <a:rPr lang="ru-RU" sz="3600" dirty="0"/>
              <a:t> </a:t>
            </a:r>
            <a:r>
              <a:rPr lang="ru-RU" sz="3600" dirty="0" err="1"/>
              <a:t>іменоване</a:t>
            </a:r>
            <a:r>
              <a:rPr lang="ru-RU" sz="3600" dirty="0"/>
              <a:t> число — </a:t>
            </a:r>
            <a:r>
              <a:rPr lang="ru-RU" sz="3600" dirty="0" err="1"/>
              <a:t>перетворити</a:t>
            </a:r>
            <a:r>
              <a:rPr lang="ru-RU" sz="3600" dirty="0"/>
              <a:t> на </a:t>
            </a:r>
            <a:r>
              <a:rPr lang="ru-RU" sz="3600" dirty="0" err="1"/>
              <a:t>складене</a:t>
            </a:r>
            <a:r>
              <a:rPr lang="ru-RU" sz="3600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1230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6591" y="635674"/>
            <a:ext cx="9678838" cy="36321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/>
              <a:t>35 м 62 см  і  7 м 84 см</a:t>
            </a:r>
          </a:p>
          <a:p>
            <a:pPr marL="0" indent="0">
              <a:buNone/>
            </a:pPr>
            <a:endParaRPr lang="ru-RU" sz="4000" b="1" dirty="0"/>
          </a:p>
          <a:p>
            <a:pPr marL="0" indent="0">
              <a:buNone/>
            </a:pPr>
            <a:endParaRPr lang="ru-RU" sz="4000" b="1" dirty="0"/>
          </a:p>
          <a:p>
            <a:pPr marL="0" indent="0">
              <a:buNone/>
            </a:pPr>
            <a:endParaRPr lang="ru-RU" sz="4000" b="1" dirty="0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4BF9B73B-6BD1-4B49-A9C8-A42C36A9E9D6}"/>
              </a:ext>
            </a:extLst>
          </p:cNvPr>
          <p:cNvSpPr/>
          <p:nvPr/>
        </p:nvSpPr>
        <p:spPr>
          <a:xfrm>
            <a:off x="1956943" y="1566902"/>
            <a:ext cx="228460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35м 62см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5CD9229-D315-407E-892F-37DCE7850B7E}"/>
              </a:ext>
            </a:extLst>
          </p:cNvPr>
          <p:cNvSpPr/>
          <p:nvPr/>
        </p:nvSpPr>
        <p:spPr>
          <a:xfrm>
            <a:off x="2190182" y="1920845"/>
            <a:ext cx="21034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7м 84 см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AF6D721E-C0EA-4047-85FF-C9E45D495B67}"/>
              </a:ext>
            </a:extLst>
          </p:cNvPr>
          <p:cNvSpPr/>
          <p:nvPr/>
        </p:nvSpPr>
        <p:spPr>
          <a:xfrm>
            <a:off x="5654061" y="1531261"/>
            <a:ext cx="228460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35м 62см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A903437-CDC3-42E5-9EA2-7FB640F4E455}"/>
              </a:ext>
            </a:extLst>
          </p:cNvPr>
          <p:cNvSpPr/>
          <p:nvPr/>
        </p:nvSpPr>
        <p:spPr>
          <a:xfrm>
            <a:off x="5706159" y="1921706"/>
            <a:ext cx="23342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7м 84 см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98AF43CD-C4FE-4ECE-ADC2-3B911C9D319F}"/>
              </a:ext>
            </a:extLst>
          </p:cNvPr>
          <p:cNvSpPr/>
          <p:nvPr/>
        </p:nvSpPr>
        <p:spPr>
          <a:xfrm>
            <a:off x="1750639" y="1743874"/>
            <a:ext cx="4395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F69E153E-25E8-40A3-8927-49BE1312AE4B}"/>
              </a:ext>
            </a:extLst>
          </p:cNvPr>
          <p:cNvSpPr/>
          <p:nvPr/>
        </p:nvSpPr>
        <p:spPr>
          <a:xfrm>
            <a:off x="1956943" y="2396966"/>
            <a:ext cx="22477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43м 46см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E8E3BDBB-3521-4B20-AD42-9356E8846085}"/>
              </a:ext>
            </a:extLst>
          </p:cNvPr>
          <p:cNvSpPr/>
          <p:nvPr/>
        </p:nvSpPr>
        <p:spPr>
          <a:xfrm>
            <a:off x="2294377" y="1429335"/>
            <a:ext cx="30168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2433C8DD-8947-4798-BB4E-D334F4F3FF82}"/>
              </a:ext>
            </a:extLst>
          </p:cNvPr>
          <p:cNvSpPr/>
          <p:nvPr/>
        </p:nvSpPr>
        <p:spPr>
          <a:xfrm>
            <a:off x="2040382" y="1458044"/>
            <a:ext cx="30168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C34DEC5A-CC24-4FF6-A570-169C586B582E}"/>
              </a:ext>
            </a:extLst>
          </p:cNvPr>
          <p:cNvSpPr/>
          <p:nvPr/>
        </p:nvSpPr>
        <p:spPr>
          <a:xfrm>
            <a:off x="5403831" y="1566902"/>
            <a:ext cx="3962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3E35FDF6-C352-4C95-A8CC-E7EF88DE8BE4}"/>
              </a:ext>
            </a:extLst>
          </p:cNvPr>
          <p:cNvSpPr/>
          <p:nvPr/>
        </p:nvSpPr>
        <p:spPr>
          <a:xfrm>
            <a:off x="6693608" y="964838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892277E1-0E4B-4DC2-B17B-74AE9259424A}"/>
              </a:ext>
            </a:extLst>
          </p:cNvPr>
          <p:cNvSpPr/>
          <p:nvPr/>
        </p:nvSpPr>
        <p:spPr>
          <a:xfrm>
            <a:off x="6910283" y="2396966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C9FADA5C-4322-489D-94E8-211653E7333D}"/>
              </a:ext>
            </a:extLst>
          </p:cNvPr>
          <p:cNvSpPr/>
          <p:nvPr/>
        </p:nvSpPr>
        <p:spPr>
          <a:xfrm>
            <a:off x="5962504" y="964838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49FC0FF4-5DD8-409A-8FA8-BA4011BCE12D}"/>
              </a:ext>
            </a:extLst>
          </p:cNvPr>
          <p:cNvSpPr/>
          <p:nvPr/>
        </p:nvSpPr>
        <p:spPr>
          <a:xfrm>
            <a:off x="6636010" y="2408798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0758A445-A6E1-4F8D-A534-34EB28CCA3BA}"/>
              </a:ext>
            </a:extLst>
          </p:cNvPr>
          <p:cNvSpPr/>
          <p:nvPr/>
        </p:nvSpPr>
        <p:spPr>
          <a:xfrm>
            <a:off x="5927373" y="2386889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0A616B16-6489-4C7E-8130-5BCDF9ACC071}"/>
              </a:ext>
            </a:extLst>
          </p:cNvPr>
          <p:cNvSpPr/>
          <p:nvPr/>
        </p:nvSpPr>
        <p:spPr>
          <a:xfrm>
            <a:off x="5641558" y="2379835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0CE807A7-5266-425E-9765-15D56FEE7FF4}"/>
              </a:ext>
            </a:extLst>
          </p:cNvPr>
          <p:cNvSpPr/>
          <p:nvPr/>
        </p:nvSpPr>
        <p:spPr>
          <a:xfrm>
            <a:off x="5644972" y="998367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B171BF0E-2102-48A6-8766-C05B4510E9DE}"/>
              </a:ext>
            </a:extLst>
          </p:cNvPr>
          <p:cNvSpPr/>
          <p:nvPr/>
        </p:nvSpPr>
        <p:spPr>
          <a:xfrm>
            <a:off x="6218087" y="2396966"/>
            <a:ext cx="53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EC6463CA-F2C5-4F9F-B464-1D02772F9611}"/>
              </a:ext>
            </a:extLst>
          </p:cNvPr>
          <p:cNvSpPr/>
          <p:nvPr/>
        </p:nvSpPr>
        <p:spPr>
          <a:xfrm>
            <a:off x="7248815" y="2379835"/>
            <a:ext cx="7473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см</a:t>
            </a:r>
          </a:p>
        </p:txBody>
      </p:sp>
    </p:spTree>
    <p:extLst>
      <p:ext uri="{BB962C8B-B14F-4D97-AF65-F5344CB8AC3E}">
        <p14:creationId xmlns:p14="http://schemas.microsoft.com/office/powerpoint/2010/main" val="31197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10" grpId="0"/>
      <p:bldP spid="11" grpId="0"/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7201" y="922867"/>
            <a:ext cx="9946640" cy="53312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b="1" dirty="0"/>
          </a:p>
          <a:p>
            <a:pPr marL="0" indent="0">
              <a:buNone/>
            </a:pPr>
            <a:r>
              <a:rPr lang="ru-RU" sz="4000" b="1" dirty="0" err="1"/>
              <a:t>Тато</a:t>
            </a:r>
            <a:r>
              <a:rPr lang="ru-RU" sz="4000" b="1" dirty="0"/>
              <a:t> – 1 м 82 см</a:t>
            </a:r>
          </a:p>
          <a:p>
            <a:pPr marL="0" indent="0">
              <a:buNone/>
            </a:pPr>
            <a:r>
              <a:rPr lang="ru-RU" sz="4000" b="1" dirty="0"/>
              <a:t> </a:t>
            </a:r>
            <a:r>
              <a:rPr lang="ru-RU" sz="4000" b="1" dirty="0" err="1"/>
              <a:t>Донька</a:t>
            </a:r>
            <a:r>
              <a:rPr lang="ru-RU" sz="4000" b="1" dirty="0"/>
              <a:t> – 146 см      на ? см </a:t>
            </a:r>
            <a:r>
              <a:rPr lang="ru-RU" sz="4000" b="1" dirty="0" err="1"/>
              <a:t>вищий</a:t>
            </a:r>
            <a:r>
              <a:rPr lang="ru-RU" sz="4000" b="1" dirty="0"/>
              <a:t>  </a:t>
            </a:r>
          </a:p>
          <a:p>
            <a:pPr marL="0" indent="0">
              <a:buNone/>
            </a:pPr>
            <a:r>
              <a:rPr lang="ru-RU" sz="4000" b="1" i="1" dirty="0">
                <a:solidFill>
                  <a:srgbClr val="0070C0"/>
                </a:solidFill>
              </a:rPr>
              <a:t>1) 1 м 82 см = 182 см — </a:t>
            </a:r>
            <a:r>
              <a:rPr lang="ru-RU" sz="4000" b="1" i="1" dirty="0" err="1">
                <a:solidFill>
                  <a:srgbClr val="0070C0"/>
                </a:solidFill>
              </a:rPr>
              <a:t>зріст</a:t>
            </a:r>
            <a:r>
              <a:rPr lang="ru-RU" sz="4000" b="1" i="1" dirty="0">
                <a:solidFill>
                  <a:srgbClr val="0070C0"/>
                </a:solidFill>
              </a:rPr>
              <a:t> тата в сантиметрах.</a:t>
            </a:r>
          </a:p>
          <a:p>
            <a:pPr marL="0" indent="0">
              <a:buNone/>
            </a:pPr>
            <a:r>
              <a:rPr lang="ru-RU" sz="4000" b="1" i="1" dirty="0">
                <a:solidFill>
                  <a:srgbClr val="0070C0"/>
                </a:solidFill>
              </a:rPr>
              <a:t>2) 182 см – 146 см = 36 (см)</a:t>
            </a:r>
          </a:p>
          <a:p>
            <a:pPr marL="0" indent="0">
              <a:buNone/>
            </a:pPr>
            <a:r>
              <a:rPr lang="ru-RU" sz="4000" b="1" i="1" dirty="0" err="1">
                <a:solidFill>
                  <a:srgbClr val="0070C0"/>
                </a:solidFill>
              </a:rPr>
              <a:t>Відповідь</a:t>
            </a:r>
            <a:r>
              <a:rPr lang="ru-RU" sz="4000" b="1" i="1" dirty="0">
                <a:solidFill>
                  <a:srgbClr val="0070C0"/>
                </a:solidFill>
              </a:rPr>
              <a:t>: на 36 см </a:t>
            </a:r>
            <a:r>
              <a:rPr lang="ru-RU" sz="4000" b="1" i="1" dirty="0" err="1">
                <a:solidFill>
                  <a:srgbClr val="0070C0"/>
                </a:solidFill>
              </a:rPr>
              <a:t>тато</a:t>
            </a:r>
            <a:r>
              <a:rPr lang="ru-RU" sz="4000" b="1" i="1" dirty="0">
                <a:solidFill>
                  <a:srgbClr val="0070C0"/>
                </a:solidFill>
              </a:rPr>
              <a:t> </a:t>
            </a:r>
            <a:r>
              <a:rPr lang="ru-RU" sz="4000" b="1" i="1" dirty="0" err="1">
                <a:solidFill>
                  <a:srgbClr val="0070C0"/>
                </a:solidFill>
              </a:rPr>
              <a:t>вищий</a:t>
            </a:r>
            <a:r>
              <a:rPr lang="ru-RU" sz="4000" b="1" i="1" dirty="0">
                <a:solidFill>
                  <a:srgbClr val="0070C0"/>
                </a:solidFill>
              </a:rPr>
              <a:t> за </a:t>
            </a:r>
            <a:r>
              <a:rPr lang="ru-RU" sz="4000" b="1" i="1" dirty="0" err="1">
                <a:solidFill>
                  <a:srgbClr val="0070C0"/>
                </a:solidFill>
              </a:rPr>
              <a:t>доньку</a:t>
            </a:r>
            <a:r>
              <a:rPr lang="ru-RU" sz="4000" b="1" i="1" dirty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endParaRPr lang="ru-RU" sz="4000" b="1" dirty="0"/>
          </a:p>
        </p:txBody>
      </p:sp>
      <p:sp>
        <p:nvSpPr>
          <p:cNvPr id="4" name="Выгнутая вверх стрелка 3"/>
          <p:cNvSpPr/>
          <p:nvPr/>
        </p:nvSpPr>
        <p:spPr>
          <a:xfrm rot="5400000">
            <a:off x="5195840" y="1865363"/>
            <a:ext cx="1251680" cy="3860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78259" y="238142"/>
            <a:ext cx="2091821" cy="1090523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5552440" y="129779"/>
            <a:ext cx="2663167" cy="653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4000" dirty="0"/>
              <a:t>      Задача.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8099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9448" y="1647567"/>
            <a:ext cx="10535418" cy="4277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/>
              <a:t>5670 + </a:t>
            </a:r>
            <a:r>
              <a:rPr lang="ru-RU" sz="4000" b="1" i="1" dirty="0"/>
              <a:t>х </a:t>
            </a:r>
            <a:r>
              <a:rPr lang="ru-RU" sz="4000" b="1" dirty="0"/>
              <a:t>= 20 819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48713" y="70708"/>
            <a:ext cx="9754515" cy="136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kumimoji="0" lang="uk-UA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ru-RU" sz="3600" dirty="0" err="1"/>
              <a:t>Розв’яжіть</a:t>
            </a:r>
            <a:r>
              <a:rPr lang="ru-RU" sz="3600" dirty="0"/>
              <a:t> </a:t>
            </a:r>
            <a:r>
              <a:rPr lang="ru-RU" sz="3600" dirty="0" err="1"/>
              <a:t>рівняння</a:t>
            </a:r>
            <a:r>
              <a:rPr lang="ru-RU" sz="3600" dirty="0"/>
              <a:t> та </a:t>
            </a:r>
            <a:r>
              <a:rPr lang="ru-RU" sz="3600" dirty="0" err="1"/>
              <a:t>виконайте</a:t>
            </a:r>
            <a:r>
              <a:rPr lang="ru-RU" sz="3600" dirty="0"/>
              <a:t> </a:t>
            </a:r>
            <a:r>
              <a:rPr lang="ru-RU" sz="3600" dirty="0" err="1"/>
              <a:t>перевірку</a:t>
            </a:r>
            <a:r>
              <a:rPr lang="ru-RU" sz="3600" dirty="0"/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9D4D08BC-5C39-459F-94E0-F11BAA343711}"/>
              </a:ext>
            </a:extLst>
          </p:cNvPr>
          <p:cNvSpPr/>
          <p:nvPr/>
        </p:nvSpPr>
        <p:spPr>
          <a:xfrm>
            <a:off x="1428683" y="2160026"/>
            <a:ext cx="327846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 = 20819 - 5670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A7021F7-5C44-470B-BCC9-D8F3B34C71AE}"/>
              </a:ext>
            </a:extLst>
          </p:cNvPr>
          <p:cNvSpPr/>
          <p:nvPr/>
        </p:nvSpPr>
        <p:spPr>
          <a:xfrm>
            <a:off x="6425970" y="1583378"/>
            <a:ext cx="14830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20819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7D0D9338-8519-4278-B5CD-E33129B5F552}"/>
              </a:ext>
            </a:extLst>
          </p:cNvPr>
          <p:cNvSpPr/>
          <p:nvPr/>
        </p:nvSpPr>
        <p:spPr>
          <a:xfrm>
            <a:off x="6425970" y="1937321"/>
            <a:ext cx="14542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5670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4B32340-0C68-4CCB-B624-32F81728977A}"/>
              </a:ext>
            </a:extLst>
          </p:cNvPr>
          <p:cNvSpPr/>
          <p:nvPr/>
        </p:nvSpPr>
        <p:spPr>
          <a:xfrm>
            <a:off x="6198985" y="1583378"/>
            <a:ext cx="396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796B06BD-EA50-41A9-AEF8-6258C933B80B}"/>
              </a:ext>
            </a:extLst>
          </p:cNvPr>
          <p:cNvSpPr/>
          <p:nvPr/>
        </p:nvSpPr>
        <p:spPr>
          <a:xfrm>
            <a:off x="6425970" y="2440801"/>
            <a:ext cx="14830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15149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8B318896-759B-48C2-808A-0DC637109EA5}"/>
              </a:ext>
            </a:extLst>
          </p:cNvPr>
          <p:cNvSpPr/>
          <p:nvPr/>
        </p:nvSpPr>
        <p:spPr>
          <a:xfrm>
            <a:off x="6973395" y="1014850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502BC8B4-6179-4863-994C-50A72B1C41CA}"/>
              </a:ext>
            </a:extLst>
          </p:cNvPr>
          <p:cNvSpPr/>
          <p:nvPr/>
        </p:nvSpPr>
        <p:spPr>
          <a:xfrm>
            <a:off x="6462838" y="1013991"/>
            <a:ext cx="35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A7DBA931-9F07-4EFA-9F32-E73530D25857}"/>
              </a:ext>
            </a:extLst>
          </p:cNvPr>
          <p:cNvSpPr/>
          <p:nvPr/>
        </p:nvSpPr>
        <p:spPr>
          <a:xfrm>
            <a:off x="1428683" y="2610930"/>
            <a:ext cx="21916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</a:t>
            </a:r>
            <a:r>
              <a:rPr lang="uk-UA" sz="40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= 15149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C93359CD-476F-4AA5-A21F-9E72D7CF0BCF}"/>
              </a:ext>
            </a:extLst>
          </p:cNvPr>
          <p:cNvSpPr/>
          <p:nvPr/>
        </p:nvSpPr>
        <p:spPr>
          <a:xfrm>
            <a:off x="1409448" y="3295496"/>
            <a:ext cx="47916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5670 + 15149 = 20819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F6727744-4878-45C2-8A3C-8E213D210C74}"/>
              </a:ext>
            </a:extLst>
          </p:cNvPr>
          <p:cNvSpPr/>
          <p:nvPr/>
        </p:nvSpPr>
        <p:spPr>
          <a:xfrm>
            <a:off x="8666468" y="1583378"/>
            <a:ext cx="14830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15149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3C841C97-4342-4875-9394-FFEF1B7901C0}"/>
              </a:ext>
            </a:extLst>
          </p:cNvPr>
          <p:cNvSpPr/>
          <p:nvPr/>
        </p:nvSpPr>
        <p:spPr>
          <a:xfrm>
            <a:off x="8673786" y="1937321"/>
            <a:ext cx="145424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5670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8A570B7-CCD5-4812-B4C8-E55B0649F591}"/>
              </a:ext>
            </a:extLst>
          </p:cNvPr>
          <p:cNvSpPr/>
          <p:nvPr/>
        </p:nvSpPr>
        <p:spPr>
          <a:xfrm>
            <a:off x="8462725" y="1775382"/>
            <a:ext cx="4395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B5695C06-82AE-4604-A814-8C7E37F6EC75}"/>
              </a:ext>
            </a:extLst>
          </p:cNvPr>
          <p:cNvSpPr/>
          <p:nvPr/>
        </p:nvSpPr>
        <p:spPr>
          <a:xfrm>
            <a:off x="8682496" y="2419079"/>
            <a:ext cx="14830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20819</a:t>
            </a: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35A068D5-8F75-499E-8DD4-0EAB08398DF4}"/>
              </a:ext>
            </a:extLst>
          </p:cNvPr>
          <p:cNvSpPr/>
          <p:nvPr/>
        </p:nvSpPr>
        <p:spPr>
          <a:xfrm>
            <a:off x="1409448" y="3863165"/>
            <a:ext cx="32672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20819 = 20819</a:t>
            </a:r>
          </a:p>
        </p:txBody>
      </p:sp>
    </p:spTree>
    <p:extLst>
      <p:ext uri="{BB962C8B-B14F-4D97-AF65-F5344CB8AC3E}">
        <p14:creationId xmlns:p14="http://schemas.microsoft.com/office/powerpoint/2010/main" val="166885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A60DCB3-5D0D-4673-8ED0-A09B4BEB0D8C}"/>
              </a:ext>
            </a:extLst>
          </p:cNvPr>
          <p:cNvSpPr/>
          <p:nvPr/>
        </p:nvSpPr>
        <p:spPr>
          <a:xfrm>
            <a:off x="1853512" y="370873"/>
            <a:ext cx="85920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err="1"/>
              <a:t>Обчисли</a:t>
            </a:r>
            <a:r>
              <a:rPr lang="ru-RU" sz="3600" b="1" dirty="0"/>
              <a:t> </a:t>
            </a:r>
            <a:r>
              <a:rPr lang="ru-RU" sz="3600" b="1" dirty="0" err="1"/>
              <a:t>зручним</a:t>
            </a:r>
            <a:r>
              <a:rPr lang="ru-RU" sz="3600" b="1" dirty="0"/>
              <a:t> для себе способом.</a:t>
            </a:r>
          </a:p>
          <a:p>
            <a:endParaRPr lang="ru-RU" sz="4000" b="1" dirty="0"/>
          </a:p>
          <a:p>
            <a:r>
              <a:rPr lang="ru-RU" sz="4000" b="1" dirty="0"/>
              <a:t>29 см 8 мм + 5 см 6 мм =            </a:t>
            </a:r>
          </a:p>
          <a:p>
            <a:endParaRPr lang="ru-RU" sz="4000" b="1" dirty="0"/>
          </a:p>
          <a:p>
            <a:r>
              <a:rPr lang="ru-RU" sz="4000" b="1" dirty="0"/>
              <a:t>84 км 635 м – 38 км 251 м =</a:t>
            </a:r>
          </a:p>
        </p:txBody>
      </p:sp>
    </p:spTree>
    <p:extLst>
      <p:ext uri="{BB962C8B-B14F-4D97-AF65-F5344CB8AC3E}">
        <p14:creationId xmlns:p14="http://schemas.microsoft.com/office/powerpoint/2010/main" val="4158966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6A2742-9EE8-4B93-BA2E-8DC0AC73D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888" y="1359242"/>
            <a:ext cx="2990335" cy="2990335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69CC5164-8ED7-4F0E-8DC5-481913BB8EC2}"/>
              </a:ext>
            </a:extLst>
          </p:cNvPr>
          <p:cNvSpPr/>
          <p:nvPr/>
        </p:nvSpPr>
        <p:spPr>
          <a:xfrm>
            <a:off x="4860757" y="1756373"/>
            <a:ext cx="6490559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rgbClr val="FF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Домашнє завдання:</a:t>
            </a:r>
          </a:p>
          <a:p>
            <a:pPr algn="ctr"/>
            <a:r>
              <a:rPr lang="uk-U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Електронний підручник</a:t>
            </a:r>
          </a:p>
          <a:p>
            <a:pPr algn="ctr"/>
            <a:r>
              <a:rPr lang="uk-U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 С. </a:t>
            </a:r>
            <a:r>
              <a:rPr lang="uk-UA" sz="4000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Логачевська</a:t>
            </a:r>
            <a:r>
              <a:rPr lang="uk-UA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 ст.36, </a:t>
            </a:r>
            <a:r>
              <a:rPr lang="uk-UA" sz="4000" b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№ 20</a:t>
            </a:r>
            <a:endParaRPr lang="uk-UA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5370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481</Words>
  <Application>Microsoft Office PowerPoint</Application>
  <PresentationFormat>Широкоэкранный</PresentationFormat>
  <Paragraphs>94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Довжина. Додавання і віднімання іменованих чисел</vt:lpstr>
      <vt:lpstr>                    Ти дізнаєшся, </vt:lpstr>
      <vt:lpstr>Презентация PowerPoint</vt:lpstr>
      <vt:lpstr>Презентация PowerPoint</vt:lpstr>
      <vt:lpstr>Одиниці вимірювання довжини</vt:lpstr>
      <vt:lpstr>Презентация PowerPoint</vt:lpstr>
      <vt:lpstr>Презентация PowerPoint</vt:lpstr>
      <vt:lpstr>              Пригадайте!</vt:lpstr>
      <vt:lpstr> Замініть складені іменовані числа на прості. Скористайтеся підказками.  </vt:lpstr>
      <vt:lpstr>Презентация PowerPoint</vt:lpstr>
      <vt:lpstr>Презентация PowerPoint</vt:lpstr>
      <vt:lpstr>Правило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Ирина</cp:lastModifiedBy>
  <cp:revision>16</cp:revision>
  <dcterms:created xsi:type="dcterms:W3CDTF">2022-11-08T18:30:30Z</dcterms:created>
  <dcterms:modified xsi:type="dcterms:W3CDTF">2022-11-22T18:32:41Z</dcterms:modified>
</cp:coreProperties>
</file>