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66" roundtripDataSignature="AMtx7mivSmbi9xFKui2IK2REuRtEuzJ8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customschemas.google.com/relationships/presentationmetadata" Target="metadata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dd003b8e37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dd003b8e37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dd003b8e37_0_1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g2dd003b8e37_0_1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dd003b8e37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dd003b8e3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dd003b8e37_0_1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dd003b8e37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dd003b8e37_0_2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2dd003b8e37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dd003b8e37_0_27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dd003b8e37_0_2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6" name="Google Shape;386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8" name="Google Shape;408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" name="Google Shape;415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6" name="Google Shape;436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3" name="Google Shape;443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8" name="Google Shape;458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2" name="Google Shape;472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2dd003b8e37_0_28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6" name="Google Shape;486;g2dd003b8e37_0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1" name="Google Shape;501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35c3e78fbc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g35c3e78fbcd_0_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5" name="Google Shape;515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5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5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5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Лише заголовок" type="titleOnly">
  <p:cSld name="TITLE_ONL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5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ий слайд" type="blank">
  <p:cSld name="BLANK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Назва та вміст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5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Назва розділу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5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’єкти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6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6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рівняння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6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6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6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6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6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6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міст і підпис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6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6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6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6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6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і підпис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6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6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6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6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6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6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і вертикальни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6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6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6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6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6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ий заголовок і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6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6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6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6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6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dd003b8e37_0_155"/>
          <p:cNvSpPr txBox="1"/>
          <p:nvPr>
            <p:ph type="title"/>
          </p:nvPr>
        </p:nvSpPr>
        <p:spPr>
          <a:xfrm>
            <a:off x="415600" y="390467"/>
            <a:ext cx="11360700" cy="1068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g2dd003b8e37_0_155"/>
          <p:cNvSpPr txBox="1"/>
          <p:nvPr>
            <p:ph idx="1" type="body"/>
          </p:nvPr>
        </p:nvSpPr>
        <p:spPr>
          <a:xfrm>
            <a:off x="415600" y="1638233"/>
            <a:ext cx="11360700" cy="4453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>
              <a:spcBef>
                <a:spcPts val="1000"/>
              </a:spcBef>
              <a:spcAft>
                <a:spcPts val="0"/>
              </a:spcAft>
              <a:buSzPts val="2800"/>
              <a:buChar char="•"/>
              <a:defRPr/>
            </a:lvl1pPr>
            <a:lvl2pPr indent="-381000" lvl="1" marL="914400">
              <a:spcBef>
                <a:spcPts val="500"/>
              </a:spcBef>
              <a:spcAft>
                <a:spcPts val="0"/>
              </a:spcAft>
              <a:buSzPts val="2400"/>
              <a:buChar char="•"/>
              <a:defRPr/>
            </a:lvl2pPr>
            <a:lvl3pPr indent="-355600" lvl="2" marL="1371600">
              <a:spcBef>
                <a:spcPts val="500"/>
              </a:spcBef>
              <a:spcAft>
                <a:spcPts val="0"/>
              </a:spcAft>
              <a:buSzPts val="2000"/>
              <a:buChar char="•"/>
              <a:defRPr/>
            </a:lvl3pPr>
            <a:lvl4pPr indent="-342900" lvl="3" marL="1828800"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g2dd003b8e37_0_155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5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5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5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5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7.jpg"/><Relationship Id="rId4" Type="http://schemas.openxmlformats.org/officeDocument/2006/relationships/image" Target="../media/image6.jpg"/><Relationship Id="rId5" Type="http://schemas.openxmlformats.org/officeDocument/2006/relationships/image" Target="../media/image12.jpg"/><Relationship Id="rId6" Type="http://schemas.openxmlformats.org/officeDocument/2006/relationships/image" Target="../media/image4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jpg"/><Relationship Id="rId4" Type="http://schemas.openxmlformats.org/officeDocument/2006/relationships/image" Target="../media/image4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Relationship Id="rId4" Type="http://schemas.openxmlformats.org/officeDocument/2006/relationships/image" Target="../media/image1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jpg"/><Relationship Id="rId4" Type="http://schemas.openxmlformats.org/officeDocument/2006/relationships/image" Target="../media/image4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jpg"/><Relationship Id="rId4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jpg"/><Relationship Id="rId4" Type="http://schemas.openxmlformats.org/officeDocument/2006/relationships/image" Target="../media/image4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jpg"/><Relationship Id="rId4" Type="http://schemas.openxmlformats.org/officeDocument/2006/relationships/image" Target="../media/image6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jpg"/><Relationship Id="rId4" Type="http://schemas.openxmlformats.org/officeDocument/2006/relationships/image" Target="../media/image1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9.jpg"/><Relationship Id="rId4" Type="http://schemas.openxmlformats.org/officeDocument/2006/relationships/image" Target="../media/image4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2.jpg"/><Relationship Id="rId4" Type="http://schemas.openxmlformats.org/officeDocument/2006/relationships/image" Target="../media/image12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jpg"/><Relationship Id="rId4" Type="http://schemas.openxmlformats.org/officeDocument/2006/relationships/image" Target="../media/image4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0.jpg"/><Relationship Id="rId4" Type="http://schemas.openxmlformats.org/officeDocument/2006/relationships/image" Target="../media/image6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6.jpg"/><Relationship Id="rId4" Type="http://schemas.openxmlformats.org/officeDocument/2006/relationships/image" Target="../media/image1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5.png"/><Relationship Id="rId4" Type="http://schemas.openxmlformats.org/officeDocument/2006/relationships/image" Target="../media/image4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3.png"/><Relationship Id="rId4" Type="http://schemas.openxmlformats.org/officeDocument/2006/relationships/image" Target="../media/image6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8.jpg"/><Relationship Id="rId4" Type="http://schemas.openxmlformats.org/officeDocument/2006/relationships/image" Target="../media/image1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9.jpg"/><Relationship Id="rId4" Type="http://schemas.openxmlformats.org/officeDocument/2006/relationships/image" Target="../media/image4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5.jpg"/><Relationship Id="rId4" Type="http://schemas.openxmlformats.org/officeDocument/2006/relationships/image" Target="../media/image6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7.jpg"/><Relationship Id="rId4" Type="http://schemas.openxmlformats.org/officeDocument/2006/relationships/image" Target="../media/image12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9.jpg"/><Relationship Id="rId4" Type="http://schemas.openxmlformats.org/officeDocument/2006/relationships/image" Target="../media/image4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2.jpg"/><Relationship Id="rId4" Type="http://schemas.openxmlformats.org/officeDocument/2006/relationships/image" Target="../media/image25.jpg"/><Relationship Id="rId5" Type="http://schemas.openxmlformats.org/officeDocument/2006/relationships/image" Target="../media/image6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2.jpg"/><Relationship Id="rId4" Type="http://schemas.openxmlformats.org/officeDocument/2006/relationships/image" Target="../media/image12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5.jpg"/><Relationship Id="rId4" Type="http://schemas.openxmlformats.org/officeDocument/2006/relationships/image" Target="../media/image28.jpg"/><Relationship Id="rId5" Type="http://schemas.openxmlformats.org/officeDocument/2006/relationships/image" Target="../media/image4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7.jpg"/><Relationship Id="rId4" Type="http://schemas.openxmlformats.org/officeDocument/2006/relationships/image" Target="../media/image6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6.jpg"/><Relationship Id="rId4" Type="http://schemas.openxmlformats.org/officeDocument/2006/relationships/image" Target="../media/image12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52.jpg"/><Relationship Id="rId4" Type="http://schemas.openxmlformats.org/officeDocument/2006/relationships/image" Target="../media/image41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1.jpg"/><Relationship Id="rId4" Type="http://schemas.openxmlformats.org/officeDocument/2006/relationships/image" Target="../media/image6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4.jpg"/><Relationship Id="rId4" Type="http://schemas.openxmlformats.org/officeDocument/2006/relationships/image" Target="../media/image12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5.jpg"/><Relationship Id="rId4" Type="http://schemas.openxmlformats.org/officeDocument/2006/relationships/image" Target="../media/image6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53.jpg"/><Relationship Id="rId4" Type="http://schemas.openxmlformats.org/officeDocument/2006/relationships/image" Target="../media/image12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4.jpg"/><Relationship Id="rId4" Type="http://schemas.openxmlformats.org/officeDocument/2006/relationships/image" Target="../media/image4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3.jpg"/><Relationship Id="rId4" Type="http://schemas.openxmlformats.org/officeDocument/2006/relationships/image" Target="../media/image6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36.jpg"/><Relationship Id="rId4" Type="http://schemas.openxmlformats.org/officeDocument/2006/relationships/image" Target="../media/image12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1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38.jpg"/><Relationship Id="rId4" Type="http://schemas.openxmlformats.org/officeDocument/2006/relationships/image" Target="../media/image6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50.jpg"/><Relationship Id="rId4" Type="http://schemas.openxmlformats.org/officeDocument/2006/relationships/image" Target="../media/image12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51.jpg"/><Relationship Id="rId4" Type="http://schemas.openxmlformats.org/officeDocument/2006/relationships/image" Target="../media/image41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46.jpg"/><Relationship Id="rId4" Type="http://schemas.openxmlformats.org/officeDocument/2006/relationships/image" Target="../media/image6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4.jpg"/><Relationship Id="rId4" Type="http://schemas.openxmlformats.org/officeDocument/2006/relationships/image" Target="../media/image12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8.jpg"/><Relationship Id="rId4" Type="http://schemas.openxmlformats.org/officeDocument/2006/relationships/image" Target="../media/image47.jpg"/><Relationship Id="rId5" Type="http://schemas.openxmlformats.org/officeDocument/2006/relationships/image" Target="../media/image41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6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12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41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6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2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hyperlink" Target="https://drive.google.com/file/d/1P34jrjeoxEkX8tbrzKJg3eXDCUCaxs5L/view?usp=sharing" TargetMode="External"/><Relationship Id="rId4" Type="http://schemas.openxmlformats.org/officeDocument/2006/relationships/hyperlink" Target="https://docs.google.com/document/d/13EY1TSq2yFVtSnQORJG-v5z1KNjS3f49/edit?usp=sharing&amp;ouid=106970485865706411456&amp;rtpof=true&amp;sd=true" TargetMode="External"/><Relationship Id="rId5" Type="http://schemas.openxmlformats.org/officeDocument/2006/relationships/hyperlink" Target="https://youtu.be/Xa3Y2qLdWpI" TargetMode="Externa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hyperlink" Target="https://karpatium.com.ua/vodni-resursy/bile-ozero" TargetMode="External"/><Relationship Id="rId4" Type="http://schemas.openxmlformats.org/officeDocument/2006/relationships/image" Target="../media/image41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56.jpg"/><Relationship Id="rId4" Type="http://schemas.openxmlformats.org/officeDocument/2006/relationships/image" Target="../media/image6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6.jpg"/><Relationship Id="rId4" Type="http://schemas.openxmlformats.org/officeDocument/2006/relationships/image" Target="../media/image12.jpg"/><Relationship Id="rId5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630326" y="264750"/>
            <a:ext cx="10409400" cy="1291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7200"/>
              <a:buFont typeface="Calibri"/>
              <a:buNone/>
            </a:pPr>
            <a:r>
              <a:rPr b="1" lang="uk-UA" sz="7200">
                <a:solidFill>
                  <a:srgbClr val="002060"/>
                </a:solidFill>
              </a:rPr>
              <a:t>Озера і болота України</a:t>
            </a:r>
            <a:endParaRPr/>
          </a:p>
        </p:txBody>
      </p:sp>
      <p:pic>
        <p:nvPicPr>
          <p:cNvPr descr="10 найкрасивіших озер України, які вразять вас своєю красою"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75892" y="2302890"/>
            <a:ext cx="5240215" cy="3484743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90" name="Google Shape;9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53213" y="2100886"/>
            <a:ext cx="2869809" cy="2310197"/>
          </a:xfrm>
          <a:prstGeom prst="ellipse">
            <a:avLst/>
          </a:prstGeom>
          <a:noFill/>
          <a:ln>
            <a:noFill/>
          </a:ln>
        </p:spPr>
      </p:pic>
      <p:pic>
        <p:nvPicPr>
          <p:cNvPr descr="Рисунки рыб для детей" id="91" name="Google Shape;9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4046" y="2605345"/>
            <a:ext cx="2823293" cy="2133603"/>
          </a:xfrm>
          <a:prstGeom prst="ellipse">
            <a:avLst/>
          </a:prstGeom>
          <a:noFill/>
          <a:ln>
            <a:noFill/>
          </a:ln>
        </p:spPr>
      </p:pic>
      <p:pic>
        <p:nvPicPr>
          <p:cNvPr descr="рыбы, рисунок, иглобрюх" id="92" name="Google Shape;92;p1"/>
          <p:cNvPicPr preferRelativeResize="0"/>
          <p:nvPr/>
        </p:nvPicPr>
        <p:blipFill rotWithShape="1">
          <a:blip r:embed="rId6">
            <a:alphaModFix/>
          </a:blip>
          <a:srcRect b="0" l="12562" r="9382" t="2377"/>
          <a:stretch/>
        </p:blipFill>
        <p:spPr>
          <a:xfrm>
            <a:off x="315493" y="4706970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g2dd003b8e37_0_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5726" y="272362"/>
            <a:ext cx="6942801" cy="6313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lh3.googleusercontent.com/tSnCHlWdq4Cvr_Z0Xsj8rV9N_tfs0G3sjYMn1Hb-ACTDbbuSSgqztHg7JqndSM_dGMSCbJAbX9FIFXS1nEmX-4AeK1f1RUqcLnlbQ9SpUVznixjROyEOQ1tU1xSkyIPT4RHiYDLC6Zm0Lwb67SX_pHYShDFSJC1st9WXginPQxvoTYTAFSA5VP9jm44uPdOGYAM" id="102" name="Google Shape;102;g2dd003b8e37_0_1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5067" y="1411759"/>
            <a:ext cx="4701818" cy="26330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5.googleusercontent.com/5AdKV_rFDsDowW6VNTWgoqBWKDTlINAEKKy77ralGcITNmbLj96dCkRoSKUtRMrbKo-z0k5kRsM04P6FJr5BrQ91SVeyS1nckhpn-DxrsLQvxu0bkhoD3qdOPcpX39ylBN6TSib5Aa8PzonCBtgfrT9jnOrEMu8_jYUK1DVpeEU7M4mDf7R6lUyNC_b0Hg1VTv4" id="103" name="Google Shape;103;g2dd003b8e37_0_159"/>
          <p:cNvPicPr preferRelativeResize="0"/>
          <p:nvPr/>
        </p:nvPicPr>
        <p:blipFill rotWithShape="1">
          <a:blip r:embed="rId4">
            <a:alphaModFix/>
          </a:blip>
          <a:srcRect b="37634" l="49851" r="2164" t="17588"/>
          <a:stretch/>
        </p:blipFill>
        <p:spPr>
          <a:xfrm>
            <a:off x="5156885" y="1658896"/>
            <a:ext cx="7035114" cy="461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dd003b8e37_0_1"/>
          <p:cNvSpPr txBox="1"/>
          <p:nvPr>
            <p:ph type="ctrTitle"/>
          </p:nvPr>
        </p:nvSpPr>
        <p:spPr>
          <a:xfrm>
            <a:off x="1412550" y="0"/>
            <a:ext cx="9723000" cy="5436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b="1" lang="uk-UA" sz="4300">
                <a:solidFill>
                  <a:srgbClr val="C00000"/>
                </a:solidFill>
              </a:rPr>
              <a:t>Перевірка раніше </a:t>
            </a:r>
            <a:r>
              <a:rPr b="1" lang="uk-UA" sz="4300">
                <a:solidFill>
                  <a:srgbClr val="C00000"/>
                </a:solidFill>
              </a:rPr>
              <a:t>засвоєного</a:t>
            </a:r>
            <a:r>
              <a:rPr b="1" lang="uk-UA" sz="4300">
                <a:solidFill>
                  <a:srgbClr val="C00000"/>
                </a:solidFill>
              </a:rPr>
              <a:t> матеріалу</a:t>
            </a:r>
            <a:endParaRPr b="1" sz="4300">
              <a:solidFill>
                <a:srgbClr val="C00000"/>
              </a:solidFill>
            </a:endParaRPr>
          </a:p>
        </p:txBody>
      </p:sp>
      <p:sp>
        <p:nvSpPr>
          <p:cNvPr id="109" name="Google Shape;109;g2dd003b8e37_0_1"/>
          <p:cNvSpPr txBox="1"/>
          <p:nvPr>
            <p:ph idx="1" type="subTitle"/>
          </p:nvPr>
        </p:nvSpPr>
        <p:spPr>
          <a:xfrm>
            <a:off x="1056450" y="657525"/>
            <a:ext cx="10079100" cy="1655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406400" lvl="0" marL="457200" rtl="0" algn="l">
              <a:spcBef>
                <a:spcPts val="1000"/>
              </a:spcBef>
              <a:spcAft>
                <a:spcPts val="0"/>
              </a:spcAft>
              <a:buSzPts val="2800"/>
              <a:buAutoNum type="arabicPeriod"/>
            </a:pPr>
            <a:r>
              <a:rPr lang="uk-UA" sz="2800"/>
              <a:t>Яке значення має вода на Землі?</a:t>
            </a:r>
            <a:endParaRPr sz="28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uk-UA" sz="2800"/>
              <a:t>2. Перелічіть водойми суші </a:t>
            </a:r>
            <a:r>
              <a:rPr lang="uk-UA">
                <a:solidFill>
                  <a:srgbClr val="FF0000"/>
                </a:solidFill>
              </a:rPr>
              <a:t>(ст.56)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uk-UA" sz="2800"/>
              <a:t>3. </a:t>
            </a:r>
            <a:r>
              <a:rPr lang="uk-UA" sz="2800"/>
              <a:t>Як утворюється джерело?</a:t>
            </a:r>
            <a:r>
              <a:rPr lang="uk-UA">
                <a:solidFill>
                  <a:srgbClr val="FF0000"/>
                </a:solidFill>
              </a:rPr>
              <a:t> (ст.56 - підручник, ст. 38 - зошит, №2 та 3)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110" name="Google Shape;110;g2dd003b8e37_0_1"/>
          <p:cNvPicPr preferRelativeResize="0"/>
          <p:nvPr/>
        </p:nvPicPr>
        <p:blipFill rotWithShape="1">
          <a:blip r:embed="rId3">
            <a:alphaModFix/>
          </a:blip>
          <a:srcRect b="28323" l="10281" r="0" t="49553"/>
          <a:stretch/>
        </p:blipFill>
        <p:spPr>
          <a:xfrm>
            <a:off x="428975" y="2164400"/>
            <a:ext cx="8217024" cy="267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2dd003b8e37_0_1"/>
          <p:cNvPicPr preferRelativeResize="0"/>
          <p:nvPr/>
        </p:nvPicPr>
        <p:blipFill rotWithShape="1">
          <a:blip r:embed="rId3">
            <a:alphaModFix/>
          </a:blip>
          <a:srcRect b="6199" l="10281" r="0" t="71676"/>
          <a:stretch/>
        </p:blipFill>
        <p:spPr>
          <a:xfrm>
            <a:off x="5438625" y="4759176"/>
            <a:ext cx="6277274" cy="2039926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g2dd003b8e37_0_1"/>
          <p:cNvSpPr txBox="1"/>
          <p:nvPr/>
        </p:nvSpPr>
        <p:spPr>
          <a:xfrm>
            <a:off x="6734100" y="2907050"/>
            <a:ext cx="1496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2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грунт </a:t>
            </a:r>
            <a:endParaRPr b="1" i="1" sz="28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g2dd003b8e37_0_1"/>
          <p:cNvSpPr txBox="1"/>
          <p:nvPr/>
        </p:nvSpPr>
        <p:spPr>
          <a:xfrm>
            <a:off x="6734100" y="3522650"/>
            <a:ext cx="13212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2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пісок</a:t>
            </a:r>
            <a:endParaRPr b="1" i="1" sz="28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g2dd003b8e37_0_1"/>
          <p:cNvSpPr txBox="1"/>
          <p:nvPr/>
        </p:nvSpPr>
        <p:spPr>
          <a:xfrm>
            <a:off x="6670375" y="4040975"/>
            <a:ext cx="12585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2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глина</a:t>
            </a:r>
            <a:endParaRPr b="1" i="1" sz="28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g2dd003b8e37_0_1"/>
          <p:cNvSpPr txBox="1"/>
          <p:nvPr/>
        </p:nvSpPr>
        <p:spPr>
          <a:xfrm>
            <a:off x="1412550" y="3425375"/>
            <a:ext cx="18498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uk-UA" sz="28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джерело</a:t>
            </a:r>
            <a:endParaRPr b="1" i="1" sz="28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g2dd003b8e37_0_1"/>
          <p:cNvSpPr/>
          <p:nvPr/>
        </p:nvSpPr>
        <p:spPr>
          <a:xfrm>
            <a:off x="5953121" y="5158150"/>
            <a:ext cx="339768" cy="429246"/>
          </a:xfrm>
          <a:prstGeom prst="lightningBolt">
            <a:avLst/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g2dd003b8e37_0_1"/>
          <p:cNvSpPr/>
          <p:nvPr/>
        </p:nvSpPr>
        <p:spPr>
          <a:xfrm>
            <a:off x="5926120" y="5507075"/>
            <a:ext cx="339768" cy="429246"/>
          </a:xfrm>
          <a:prstGeom prst="lightningBolt">
            <a:avLst/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g2dd003b8e37_0_1"/>
          <p:cNvSpPr/>
          <p:nvPr/>
        </p:nvSpPr>
        <p:spPr>
          <a:xfrm>
            <a:off x="5926109" y="5835650"/>
            <a:ext cx="339768" cy="429246"/>
          </a:xfrm>
          <a:prstGeom prst="lightningBolt">
            <a:avLst/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g2dd003b8e37_0_1"/>
          <p:cNvSpPr/>
          <p:nvPr/>
        </p:nvSpPr>
        <p:spPr>
          <a:xfrm>
            <a:off x="5926096" y="6090725"/>
            <a:ext cx="339768" cy="429246"/>
          </a:xfrm>
          <a:prstGeom prst="lightningBolt">
            <a:avLst/>
          </a:prstGeom>
          <a:solidFill>
            <a:srgbClr val="0000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dd003b8e37_0_15"/>
          <p:cNvSpPr txBox="1"/>
          <p:nvPr>
            <p:ph idx="1" type="subTitle"/>
          </p:nvPr>
        </p:nvSpPr>
        <p:spPr>
          <a:xfrm>
            <a:off x="882250" y="1123100"/>
            <a:ext cx="4655700" cy="1131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uk-UA"/>
              <a:t>Робота в зошиті</a:t>
            </a:r>
            <a:endParaRPr/>
          </a:p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None/>
            </a:pPr>
            <a:r>
              <a:rPr lang="uk-UA"/>
              <a:t>ст. 39 - завдання № 4 та 5</a:t>
            </a:r>
            <a:endParaRPr/>
          </a:p>
        </p:txBody>
      </p:sp>
      <p:sp>
        <p:nvSpPr>
          <p:cNvPr id="125" name="Google Shape;125;g2dd003b8e37_0_15"/>
          <p:cNvSpPr txBox="1"/>
          <p:nvPr>
            <p:ph type="ctrTitle"/>
          </p:nvPr>
        </p:nvSpPr>
        <p:spPr>
          <a:xfrm>
            <a:off x="957725" y="103017"/>
            <a:ext cx="9144000" cy="8559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>
                <a:solidFill>
                  <a:srgbClr val="C00000"/>
                </a:solidFill>
              </a:rPr>
              <a:t>Перевірка Д/З</a:t>
            </a:r>
            <a:endParaRPr b="1">
              <a:solidFill>
                <a:srgbClr val="C00000"/>
              </a:solidFill>
            </a:endParaRPr>
          </a:p>
        </p:txBody>
      </p:sp>
      <p:pic>
        <p:nvPicPr>
          <p:cNvPr id="126" name="Google Shape;126;g2dd003b8e37_0_15"/>
          <p:cNvPicPr preferRelativeResize="0"/>
          <p:nvPr/>
        </p:nvPicPr>
        <p:blipFill rotWithShape="1">
          <a:blip r:embed="rId3">
            <a:alphaModFix/>
          </a:blip>
          <a:srcRect b="17834" l="4515" r="7626" t="3183"/>
          <a:stretch/>
        </p:blipFill>
        <p:spPr>
          <a:xfrm>
            <a:off x="6418850" y="241475"/>
            <a:ext cx="5374301" cy="637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dd003b8e37_0_24"/>
          <p:cNvSpPr txBox="1"/>
          <p:nvPr>
            <p:ph type="ctrTitle"/>
          </p:nvPr>
        </p:nvSpPr>
        <p:spPr>
          <a:xfrm>
            <a:off x="894700" y="115850"/>
            <a:ext cx="10620600" cy="8178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4900">
                <a:solidFill>
                  <a:srgbClr val="C00000"/>
                </a:solidFill>
              </a:rPr>
              <a:t>Розказати про одну з річок України</a:t>
            </a:r>
            <a:endParaRPr b="1" sz="4900">
              <a:solidFill>
                <a:srgbClr val="C00000"/>
              </a:solidFill>
            </a:endParaRPr>
          </a:p>
        </p:txBody>
      </p:sp>
      <p:pic>
        <p:nvPicPr>
          <p:cNvPr id="132" name="Google Shape;132;g2dd003b8e37_0_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26000" y="1111225"/>
            <a:ext cx="8240066" cy="561955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g2dd003b8e37_0_24"/>
          <p:cNvSpPr txBox="1"/>
          <p:nvPr/>
        </p:nvSpPr>
        <p:spPr>
          <a:xfrm>
            <a:off x="10456175" y="1361625"/>
            <a:ext cx="13737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План - 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ст.59</a:t>
            </a:r>
            <a:endParaRPr b="1"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"/>
          <p:cNvSpPr txBox="1"/>
          <p:nvPr>
            <p:ph type="title"/>
          </p:nvPr>
        </p:nvSpPr>
        <p:spPr>
          <a:xfrm>
            <a:off x="838200" y="365125"/>
            <a:ext cx="10515600" cy="7321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FF0000"/>
                </a:solidFill>
              </a:rPr>
              <a:t>Вправа «Мікрофон»</a:t>
            </a:r>
            <a:endParaRPr/>
          </a:p>
        </p:txBody>
      </p:sp>
      <p:sp>
        <p:nvSpPr>
          <p:cNvPr id="139" name="Google Shape;139;p2"/>
          <p:cNvSpPr/>
          <p:nvPr/>
        </p:nvSpPr>
        <p:spPr>
          <a:xfrm>
            <a:off x="1139483" y="1305342"/>
            <a:ext cx="10058400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66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Чи доводилося Вам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66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бувати на озері?</a:t>
            </a:r>
            <a:endParaRPr/>
          </a:p>
        </p:txBody>
      </p:sp>
      <p:pic>
        <p:nvPicPr>
          <p:cNvPr descr="Рисунки рыб для детей" id="140" name="Google Shape;14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69020" y="3663694"/>
            <a:ext cx="3075842" cy="2324458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0 найкрасивіших озер України, які вразять вас своєю красою" id="145" name="Google Shape;14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89697" y="2301923"/>
            <a:ext cx="5749350" cy="3830524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146" name="Google Shape;146;p3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82102" y="182880"/>
            <a:ext cx="2459462" cy="2119052"/>
          </a:xfrm>
          <a:prstGeom prst="ellipse">
            <a:avLst/>
          </a:prstGeom>
          <a:noFill/>
          <a:ln>
            <a:noFill/>
          </a:ln>
        </p:spPr>
      </p:pic>
      <p:sp>
        <p:nvSpPr>
          <p:cNvPr id="147" name="Google Shape;147;p3"/>
          <p:cNvSpPr txBox="1"/>
          <p:nvPr/>
        </p:nvSpPr>
        <p:spPr>
          <a:xfrm>
            <a:off x="3197350" y="694725"/>
            <a:ext cx="72480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Тема уроку: </a:t>
            </a:r>
            <a:r>
              <a:rPr b="1" lang="uk-UA" sz="32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Озера і болота України</a:t>
            </a:r>
            <a:endParaRPr b="1" sz="32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3"/>
          <p:cNvSpPr txBox="1"/>
          <p:nvPr/>
        </p:nvSpPr>
        <p:spPr>
          <a:xfrm>
            <a:off x="7449400" y="2293125"/>
            <a:ext cx="3900900" cy="384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Мета: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продовжувати знайомитися з водними ресурсами України: ставки, канали, озера, водосховища;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розвивати вміння працювати самостійно з підручником, знаходити та запам'ятовувати важливі матеріали теми;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виховувати бажання зберегти водні ресурси України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4"/>
          <p:cNvSpPr txBox="1"/>
          <p:nvPr>
            <p:ph type="title"/>
          </p:nvPr>
        </p:nvSpPr>
        <p:spPr>
          <a:xfrm>
            <a:off x="838200" y="365125"/>
            <a:ext cx="10515600" cy="12807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FF0000"/>
                </a:solidFill>
              </a:rPr>
              <a:t>Вправа «Мікрофон»</a:t>
            </a:r>
            <a:endParaRPr/>
          </a:p>
        </p:txBody>
      </p:sp>
      <p:sp>
        <p:nvSpPr>
          <p:cNvPr id="154" name="Google Shape;154;p4"/>
          <p:cNvSpPr/>
          <p:nvPr/>
        </p:nvSpPr>
        <p:spPr>
          <a:xfrm>
            <a:off x="1899139" y="2293034"/>
            <a:ext cx="7675868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66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Які озера є  на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66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території України?</a:t>
            </a:r>
            <a:endParaRPr/>
          </a:p>
        </p:txBody>
      </p:sp>
      <p:pic>
        <p:nvPicPr>
          <p:cNvPr descr="Картинки рыбка для детей на прозрачном фоне" id="155" name="Google Shape;15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75188" y="814379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5"/>
          <p:cNvSpPr txBox="1"/>
          <p:nvPr>
            <p:ph type="title"/>
          </p:nvPr>
        </p:nvSpPr>
        <p:spPr>
          <a:xfrm>
            <a:off x="992945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FF0000"/>
                </a:solidFill>
              </a:rPr>
              <a:t>Озером</a:t>
            </a:r>
            <a:r>
              <a:rPr b="1" i="1" lang="uk-UA">
                <a:solidFill>
                  <a:srgbClr val="002060"/>
                </a:solidFill>
              </a:rPr>
              <a:t> називають водойму, яка виникла  у природній западині на поверхні Землі</a:t>
            </a:r>
            <a:endParaRPr/>
          </a:p>
        </p:txBody>
      </p:sp>
      <p:pic>
        <p:nvPicPr>
          <p:cNvPr descr="ТОП-7 дивовижних озер України" id="161" name="Google Shape;16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8660" y="2090665"/>
            <a:ext cx="7620000" cy="5076825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162" name="Google Shape;162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7014" y="1690688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6"/>
          <p:cNvSpPr txBox="1"/>
          <p:nvPr>
            <p:ph type="title"/>
          </p:nvPr>
        </p:nvSpPr>
        <p:spPr>
          <a:xfrm>
            <a:off x="838200" y="90487"/>
            <a:ext cx="10515600" cy="5492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В Україні налічують понад 3000 озер</a:t>
            </a:r>
            <a:endParaRPr/>
          </a:p>
        </p:txBody>
      </p:sp>
      <p:pic>
        <p:nvPicPr>
          <p:cNvPr descr="Урок-презентація &amp;quot;Водойми України&amp;quot;" id="168" name="Google Shape;168;p6"/>
          <p:cNvPicPr preferRelativeResize="0"/>
          <p:nvPr/>
        </p:nvPicPr>
        <p:blipFill rotWithShape="1">
          <a:blip r:embed="rId3">
            <a:alphaModFix/>
          </a:blip>
          <a:srcRect b="1870" l="0" r="0" t="8671"/>
          <a:stretch/>
        </p:blipFill>
        <p:spPr>
          <a:xfrm>
            <a:off x="1749375" y="739559"/>
            <a:ext cx="8984274" cy="602795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ыбы, рисунок, иглобрюх" id="169" name="Google Shape;169;p6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0" y="365124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Озера  різняться </a:t>
            </a:r>
            <a:r>
              <a:rPr b="1" i="1" lang="uk-UA">
                <a:solidFill>
                  <a:srgbClr val="C00000"/>
                </a:solidFill>
              </a:rPr>
              <a:t>розмірами</a:t>
            </a:r>
            <a:r>
              <a:rPr b="1" i="1" lang="uk-UA">
                <a:solidFill>
                  <a:srgbClr val="002060"/>
                </a:solidFill>
              </a:rPr>
              <a:t>, </a:t>
            </a:r>
            <a:r>
              <a:rPr b="1" i="1" lang="uk-UA">
                <a:solidFill>
                  <a:srgbClr val="7030A0"/>
                </a:solidFill>
              </a:rPr>
              <a:t>глибиною</a:t>
            </a:r>
            <a:r>
              <a:rPr b="1" i="1" lang="uk-UA">
                <a:solidFill>
                  <a:srgbClr val="002060"/>
                </a:solidFill>
              </a:rPr>
              <a:t>, </a:t>
            </a:r>
            <a:r>
              <a:rPr b="1" i="1" lang="uk-UA">
                <a:solidFill>
                  <a:srgbClr val="00B0F0"/>
                </a:solidFill>
              </a:rPr>
              <a:t>солоністю води</a:t>
            </a:r>
            <a:r>
              <a:rPr b="1" i="1" lang="uk-UA">
                <a:solidFill>
                  <a:srgbClr val="002060"/>
                </a:solidFill>
              </a:rPr>
              <a:t>, </a:t>
            </a:r>
            <a:r>
              <a:rPr b="1" i="1" lang="uk-UA">
                <a:solidFill>
                  <a:srgbClr val="7F6000"/>
                </a:solidFill>
              </a:rPr>
              <a:t>віком</a:t>
            </a:r>
            <a:endParaRPr/>
          </a:p>
        </p:txBody>
      </p:sp>
      <p:pic>
        <p:nvPicPr>
          <p:cNvPr descr="10 найкрасивіших озер України" id="175" name="Google Shape;175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2296551"/>
            <a:ext cx="8102991" cy="4557932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176" name="Google Shape;17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83991" y="1392632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"/>
          <p:cNvSpPr txBox="1"/>
          <p:nvPr>
            <p:ph type="title"/>
          </p:nvPr>
        </p:nvSpPr>
        <p:spPr>
          <a:xfrm>
            <a:off x="838200" y="365125"/>
            <a:ext cx="10515600" cy="55995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Calibri"/>
              <a:buNone/>
            </a:pPr>
            <a:r>
              <a:rPr b="1" i="1" lang="uk-UA" sz="4900">
                <a:solidFill>
                  <a:srgbClr val="FF0000"/>
                </a:solidFill>
              </a:rPr>
              <a:t>Найбільшим</a:t>
            </a:r>
            <a:r>
              <a:rPr b="1" i="1" lang="uk-UA" sz="4900">
                <a:solidFill>
                  <a:srgbClr val="002060"/>
                </a:solidFill>
              </a:rPr>
              <a:t> за площею прісним </a:t>
            </a:r>
            <a:r>
              <a:rPr b="1" i="1" lang="uk-UA" sz="4900">
                <a:solidFill>
                  <a:srgbClr val="FF0000"/>
                </a:solidFill>
              </a:rPr>
              <a:t>озером</a:t>
            </a:r>
            <a:r>
              <a:rPr b="1" i="1" lang="uk-UA" sz="4900">
                <a:solidFill>
                  <a:srgbClr val="002060"/>
                </a:solidFill>
              </a:rPr>
              <a:t> України є озеро </a:t>
            </a:r>
            <a:r>
              <a:rPr b="1" i="1" lang="uk-UA" sz="4900">
                <a:solidFill>
                  <a:srgbClr val="FF0000"/>
                </a:solidFill>
              </a:rPr>
              <a:t>Ялпуг</a:t>
            </a:r>
            <a:r>
              <a:rPr b="1" i="1" lang="uk-UA" sz="4900">
                <a:solidFill>
                  <a:srgbClr val="002060"/>
                </a:solidFill>
              </a:rPr>
              <a:t>. Воно розміщено в </a:t>
            </a:r>
            <a:r>
              <a:rPr b="1" i="1" lang="uk-UA" sz="4900">
                <a:solidFill>
                  <a:srgbClr val="FF0000"/>
                </a:solidFill>
              </a:rPr>
              <a:t>Одеській</a:t>
            </a:r>
            <a:r>
              <a:rPr b="1" i="1" lang="uk-UA" sz="4900">
                <a:solidFill>
                  <a:srgbClr val="002060"/>
                </a:solidFill>
              </a:rPr>
              <a:t> області. Його найбільша глибина – </a:t>
            </a:r>
            <a:br>
              <a:rPr b="1" i="1" lang="uk-UA" sz="4900">
                <a:solidFill>
                  <a:srgbClr val="002060"/>
                </a:solidFill>
              </a:rPr>
            </a:br>
            <a:r>
              <a:rPr b="1" i="1" lang="uk-UA" sz="4900">
                <a:solidFill>
                  <a:srgbClr val="FF0000"/>
                </a:solidFill>
              </a:rPr>
              <a:t>58 м.  </a:t>
            </a:r>
            <a:r>
              <a:rPr b="1" i="1" lang="uk-UA" sz="4900">
                <a:solidFill>
                  <a:srgbClr val="002060"/>
                </a:solidFill>
              </a:rPr>
              <a:t>В його водах мешкає понад </a:t>
            </a:r>
            <a:r>
              <a:rPr b="1" i="1" lang="uk-UA" sz="4900">
                <a:solidFill>
                  <a:srgbClr val="FF0000"/>
                </a:solidFill>
              </a:rPr>
              <a:t>20 видів риб</a:t>
            </a:r>
            <a:endParaRPr sz="3900"/>
          </a:p>
        </p:txBody>
      </p:sp>
      <p:pic>
        <p:nvPicPr>
          <p:cNvPr descr="Рисунки рыб для детей" id="182" name="Google Shape;18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4614203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Ялпуг - самое большое озеро в Украине — Окунись в Украину — tsn.ua" id="187" name="Google Shape;18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8286" y="817332"/>
            <a:ext cx="10394852" cy="5457297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188" name="Google Shape;188;p9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196948" y="0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"/>
          <p:cNvSpPr txBox="1"/>
          <p:nvPr>
            <p:ph type="title"/>
          </p:nvPr>
        </p:nvSpPr>
        <p:spPr>
          <a:xfrm>
            <a:off x="838200" y="292076"/>
            <a:ext cx="10515600" cy="133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 sz="3800">
                <a:solidFill>
                  <a:srgbClr val="002060"/>
                </a:solidFill>
              </a:rPr>
              <a:t>Чимало  невеликих,  але глибоких гірських озер  можна побачити  в Українських Карпатах. Найвідоміше -</a:t>
            </a:r>
            <a:r>
              <a:rPr b="1" i="1" lang="uk-UA" sz="3800">
                <a:solidFill>
                  <a:srgbClr val="FF0000"/>
                </a:solidFill>
              </a:rPr>
              <a:t>Синевир</a:t>
            </a:r>
            <a:endParaRPr sz="3800"/>
          </a:p>
        </p:txBody>
      </p:sp>
      <p:pic>
        <p:nvPicPr>
          <p:cNvPr descr="ОЗЕРО СИНЕВИР: ОСОБЛИВОСТІ, ЛЕГЕНДИ ТА ІСТОРІЯ СИНЕВИРУ" id="194" name="Google Shape;19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4618" y="2196554"/>
            <a:ext cx="8452255" cy="4733263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195" name="Google Shape;195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47051" y="2152288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"/>
          <p:cNvSpPr txBox="1"/>
          <p:nvPr>
            <p:ph type="title"/>
          </p:nvPr>
        </p:nvSpPr>
        <p:spPr>
          <a:xfrm>
            <a:off x="412652" y="162719"/>
            <a:ext cx="1136669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 sz="3900">
                <a:solidFill>
                  <a:srgbClr val="002060"/>
                </a:solidFill>
              </a:rPr>
              <a:t>На </a:t>
            </a:r>
            <a:r>
              <a:rPr b="1" i="1" lang="uk-UA" sz="3900">
                <a:solidFill>
                  <a:srgbClr val="FF0000"/>
                </a:solidFill>
              </a:rPr>
              <a:t>півдні</a:t>
            </a:r>
            <a:r>
              <a:rPr b="1" i="1" lang="uk-UA" sz="3900">
                <a:solidFill>
                  <a:srgbClr val="002060"/>
                </a:solidFill>
              </a:rPr>
              <a:t> України розташовані </a:t>
            </a:r>
            <a:r>
              <a:rPr b="1" i="1" lang="uk-UA" sz="3900">
                <a:solidFill>
                  <a:srgbClr val="FF0000"/>
                </a:solidFill>
              </a:rPr>
              <a:t>солоні</a:t>
            </a:r>
            <a:r>
              <a:rPr b="1" i="1" lang="uk-UA" sz="3900">
                <a:solidFill>
                  <a:srgbClr val="002060"/>
                </a:solidFill>
              </a:rPr>
              <a:t> озера. Одним  з них є </a:t>
            </a:r>
            <a:r>
              <a:rPr b="1" i="1" lang="uk-UA" sz="3900">
                <a:solidFill>
                  <a:srgbClr val="FF0000"/>
                </a:solidFill>
              </a:rPr>
              <a:t>Сиваш</a:t>
            </a:r>
            <a:r>
              <a:rPr b="1" i="1" lang="uk-UA" sz="3900">
                <a:solidFill>
                  <a:srgbClr val="002060"/>
                </a:solidFill>
              </a:rPr>
              <a:t>, </a:t>
            </a:r>
            <a:endParaRPr b="1" i="1" sz="3900">
              <a:solidFill>
                <a:srgbClr val="002060"/>
              </a:solidFill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 sz="3900">
                <a:solidFill>
                  <a:srgbClr val="002060"/>
                </a:solidFill>
              </a:rPr>
              <a:t>з якого  добувають  </a:t>
            </a:r>
            <a:r>
              <a:rPr b="1" i="1" lang="uk-UA" sz="3900">
                <a:solidFill>
                  <a:srgbClr val="FF0000"/>
                </a:solidFill>
              </a:rPr>
              <a:t>кам'яну сіль</a:t>
            </a:r>
            <a:endParaRPr sz="3900"/>
          </a:p>
        </p:txBody>
      </p:sp>
      <p:pic>
        <p:nvPicPr>
          <p:cNvPr descr="И целебно, и красиво: розовое озеро Сасык-Сиваш на фото | Фотографии |  Туристический портал Республики Крым" id="201" name="Google Shape;20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3913" y="2095500"/>
            <a:ext cx="8229600" cy="4762500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202" name="Google Shape;20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2266" y="1690688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Внутрішні води України. Озера презентация, доклад" id="207" name="Google Shape;207;p12"/>
          <p:cNvPicPr preferRelativeResize="0"/>
          <p:nvPr/>
        </p:nvPicPr>
        <p:blipFill rotWithShape="1">
          <a:blip r:embed="rId3">
            <a:alphaModFix/>
          </a:blip>
          <a:srcRect b="0" l="0" r="0" t="9000"/>
          <a:stretch/>
        </p:blipFill>
        <p:spPr>
          <a:xfrm>
            <a:off x="1266092" y="436097"/>
            <a:ext cx="9326880" cy="636563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ыбы, рисунок, иглобрюх" id="208" name="Google Shape;208;p12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-140677" y="323556"/>
            <a:ext cx="2083928" cy="1795495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g2dd003b8e37_0_2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1425" y="107013"/>
            <a:ext cx="8858651" cy="66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Calibri"/>
              <a:buNone/>
            </a:pPr>
            <a:r>
              <a:rPr b="1" i="1" lang="uk-UA" sz="5400">
                <a:solidFill>
                  <a:srgbClr val="FF0000"/>
                </a:solidFill>
              </a:rPr>
              <a:t>Проблемне запитання</a:t>
            </a:r>
            <a:endParaRPr/>
          </a:p>
        </p:txBody>
      </p:sp>
      <p:sp>
        <p:nvSpPr>
          <p:cNvPr id="219" name="Google Shape;219;p13"/>
          <p:cNvSpPr/>
          <p:nvPr/>
        </p:nvSpPr>
        <p:spPr>
          <a:xfrm>
            <a:off x="1890233" y="1795415"/>
            <a:ext cx="8411400" cy="212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66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водойми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6600" u="none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потребують охорони?</a:t>
            </a:r>
            <a:endParaRPr/>
          </a:p>
        </p:txBody>
      </p:sp>
      <p:pic>
        <p:nvPicPr>
          <p:cNvPr descr="Картинки рыбка для детей на прозрачном фоне" id="220" name="Google Shape;22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83995" y="4547798"/>
            <a:ext cx="2869800" cy="231030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4"/>
          <p:cNvSpPr txBox="1"/>
          <p:nvPr>
            <p:ph type="title"/>
          </p:nvPr>
        </p:nvSpPr>
        <p:spPr>
          <a:xfrm>
            <a:off x="838200" y="0"/>
            <a:ext cx="10515600" cy="19841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Прісну воду озер використовують промислові підприємства</a:t>
            </a:r>
            <a:endParaRPr/>
          </a:p>
        </p:txBody>
      </p:sp>
      <p:pic>
        <p:nvPicPr>
          <p:cNvPr descr="Вода і небезпека – Білоцерківська сільська територіальна громада" id="226" name="Google Shape;22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40037" y="2337876"/>
            <a:ext cx="7094806" cy="3990828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227" name="Google Shape;22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7013" y="2205401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5"/>
          <p:cNvSpPr txBox="1"/>
          <p:nvPr>
            <p:ph type="title"/>
          </p:nvPr>
        </p:nvSpPr>
        <p:spPr>
          <a:xfrm>
            <a:off x="978877" y="-82361"/>
            <a:ext cx="10515600" cy="15313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Прісну воду озер використовують для сільського господарства</a:t>
            </a:r>
            <a:endParaRPr/>
          </a:p>
        </p:txBody>
      </p:sp>
      <p:pic>
        <p:nvPicPr>
          <p:cNvPr descr="Сільське господарство – Спецнасос" id="233" name="Google Shape;23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86576" y="1920018"/>
            <a:ext cx="6613695" cy="4937982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234" name="Google Shape;234;p15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404911" y="1686672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6"/>
          <p:cNvSpPr txBox="1"/>
          <p:nvPr>
            <p:ph type="title"/>
          </p:nvPr>
        </p:nvSpPr>
        <p:spPr>
          <a:xfrm>
            <a:off x="838200" y="365125"/>
            <a:ext cx="10515600" cy="9150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Прісну воду озер використовують для рибальства</a:t>
            </a:r>
            <a:endParaRPr/>
          </a:p>
        </p:txBody>
      </p:sp>
      <p:pic>
        <p:nvPicPr>
          <p:cNvPr descr="Топ 100 супер цікавих фактів про воду –" id="240" name="Google Shape;24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26455" y="1784594"/>
            <a:ext cx="8539089" cy="4803238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241" name="Google Shape;241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44000" y="1517729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7"/>
          <p:cNvSpPr txBox="1"/>
          <p:nvPr>
            <p:ph type="title"/>
          </p:nvPr>
        </p:nvSpPr>
        <p:spPr>
          <a:xfrm>
            <a:off x="978877" y="163098"/>
            <a:ext cx="10515600" cy="11676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Прісну воду озер використовують для задоволення потреб людей у питній воді</a:t>
            </a:r>
            <a:endParaRPr/>
          </a:p>
        </p:txBody>
      </p:sp>
      <p:pic>
        <p:nvPicPr>
          <p:cNvPr descr="Якість питної води: яка безпечніша – у пляшках, з-під крану чи з автомата?  - Трибуна - Бровари (Новини )" id="247" name="Google Shape;24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62250" y="2063750"/>
            <a:ext cx="6667500" cy="4429125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248" name="Google Shape;24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555" y="2362198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8"/>
          <p:cNvSpPr txBox="1"/>
          <p:nvPr>
            <p:ph type="title"/>
          </p:nvPr>
        </p:nvSpPr>
        <p:spPr>
          <a:xfrm>
            <a:off x="838200" y="224450"/>
            <a:ext cx="10515600" cy="173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Невеликі та прісноводні озера поступово заростають трав'янистими рослинами</a:t>
            </a:r>
            <a:endParaRPr/>
          </a:p>
        </p:txBody>
      </p:sp>
      <p:pic>
        <p:nvPicPr>
          <p:cNvPr descr="Уроки№5-6 Урок №5. Тема:Болота. Болото – ділянка суходолу, яка  характеризується надмірним зволоженням і наявністю вологолюбної трав&amp;#39;яної  рослинності, з залишків якої звичайно утворюється торф (не менш, як 30 см).  Болота виникають ..." id="254" name="Google Shape;25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23849" y="1830590"/>
            <a:ext cx="5361330" cy="49161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ыбы, рисунок, иглобрюх" id="255" name="Google Shape;255;p18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610206" y="1955409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9"/>
          <p:cNvSpPr txBox="1"/>
          <p:nvPr>
            <p:ph type="title"/>
          </p:nvPr>
        </p:nvSpPr>
        <p:spPr>
          <a:xfrm>
            <a:off x="838200" y="196313"/>
            <a:ext cx="10515600" cy="158964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Відмираючи</a:t>
            </a:r>
            <a:r>
              <a:rPr b="1" i="1" lang="uk-UA">
                <a:solidFill>
                  <a:srgbClr val="002060"/>
                </a:solidFill>
              </a:rPr>
              <a:t>, ці рослини перетворюються на мул, який  з роками накопичується на дні</a:t>
            </a:r>
            <a:endParaRPr/>
          </a:p>
        </p:txBody>
      </p:sp>
      <p:pic>
        <p:nvPicPr>
          <p:cNvPr descr="Тест: Болота | MERKATOR" id="261" name="Google Shape;26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43879" y="1769012"/>
            <a:ext cx="6523567" cy="4892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тинки рыбка для детей на прозрачном фоне" id="262" name="Google Shape;262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25719" y="4215349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0"/>
          <p:cNvSpPr txBox="1"/>
          <p:nvPr>
            <p:ph type="title"/>
          </p:nvPr>
        </p:nvSpPr>
        <p:spPr>
          <a:xfrm>
            <a:off x="838200" y="111906"/>
            <a:ext cx="10515600" cy="10416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 У результаті таке озеро поступово  міліє і стає </a:t>
            </a:r>
            <a:r>
              <a:rPr b="1" i="1" lang="uk-UA" sz="4800">
                <a:solidFill>
                  <a:srgbClr val="FF0000"/>
                </a:solidFill>
              </a:rPr>
              <a:t>болотом</a:t>
            </a:r>
            <a:endParaRPr/>
          </a:p>
        </p:txBody>
      </p:sp>
      <p:pic>
        <p:nvPicPr>
          <p:cNvPr descr="Вопреки заблуждениям, болота необходимы для сохранения экосистемы —  Российская газета" id="268" name="Google Shape;26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46373" y="1817293"/>
            <a:ext cx="7557281" cy="5040707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269" name="Google Shape;269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0808" y="2014339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 txBox="1"/>
          <p:nvPr>
            <p:ph type="title"/>
          </p:nvPr>
        </p:nvSpPr>
        <p:spPr>
          <a:xfrm>
            <a:off x="838199" y="197278"/>
            <a:ext cx="10515600" cy="8306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Болота осушують, прокопуючи канави, куди збирається вода.</a:t>
            </a:r>
            <a:endParaRPr/>
          </a:p>
        </p:txBody>
      </p:sp>
      <p:pic>
        <p:nvPicPr>
          <p:cNvPr descr="Як укріпити береги водовідвідної канави. Зміцнення стінок дренажної канавки:  п&amp;#39;ять кращих способів" id="275" name="Google Shape;27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76875" y="1690688"/>
            <a:ext cx="6838249" cy="4718392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276" name="Google Shape;276;p21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838199" y="1195754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2"/>
          <p:cNvSpPr txBox="1"/>
          <p:nvPr>
            <p:ph type="title"/>
          </p:nvPr>
        </p:nvSpPr>
        <p:spPr>
          <a:xfrm>
            <a:off x="936674" y="257994"/>
            <a:ext cx="10515600" cy="108321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На місці осушених боліт вирощують відмінні врожаї сільськогосподарських культур</a:t>
            </a:r>
            <a:endParaRPr/>
          </a:p>
        </p:txBody>
      </p:sp>
      <p:pic>
        <p:nvPicPr>
          <p:cNvPr descr="Як тепла погода вплине на український врожай цього року - розповідає експерт" id="282" name="Google Shape;28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8680" y="1787201"/>
            <a:ext cx="6934640" cy="4579064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283" name="Google Shape;28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62646" y="1893146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3"/>
          <p:cNvSpPr txBox="1"/>
          <p:nvPr>
            <p:ph type="title"/>
          </p:nvPr>
        </p:nvSpPr>
        <p:spPr>
          <a:xfrm>
            <a:off x="838200" y="168813"/>
            <a:ext cx="10515600" cy="8466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В Україні болота поширені на півночі</a:t>
            </a:r>
            <a:endParaRPr/>
          </a:p>
        </p:txBody>
      </p:sp>
      <p:pic>
        <p:nvPicPr>
          <p:cNvPr descr="Болота, підземні води України » Шкільні Підручники" id="289" name="Google Shape;28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0665" y="944091"/>
            <a:ext cx="7920110" cy="54295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Рисунки рыб для детей" id="290" name="Google Shape;290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7640" y="944091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4"/>
          <p:cNvSpPr txBox="1"/>
          <p:nvPr>
            <p:ph type="title"/>
          </p:nvPr>
        </p:nvSpPr>
        <p:spPr>
          <a:xfrm>
            <a:off x="838200" y="0"/>
            <a:ext cx="10515600" cy="773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З боліт бере початок багато річок</a:t>
            </a:r>
            <a:endParaRPr/>
          </a:p>
        </p:txBody>
      </p:sp>
      <p:pic>
        <p:nvPicPr>
          <p:cNvPr descr="Знайомтесь – «Ірдинське болото». | ckovr.gov.ua" id="296" name="Google Shape;29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14843" y="1269609"/>
            <a:ext cx="7451188" cy="5588391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297" name="Google Shape;297;p24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590843" y="1269609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5"/>
          <p:cNvSpPr txBox="1"/>
          <p:nvPr>
            <p:ph type="title"/>
          </p:nvPr>
        </p:nvSpPr>
        <p:spPr>
          <a:xfrm>
            <a:off x="838200" y="27065"/>
            <a:ext cx="10515600" cy="9873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960"/>
              <a:buFont typeface="Calibri"/>
              <a:buNone/>
            </a:pPr>
            <a:r>
              <a:rPr b="1" i="1" lang="uk-UA" sz="3659">
                <a:solidFill>
                  <a:srgbClr val="002060"/>
                </a:solidFill>
              </a:rPr>
              <a:t>У місцях, де населення потерпає від нестачі води, люди створюють </a:t>
            </a:r>
            <a:r>
              <a:rPr b="1" i="1" lang="uk-UA" sz="3659">
                <a:solidFill>
                  <a:srgbClr val="FF0000"/>
                </a:solidFill>
              </a:rPr>
              <a:t>штучні водойми.</a:t>
            </a:r>
            <a:endParaRPr sz="3659"/>
          </a:p>
        </p:txBody>
      </p:sp>
      <p:pic>
        <p:nvPicPr>
          <p:cNvPr descr="Штучні водойми - Водойми України" id="303" name="Google Shape;30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191" y="1366100"/>
            <a:ext cx="5715000" cy="4257675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Приклади штучних водойм | ВАШ СТАВОК" id="304" name="Google Shape;304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5236" y="3886200"/>
            <a:ext cx="4762500" cy="2971800"/>
          </a:xfrm>
          <a:prstGeom prst="rect">
            <a:avLst/>
          </a:prstGeom>
          <a:noFill/>
          <a:ln cap="rnd" cmpd="sng" w="1270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sx="97000" kx="900000" rotWithShape="0" algn="br" dir="10500000" dist="95250" sy="23000">
              <a:srgbClr val="000000">
                <a:alpha val="20000"/>
              </a:srgbClr>
            </a:outerShdw>
          </a:effectLst>
        </p:spPr>
      </p:pic>
      <p:pic>
        <p:nvPicPr>
          <p:cNvPr descr="Картинки рыбка для детей на прозрачном фоне" id="305" name="Google Shape;305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32985" y="1633346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6"/>
          <p:cNvSpPr txBox="1"/>
          <p:nvPr>
            <p:ph type="title"/>
          </p:nvPr>
        </p:nvSpPr>
        <p:spPr>
          <a:xfrm>
            <a:off x="838200" y="101709"/>
            <a:ext cx="10515600" cy="7762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До них належать </a:t>
            </a:r>
            <a:r>
              <a:rPr b="1" i="1" lang="uk-UA" sz="4800">
                <a:solidFill>
                  <a:srgbClr val="FF0000"/>
                </a:solidFill>
              </a:rPr>
              <a:t>канали</a:t>
            </a:r>
            <a:endParaRPr/>
          </a:p>
        </p:txBody>
      </p:sp>
      <p:pic>
        <p:nvPicPr>
          <p:cNvPr descr="Штучні водойми - Водойми України" id="311" name="Google Shape;31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16469" y="1367386"/>
            <a:ext cx="7030916" cy="5238032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312" name="Google Shape;312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0519" y="1654282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7"/>
          <p:cNvSpPr txBox="1"/>
          <p:nvPr>
            <p:ph type="title"/>
          </p:nvPr>
        </p:nvSpPr>
        <p:spPr>
          <a:xfrm>
            <a:off x="938875" y="8827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alibri"/>
              <a:buNone/>
            </a:pPr>
            <a:r>
              <a:rPr b="1" i="1" lang="uk-UA" sz="6000">
                <a:solidFill>
                  <a:srgbClr val="FF0000"/>
                </a:solidFill>
              </a:rPr>
              <a:t>Ставки</a:t>
            </a:r>
            <a:r>
              <a:rPr lang="uk-UA"/>
              <a:t> </a:t>
            </a:r>
            <a:endParaRPr/>
          </a:p>
        </p:txBody>
      </p:sp>
      <p:pic>
        <p:nvPicPr>
          <p:cNvPr descr="Штучна водойма на дачі своїми руками: правила облаштування" id="318" name="Google Shape;31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1430" y="1274886"/>
            <a:ext cx="4391228" cy="4070838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Будівництво штучної водойми на ділянці | ibud.ua" id="319" name="Google Shape;319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82658" y="1809458"/>
            <a:ext cx="7125571" cy="4805802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36195" rotWithShape="0" algn="tl" dir="11400000" dist="12700">
              <a:srgbClr val="000000">
                <a:alpha val="32941"/>
              </a:srgbClr>
            </a:outerShdw>
          </a:effectLst>
        </p:spPr>
      </p:pic>
      <p:pic>
        <p:nvPicPr>
          <p:cNvPr descr="рыбы, рисунок, иглобрюх" id="320" name="Google Shape;320;p27"/>
          <p:cNvPicPr preferRelativeResize="0"/>
          <p:nvPr/>
        </p:nvPicPr>
        <p:blipFill rotWithShape="1">
          <a:blip r:embed="rId5">
            <a:alphaModFix/>
          </a:blip>
          <a:srcRect b="0" l="12562" r="9382" t="2377"/>
          <a:stretch/>
        </p:blipFill>
        <p:spPr>
          <a:xfrm>
            <a:off x="2180492" y="4920966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8"/>
          <p:cNvSpPr txBox="1"/>
          <p:nvPr>
            <p:ph type="title"/>
          </p:nvPr>
        </p:nvSpPr>
        <p:spPr>
          <a:xfrm>
            <a:off x="838200" y="365125"/>
            <a:ext cx="10515600" cy="8024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alibri"/>
              <a:buNone/>
            </a:pPr>
            <a:r>
              <a:rPr b="1" i="1" lang="uk-UA" sz="6000">
                <a:solidFill>
                  <a:srgbClr val="FF0000"/>
                </a:solidFill>
              </a:rPr>
              <a:t>Водосховища</a:t>
            </a:r>
            <a:r>
              <a:rPr lang="uk-UA"/>
              <a:t> </a:t>
            </a:r>
            <a:endParaRPr/>
          </a:p>
        </p:txBody>
      </p:sp>
      <p:pic>
        <p:nvPicPr>
          <p:cNvPr descr="Водосховище — Вікіпедія" id="326" name="Google Shape;32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3396" y="1353064"/>
            <a:ext cx="6485207" cy="4876876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327" name="Google Shape;327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60180" y="365125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9"/>
          <p:cNvSpPr txBox="1"/>
          <p:nvPr>
            <p:ph type="title"/>
          </p:nvPr>
        </p:nvSpPr>
        <p:spPr>
          <a:xfrm>
            <a:off x="936674" y="111907"/>
            <a:ext cx="10515600" cy="9431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C00000"/>
                </a:solidFill>
              </a:rPr>
              <a:t>Канал</a:t>
            </a:r>
            <a:r>
              <a:rPr b="1" i="1" lang="uk-UA" sz="4800">
                <a:solidFill>
                  <a:srgbClr val="002060"/>
                </a:solidFill>
              </a:rPr>
              <a:t> – це штучна річка, яку спрямовують туди, де потрібна вода.</a:t>
            </a:r>
            <a:endParaRPr/>
          </a:p>
        </p:txBody>
      </p:sp>
      <p:pic>
        <p:nvPicPr>
          <p:cNvPr descr="Природні та штучні водойми | Тест з природознавства – «На Урок»" id="333" name="Google Shape;33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95305" y="1589649"/>
            <a:ext cx="7398337" cy="5548753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334" name="Google Shape;334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2946" y="1589649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30"/>
          <p:cNvSpPr txBox="1"/>
          <p:nvPr>
            <p:ph type="title"/>
          </p:nvPr>
        </p:nvSpPr>
        <p:spPr>
          <a:xfrm>
            <a:off x="105507" y="1"/>
            <a:ext cx="11980985" cy="1167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В Україні побудовано Північнокримський канал</a:t>
            </a:r>
            <a:endParaRPr/>
          </a:p>
        </p:txBody>
      </p:sp>
      <p:pic>
        <p:nvPicPr>
          <p:cNvPr descr="Північно-Кримський канал переходить у підпорядкування Мінагрополітики |  Економічна правда" id="340" name="Google Shape;340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18820" y="1601400"/>
            <a:ext cx="9954358" cy="5256600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341" name="Google Shape;341;p30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365760" y="968671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1"/>
          <p:cNvSpPr txBox="1"/>
          <p:nvPr>
            <p:ph type="title"/>
          </p:nvPr>
        </p:nvSpPr>
        <p:spPr>
          <a:xfrm>
            <a:off x="351692" y="365125"/>
            <a:ext cx="11002108" cy="84437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Ставки використовують для розведення риби</a:t>
            </a:r>
            <a:endParaRPr/>
          </a:p>
        </p:txBody>
      </p:sp>
      <p:pic>
        <p:nvPicPr>
          <p:cNvPr descr="Ставок для розведення риби своїми руками – покрокова інструкція споруди!" id="347" name="Google Shape;34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4151" y="1926817"/>
            <a:ext cx="6949439" cy="4566058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348" name="Google Shape;348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93590" y="1209504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2"/>
          <p:cNvSpPr txBox="1"/>
          <p:nvPr>
            <p:ph type="title"/>
          </p:nvPr>
        </p:nvSpPr>
        <p:spPr>
          <a:xfrm>
            <a:off x="838200" y="206501"/>
            <a:ext cx="105156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Ставки використовують для утримання водоплавної птиці</a:t>
            </a:r>
            <a:endParaRPr/>
          </a:p>
        </p:txBody>
      </p:sp>
      <p:pic>
        <p:nvPicPr>
          <p:cNvPr id="354" name="Google Shape;35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66757" y="1724246"/>
            <a:ext cx="6133514" cy="4927257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355" name="Google Shape;355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3961" y="1533379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3"/>
          <p:cNvSpPr txBox="1"/>
          <p:nvPr>
            <p:ph type="title"/>
          </p:nvPr>
        </p:nvSpPr>
        <p:spPr>
          <a:xfrm>
            <a:off x="257908" y="0"/>
            <a:ext cx="11676184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Ставки використовують для напування худоби</a:t>
            </a:r>
            <a:endParaRPr/>
          </a:p>
        </p:txBody>
      </p:sp>
      <p:pic>
        <p:nvPicPr>
          <p:cNvPr descr="Фото Корови на пасовищі - УНІАН" id="361" name="Google Shape;36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2411" y="1552063"/>
            <a:ext cx="7367178" cy="4894279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ыбы, рисунок, иглобрюх" id="362" name="Google Shape;362;p33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257908" y="1041009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34"/>
          <p:cNvSpPr txBox="1"/>
          <p:nvPr>
            <p:ph type="title"/>
          </p:nvPr>
        </p:nvSpPr>
        <p:spPr>
          <a:xfrm>
            <a:off x="419100" y="322923"/>
            <a:ext cx="11353800" cy="7602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Ставки використовують для зрошення полів</a:t>
            </a:r>
            <a:endParaRPr/>
          </a:p>
        </p:txBody>
      </p:sp>
      <p:pic>
        <p:nvPicPr>
          <p:cNvPr descr="Система автономного поливу і зрошення від сонця для фермерів | Теплоціль" id="368" name="Google Shape;368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27559" y="1582469"/>
            <a:ext cx="8736882" cy="4551045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Картинки рыбка для детей на прозрачном фоне" id="369" name="Google Shape;369;p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29536" y="1280090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5"/>
          <p:cNvSpPr txBox="1"/>
          <p:nvPr>
            <p:ph type="title"/>
          </p:nvPr>
        </p:nvSpPr>
        <p:spPr>
          <a:xfrm>
            <a:off x="307150" y="168174"/>
            <a:ext cx="11577600" cy="97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uk-UA"/>
              <a:t> </a:t>
            </a:r>
            <a:r>
              <a:rPr b="1" i="1" lang="uk-UA" sz="4900">
                <a:solidFill>
                  <a:srgbClr val="002060"/>
                </a:solidFill>
              </a:rPr>
              <a:t>У містах ставки є окрасою парків і зон відпочинку</a:t>
            </a:r>
            <a:endParaRPr b="1" i="1">
              <a:solidFill>
                <a:srgbClr val="002060"/>
              </a:solidFill>
            </a:endParaRPr>
          </a:p>
        </p:txBody>
      </p:sp>
      <p:pic>
        <p:nvPicPr>
          <p:cNvPr descr="Топ-10 наймальовничіших парків України | Новини | Туристична компанія  «ТамТур»" id="375" name="Google Shape;375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1877" y="1585664"/>
            <a:ext cx="7948246" cy="5272336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Рисунки рыб для детей" id="376" name="Google Shape;376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7342" y="1295397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 sz="4000">
                <a:solidFill>
                  <a:srgbClr val="002060"/>
                </a:solidFill>
              </a:rPr>
              <a:t>Водосховища за своїми розмірами нагадують великі озера або навіть моря. Їх будують переважно на річках</a:t>
            </a:r>
            <a:endParaRPr sz="4000"/>
          </a:p>
        </p:txBody>
      </p:sp>
      <p:pic>
        <p:nvPicPr>
          <p:cNvPr descr="Річки, що впадають у найбільші водосховища України | uhe.gov.ua" id="382" name="Google Shape;382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31646" y="2039815"/>
            <a:ext cx="8328707" cy="4664076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рыбы, рисунок, иглобрюх" id="383" name="Google Shape;383;p36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281354" y="1690688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37"/>
          <p:cNvSpPr txBox="1"/>
          <p:nvPr>
            <p:ph type="title"/>
          </p:nvPr>
        </p:nvSpPr>
        <p:spPr>
          <a:xfrm>
            <a:off x="623075" y="138625"/>
            <a:ext cx="10945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Київське та Каховське водосховища розташовані на Дніпрі</a:t>
            </a:r>
            <a:endParaRPr/>
          </a:p>
        </p:txBody>
      </p:sp>
      <p:pic>
        <p:nvPicPr>
          <p:cNvPr descr="Зустріч 42 - 49 Зошит з природознавства 4 клас Грущинська І В ГДЗ/відповіді  Нова програма 2015 року » Допомога учням" id="389" name="Google Shape;38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33501" y="1978225"/>
            <a:ext cx="6752100" cy="44932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тинки рыбка для детей на прозрачном фоне" id="390" name="Google Shape;390;p3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86203" y="1118803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320"/>
              <a:buFont typeface="Calibri"/>
              <a:buNone/>
            </a:pPr>
            <a:r>
              <a:rPr b="1" i="1" lang="uk-UA" sz="4120">
                <a:solidFill>
                  <a:srgbClr val="002060"/>
                </a:solidFill>
              </a:rPr>
              <a:t>У водоймах мешкає  багато представників рослинного й тваринного світу</a:t>
            </a:r>
            <a:endParaRPr sz="3759"/>
          </a:p>
        </p:txBody>
      </p:sp>
      <p:pic>
        <p:nvPicPr>
          <p:cNvPr descr="Світ біології: Водне середовище існування. Маткріал для учнів 5 класу." id="396" name="Google Shape;396;p38"/>
          <p:cNvPicPr preferRelativeResize="0"/>
          <p:nvPr/>
        </p:nvPicPr>
        <p:blipFill rotWithShape="1">
          <a:blip r:embed="rId3">
            <a:alphaModFix/>
          </a:blip>
          <a:srcRect b="4098" l="0" r="0" t="3444"/>
          <a:stretch/>
        </p:blipFill>
        <p:spPr>
          <a:xfrm>
            <a:off x="2246141" y="1899138"/>
            <a:ext cx="7151077" cy="4958862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Рисунки рыб для детей" id="397" name="Google Shape;397;p3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7013" y="1690688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Закон  про раціональне використання та охорону водойм</a:t>
            </a:r>
            <a:endParaRPr/>
          </a:p>
        </p:txBody>
      </p:sp>
      <p:sp>
        <p:nvSpPr>
          <p:cNvPr id="403" name="Google Shape;403;p39"/>
          <p:cNvSpPr txBox="1"/>
          <p:nvPr/>
        </p:nvSpPr>
        <p:spPr>
          <a:xfrm>
            <a:off x="838200" y="1855823"/>
            <a:ext cx="10978662" cy="3170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4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Стаття 3.</a:t>
            </a: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Водний фонд України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Усі води (водні об'єкти) на території України становлять її водний фонд.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 водного фонду України належать: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1) поверхневі води: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природні водойми (озера);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водотоки (річки, струмки);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штучні водойми (водосховища, ставки) і канали;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інші водні об'єкти;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2) підземні води та джерела;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20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3) внутрішні морські води та територіальне море.</a:t>
            </a:r>
            <a:endParaRPr/>
          </a:p>
        </p:txBody>
      </p:sp>
      <p:sp>
        <p:nvSpPr>
          <p:cNvPr id="404" name="Google Shape;404;p39"/>
          <p:cNvSpPr txBox="1"/>
          <p:nvPr/>
        </p:nvSpPr>
        <p:spPr>
          <a:xfrm>
            <a:off x="995289" y="5411597"/>
            <a:ext cx="1035851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-UA" sz="1800" u="none" cap="none" strike="noStrik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Стаття 29. Організаційно-економічні заходи щодо забезпечення раціонального використання і охорони вод та відтворення водних ресурсів</a:t>
            </a:r>
            <a:endParaRPr b="1"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рыбы, рисунок, иглобрюх" id="405" name="Google Shape;405;p39"/>
          <p:cNvPicPr preferRelativeResize="0"/>
          <p:nvPr/>
        </p:nvPicPr>
        <p:blipFill rotWithShape="1">
          <a:blip r:embed="rId3">
            <a:alphaModFix/>
          </a:blip>
          <a:srcRect b="0" l="12562" r="9382" t="2377"/>
          <a:stretch/>
        </p:blipFill>
        <p:spPr>
          <a:xfrm>
            <a:off x="7385539" y="3001032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40"/>
          <p:cNvSpPr txBox="1"/>
          <p:nvPr>
            <p:ph type="title"/>
          </p:nvPr>
        </p:nvSpPr>
        <p:spPr>
          <a:xfrm>
            <a:off x="257907" y="126025"/>
            <a:ext cx="116763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320"/>
              <a:buFont typeface="Calibri"/>
              <a:buNone/>
            </a:pPr>
            <a:r>
              <a:rPr b="1" i="1" lang="uk-UA" sz="4220">
                <a:solidFill>
                  <a:srgbClr val="002060"/>
                </a:solidFill>
              </a:rPr>
              <a:t>Мешканці водойм дуже чутливі до забруднення</a:t>
            </a:r>
            <a:endParaRPr sz="3859"/>
          </a:p>
        </p:txBody>
      </p:sp>
      <p:pic>
        <p:nvPicPr>
          <p:cNvPr descr="Типи забруднення води і їх наслідки" id="411" name="Google Shape;411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29132" y="1681724"/>
            <a:ext cx="6414868" cy="4811151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Картинки рыбка для детей на прозрачном фоне" id="412" name="Google Shape;412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44000" y="1896678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1"/>
          <p:cNvSpPr txBox="1"/>
          <p:nvPr>
            <p:ph type="title"/>
          </p:nvPr>
        </p:nvSpPr>
        <p:spPr>
          <a:xfrm>
            <a:off x="281353" y="151200"/>
            <a:ext cx="114651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 У водойми часто скидають відходи виробництва</a:t>
            </a:r>
            <a:endParaRPr/>
          </a:p>
        </p:txBody>
      </p:sp>
      <p:pic>
        <p:nvPicPr>
          <p:cNvPr descr="На Хмельниччині через забруднення та надмірну зарегульованість стоку річок  спостерігається погіршення якості поверхневих вод – Новини Хмельницький" id="418" name="Google Shape;418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19421" y="1807697"/>
            <a:ext cx="8553157" cy="4811151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Рисунки рыб для детей" id="419" name="Google Shape;419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5659" y="1027906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 sz="4000">
                <a:solidFill>
                  <a:srgbClr val="002060"/>
                </a:solidFill>
              </a:rPr>
              <a:t>З потоками талих вод або після злив у них потрапляють отрутохімікати й мінеральні добрива</a:t>
            </a:r>
            <a:endParaRPr sz="4000"/>
          </a:p>
        </p:txBody>
      </p:sp>
      <p:pic>
        <p:nvPicPr>
          <p:cNvPr descr="У Рівненській ОДА розповіли, де можна очікувати підтоплення внаслідок танення  снігу | Рівненські новини" id="425" name="Google Shape;425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33655" y="2061992"/>
            <a:ext cx="8324690" cy="4430883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рыбы, рисунок, иглобрюх" id="426" name="Google Shape;426;p42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225083" y="1309948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43"/>
          <p:cNvSpPr txBox="1"/>
          <p:nvPr>
            <p:ph type="title"/>
          </p:nvPr>
        </p:nvSpPr>
        <p:spPr>
          <a:xfrm>
            <a:off x="419100" y="126025"/>
            <a:ext cx="11353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b="1" i="1" lang="uk-UA" sz="4800">
                <a:solidFill>
                  <a:srgbClr val="002060"/>
                </a:solidFill>
              </a:rPr>
              <a:t>Забруднюють водойми й побутовим сміттям</a:t>
            </a:r>
            <a:endParaRPr/>
          </a:p>
        </p:txBody>
      </p:sp>
      <p:pic>
        <p:nvPicPr>
          <p:cNvPr descr="У Львові експерти визначили найбільш забруднені водойми" id="432" name="Google Shape;432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43015" y="1690688"/>
            <a:ext cx="7705970" cy="4334608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Картинки рыбка для детей на прозрачном фоне" id="433" name="Google Shape;433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86203" y="2405506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4"/>
          <p:cNvSpPr txBox="1"/>
          <p:nvPr>
            <p:ph type="title"/>
          </p:nvPr>
        </p:nvSpPr>
        <p:spPr>
          <a:xfrm>
            <a:off x="838200" y="214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Усе це призводить до загибелі мешканців водойм</a:t>
            </a:r>
            <a:endParaRPr/>
          </a:p>
        </p:txBody>
      </p:sp>
      <p:pic>
        <p:nvPicPr>
          <p:cNvPr descr="В Україні масово гине риба. Кажуть про задуху та хімічне отруєння | ЗНАЮТЬ  ВСІ" id="439" name="Google Shape;439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66532" y="1917590"/>
            <a:ext cx="9658936" cy="4575285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Рисунки рыб для детей" id="440" name="Google Shape;440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6675" y="1295397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5"/>
          <p:cNvSpPr txBox="1"/>
          <p:nvPr>
            <p:ph type="title"/>
          </p:nvPr>
        </p:nvSpPr>
        <p:spPr>
          <a:xfrm>
            <a:off x="838200" y="2267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002060"/>
                </a:solidFill>
              </a:rPr>
              <a:t>Чистота водойм залежить і від нас, нашої поведінки в природі.</a:t>
            </a:r>
            <a:endParaRPr/>
          </a:p>
        </p:txBody>
      </p:sp>
      <p:pic>
        <p:nvPicPr>
          <p:cNvPr descr="Правила поведінки біля води - Криворізька загальноосвітня школа І-ІІІ  ступенів №42" id="446" name="Google Shape;446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5415" y="1916753"/>
            <a:ext cx="4685113" cy="3316429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descr="Дистанційна форма навчання Старша група “Дзвіночки” | Конотопський  дошкільний навчальний заклад (ясла-садок) №5 “Сніжок” Конотопської міської  ради Сумської області" id="447" name="Google Shape;447;p4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2979494"/>
            <a:ext cx="4803067" cy="3196223"/>
          </a:xfrm>
          <a:prstGeom prst="rect">
            <a:avLst/>
          </a:prstGeom>
          <a:solidFill>
            <a:srgbClr val="ECECEC"/>
          </a:solidFill>
          <a:ln cap="sq" cmpd="sng" w="101600">
            <a:solidFill>
              <a:srgbClr val="FDFDFD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kx="110000" rotWithShape="0" algn="tl" dir="7560000" dist="37500" sy="98000" ky="200000">
              <a:srgbClr val="000000">
                <a:alpha val="20000"/>
              </a:srgbClr>
            </a:outerShdw>
          </a:effectLst>
        </p:spPr>
      </p:pic>
      <p:pic>
        <p:nvPicPr>
          <p:cNvPr descr="рыбы, рисунок, иглобрюх" id="448" name="Google Shape;448;p45"/>
          <p:cNvPicPr preferRelativeResize="0"/>
          <p:nvPr/>
        </p:nvPicPr>
        <p:blipFill rotWithShape="1">
          <a:blip r:embed="rId5">
            <a:alphaModFix/>
          </a:blip>
          <a:srcRect b="0" l="12562" r="9382" t="2377"/>
          <a:stretch/>
        </p:blipFill>
        <p:spPr>
          <a:xfrm>
            <a:off x="2644727" y="4895557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Calibri"/>
              <a:buNone/>
            </a:pPr>
            <a:r>
              <a:rPr b="1" i="1" lang="uk-UA" sz="6000">
                <a:solidFill>
                  <a:srgbClr val="FF0000"/>
                </a:solidFill>
              </a:rPr>
              <a:t>Коротко про головне</a:t>
            </a:r>
            <a:endParaRPr/>
          </a:p>
        </p:txBody>
      </p:sp>
      <p:sp>
        <p:nvSpPr>
          <p:cNvPr id="454" name="Google Shape;454;p46"/>
          <p:cNvSpPr/>
          <p:nvPr/>
        </p:nvSpPr>
        <p:spPr>
          <a:xfrm>
            <a:off x="937101" y="2967335"/>
            <a:ext cx="10317825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54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До природних водойм, крім річок,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54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належать озера й болота</a:t>
            </a:r>
            <a:endParaRPr/>
          </a:p>
        </p:txBody>
      </p:sp>
      <p:pic>
        <p:nvPicPr>
          <p:cNvPr descr="Картинки рыбка для детей на прозрачном фоне" id="455" name="Google Shape;455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11286" y="1042698"/>
            <a:ext cx="2518117" cy="2027085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Calibri"/>
              <a:buNone/>
            </a:pPr>
            <a:r>
              <a:rPr b="1" i="1" lang="uk-UA" sz="5400">
                <a:solidFill>
                  <a:srgbClr val="FF0000"/>
                </a:solidFill>
              </a:rPr>
              <a:t>Коротко про головне</a:t>
            </a:r>
            <a:endParaRPr/>
          </a:p>
        </p:txBody>
      </p:sp>
      <p:sp>
        <p:nvSpPr>
          <p:cNvPr id="461" name="Google Shape;461;p47"/>
          <p:cNvSpPr/>
          <p:nvPr/>
        </p:nvSpPr>
        <p:spPr>
          <a:xfrm>
            <a:off x="2182914" y="2024800"/>
            <a:ext cx="7572972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88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Озера бувають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8800" cap="non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прісні</a:t>
            </a:r>
            <a:r>
              <a:rPr b="0" lang="uk-UA" sz="88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b="0" lang="uk-UA" sz="8800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солоні</a:t>
            </a:r>
            <a:endParaRPr/>
          </a:p>
        </p:txBody>
      </p:sp>
      <p:pic>
        <p:nvPicPr>
          <p:cNvPr descr="Рисунки рыб для детей" id="462" name="Google Shape;462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72707" y="4825567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4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Calibri"/>
              <a:buNone/>
            </a:pPr>
            <a:r>
              <a:rPr b="1" i="1" lang="uk-UA" sz="5400">
                <a:solidFill>
                  <a:srgbClr val="FF0000"/>
                </a:solidFill>
              </a:rPr>
              <a:t>Коротко про головне</a:t>
            </a:r>
            <a:endParaRPr/>
          </a:p>
        </p:txBody>
      </p:sp>
      <p:sp>
        <p:nvSpPr>
          <p:cNvPr id="468" name="Google Shape;468;p48"/>
          <p:cNvSpPr/>
          <p:nvPr/>
        </p:nvSpPr>
        <p:spPr>
          <a:xfrm>
            <a:off x="2008139" y="1536174"/>
            <a:ext cx="8682185" cy="51706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600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Озеро</a:t>
            </a: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яке  заростає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трав'янистими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рослинами, </a:t>
            </a:r>
            <a:r>
              <a:rPr b="0" lang="uk-UA" sz="6600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поступово</a:t>
            </a: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перетворюється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на </a:t>
            </a:r>
            <a:r>
              <a:rPr b="0" lang="uk-UA" sz="6600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болото</a:t>
            </a:r>
            <a:r>
              <a:rPr b="0" lang="uk-UA" sz="66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descr="рыбы, рисунок, иглобрюх" id="469" name="Google Shape;469;p48"/>
          <p:cNvPicPr preferRelativeResize="0"/>
          <p:nvPr/>
        </p:nvPicPr>
        <p:blipFill rotWithShape="1">
          <a:blip r:embed="rId3">
            <a:alphaModFix/>
          </a:blip>
          <a:srcRect b="0" l="12562" r="9382" t="2377"/>
          <a:stretch/>
        </p:blipFill>
        <p:spPr>
          <a:xfrm>
            <a:off x="-140677" y="0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000"/>
              <a:buFont typeface="Calibri"/>
              <a:buNone/>
            </a:pPr>
            <a:r>
              <a:rPr b="1" i="1" lang="uk-UA" sz="6000">
                <a:solidFill>
                  <a:srgbClr val="C00000"/>
                </a:solidFill>
              </a:rPr>
              <a:t>Коротко про головне</a:t>
            </a:r>
            <a:endParaRPr/>
          </a:p>
        </p:txBody>
      </p:sp>
      <p:sp>
        <p:nvSpPr>
          <p:cNvPr id="475" name="Google Shape;475;p49"/>
          <p:cNvSpPr/>
          <p:nvPr/>
        </p:nvSpPr>
        <p:spPr>
          <a:xfrm>
            <a:off x="936799" y="1690688"/>
            <a:ext cx="10318402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0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До штучних водойм належать: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000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канали</a:t>
            </a:r>
            <a:r>
              <a:rPr b="0" lang="uk-UA" sz="60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000" cap="none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ставки</a:t>
            </a:r>
            <a:r>
              <a:rPr b="0" lang="uk-UA" sz="60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60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0" lang="uk-UA" sz="6000" cap="non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водосховища</a:t>
            </a:r>
            <a:endParaRPr/>
          </a:p>
        </p:txBody>
      </p:sp>
      <p:pic>
        <p:nvPicPr>
          <p:cNvPr descr="Картинки рыбка для детей на прозрачном фоне" id="476" name="Google Shape;476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45527" y="3016251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400"/>
              <a:buFont typeface="Calibri"/>
              <a:buNone/>
            </a:pPr>
            <a:r>
              <a:rPr b="1" i="1" lang="uk-UA" sz="5400">
                <a:solidFill>
                  <a:srgbClr val="FF0000"/>
                </a:solidFill>
              </a:rPr>
              <a:t>Коротко про головне</a:t>
            </a:r>
            <a:endParaRPr/>
          </a:p>
        </p:txBody>
      </p:sp>
      <p:sp>
        <p:nvSpPr>
          <p:cNvPr id="482" name="Google Shape;482;p50"/>
          <p:cNvSpPr/>
          <p:nvPr/>
        </p:nvSpPr>
        <p:spPr>
          <a:xfrm>
            <a:off x="1932328" y="2274838"/>
            <a:ext cx="8327343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72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Водойми України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72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потребують охорони</a:t>
            </a:r>
            <a:endParaRPr/>
          </a:p>
        </p:txBody>
      </p:sp>
      <p:pic>
        <p:nvPicPr>
          <p:cNvPr descr="Рисунки рыб для детей" id="483" name="Google Shape;483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03260" y="4724397"/>
            <a:ext cx="2823293" cy="213360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g2dd003b8e37_0_284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>
                <a:solidFill>
                  <a:srgbClr val="C00000"/>
                </a:solidFill>
              </a:rPr>
              <a:t>Домашнє завдання</a:t>
            </a:r>
            <a:endParaRPr b="1">
              <a:solidFill>
                <a:srgbClr val="C00000"/>
              </a:solidFill>
            </a:endParaRPr>
          </a:p>
        </p:txBody>
      </p:sp>
      <p:sp>
        <p:nvSpPr>
          <p:cNvPr id="489" name="Google Shape;489;g2dd003b8e37_0_284"/>
          <p:cNvSpPr txBox="1"/>
          <p:nvPr/>
        </p:nvSpPr>
        <p:spPr>
          <a:xfrm>
            <a:off x="1549050" y="1766325"/>
            <a:ext cx="72480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Намалювати "малюнок-заклик" або зробити лепбук на тему "Бережімо водойми України"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g2dd003b8e37_0_284"/>
          <p:cNvSpPr txBox="1"/>
          <p:nvPr/>
        </p:nvSpPr>
        <p:spPr>
          <a:xfrm>
            <a:off x="1360300" y="3010050"/>
            <a:ext cx="72480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Зразок: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arenR"/>
            </a:pPr>
            <a:r>
              <a:rPr lang="uk-UA" sz="2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малюнок-заклик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arenR"/>
            </a:pPr>
            <a:r>
              <a:rPr lang="uk-UA" sz="2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лепбук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g2dd003b8e37_0_284"/>
          <p:cNvSpPr txBox="1"/>
          <p:nvPr/>
        </p:nvSpPr>
        <p:spPr>
          <a:xfrm>
            <a:off x="5877775" y="4570400"/>
            <a:ext cx="5862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 зробити лепбук? - </a:t>
            </a:r>
            <a:r>
              <a:rPr lang="uk-UA" sz="2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ТУТ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5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alibri"/>
              <a:buNone/>
            </a:pPr>
            <a:r>
              <a:rPr b="1" i="1" lang="uk-UA" sz="4800">
                <a:solidFill>
                  <a:srgbClr val="FF0000"/>
                </a:solidFill>
              </a:rPr>
              <a:t>Чи знаєте ви, що…</a:t>
            </a:r>
            <a:endParaRPr/>
          </a:p>
        </p:txBody>
      </p:sp>
      <p:sp>
        <p:nvSpPr>
          <p:cNvPr id="497" name="Google Shape;497;p51"/>
          <p:cNvSpPr/>
          <p:nvPr/>
        </p:nvSpPr>
        <p:spPr>
          <a:xfrm>
            <a:off x="300277" y="1835220"/>
            <a:ext cx="11156066" cy="4247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54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…</a:t>
            </a:r>
            <a:r>
              <a:rPr b="0" lang="uk-UA" sz="5400" u="sng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Біле озеро</a:t>
            </a:r>
            <a:r>
              <a:rPr b="0" lang="uk-UA" sz="54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що на Рівненщині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uk-UA" sz="5400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вважають найпрозорішим на Україні.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5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Його також називають озером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5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молодості, оскільки тут найвищий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5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вміст гліцерину у воді </a:t>
            </a:r>
            <a:endParaRPr b="0" sz="5400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рыбы, рисунок, иглобрюх" id="498" name="Google Shape;498;p51"/>
          <p:cNvPicPr preferRelativeResize="0"/>
          <p:nvPr/>
        </p:nvPicPr>
        <p:blipFill rotWithShape="1">
          <a:blip r:embed="rId4">
            <a:alphaModFix/>
          </a:blip>
          <a:srcRect b="0" l="12562" r="9382" t="2377"/>
          <a:stretch/>
        </p:blipFill>
        <p:spPr>
          <a:xfrm>
            <a:off x="-140677" y="0"/>
            <a:ext cx="2459462" cy="211905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Біле озеро, Рівненська — фото, опис, адреса" id="503" name="Google Shape;503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85609" y="350575"/>
            <a:ext cx="7820781" cy="5865586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  <p:pic>
        <p:nvPicPr>
          <p:cNvPr descr="Картинки рыбка для детей на прозрачном фоне" id="504" name="Google Shape;504;p5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59594" y="759586"/>
            <a:ext cx="2869809" cy="231019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g35c3e78fbcd_0_0"/>
          <p:cNvSpPr txBox="1"/>
          <p:nvPr/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</a:pPr>
            <a:r>
              <a:rPr b="1" i="0" lang="uk-UA" sz="4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Як ви попрацювали?</a:t>
            </a:r>
            <a:endParaRPr b="1" i="0" sz="48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g35c3e78fbcd_0_0"/>
          <p:cNvSpPr/>
          <p:nvPr/>
        </p:nvSpPr>
        <p:spPr>
          <a:xfrm>
            <a:off x="814917" y="1268413"/>
            <a:ext cx="6432300" cy="1584300"/>
          </a:xfrm>
          <a:prstGeom prst="ellipse">
            <a:avLst/>
          </a:prstGeom>
          <a:solidFill>
            <a:srgbClr val="2FBB2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Було легко</a:t>
            </a:r>
            <a:endParaRPr b="1"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g35c3e78fbcd_0_0"/>
          <p:cNvSpPr/>
          <p:nvPr/>
        </p:nvSpPr>
        <p:spPr>
          <a:xfrm>
            <a:off x="2832100" y="2852738"/>
            <a:ext cx="6432300" cy="1584300"/>
          </a:xfrm>
          <a:prstGeom prst="ellipse">
            <a:avLst/>
          </a:prstGeom>
          <a:solidFill>
            <a:srgbClr val="FFFF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4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 все вдалося</a:t>
            </a:r>
            <a:endParaRPr b="1" sz="4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g35c3e78fbcd_0_0"/>
          <p:cNvSpPr/>
          <p:nvPr/>
        </p:nvSpPr>
        <p:spPr>
          <a:xfrm>
            <a:off x="4751917" y="4508500"/>
            <a:ext cx="6432300" cy="1584300"/>
          </a:xfrm>
          <a:prstGeom prst="ellipse">
            <a:avLst/>
          </a:prstGeom>
          <a:solidFill>
            <a:srgbClr val="F40A1B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-UA" sz="6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Було важко</a:t>
            </a:r>
            <a:endParaRPr b="1"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53"/>
          <p:cNvSpPr txBox="1"/>
          <p:nvPr>
            <p:ph type="title"/>
          </p:nvPr>
        </p:nvSpPr>
        <p:spPr>
          <a:xfrm>
            <a:off x="838200" y="365125"/>
            <a:ext cx="10515600" cy="323620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i="1" lang="uk-UA">
                <a:solidFill>
                  <a:srgbClr val="FF0000"/>
                </a:solidFill>
              </a:rPr>
              <a:t>Література</a:t>
            </a:r>
            <a:r>
              <a:rPr lang="uk-UA"/>
              <a:t> </a:t>
            </a:r>
            <a:br>
              <a:rPr lang="uk-UA"/>
            </a:br>
            <a:br>
              <a:rPr b="1" i="1" lang="uk-UA">
                <a:solidFill>
                  <a:srgbClr val="002060"/>
                </a:solidFill>
              </a:rPr>
            </a:br>
            <a:r>
              <a:rPr b="1" i="1" lang="uk-UA">
                <a:solidFill>
                  <a:srgbClr val="002060"/>
                </a:solidFill>
              </a:rPr>
              <a:t>- інтернет-ресурси;</a:t>
            </a:r>
            <a:br>
              <a:rPr b="1" i="1" lang="uk-UA">
                <a:solidFill>
                  <a:srgbClr val="002060"/>
                </a:solidFill>
              </a:rPr>
            </a:br>
            <a:r>
              <a:rPr b="1" i="1" lang="uk-UA">
                <a:solidFill>
                  <a:srgbClr val="002060"/>
                </a:solidFill>
              </a:rPr>
              <a:t>- підручник та зошит «Я досліджую світ, 4 клас» </a:t>
            </a:r>
            <a:endParaRPr b="1" i="1">
              <a:solidFill>
                <a:srgbClr val="002060"/>
              </a:solidFill>
            </a:endParaRPr>
          </a:p>
        </p:txBody>
      </p:sp>
      <p:pic>
        <p:nvPicPr>
          <p:cNvPr descr="Картинки рыбка для детей на прозрачном фоне" id="518" name="Google Shape;518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08888" y="4133558"/>
            <a:ext cx="3290521" cy="2648870"/>
          </a:xfrm>
          <a:prstGeom prst="ellipse">
            <a:avLst/>
          </a:prstGeom>
          <a:noFill/>
          <a:ln>
            <a:noFill/>
          </a:ln>
        </p:spPr>
      </p:pic>
      <p:pic>
        <p:nvPicPr>
          <p:cNvPr descr="Рисунки рыб для детей" id="519" name="Google Shape;519;p5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3284" y="3066757"/>
            <a:ext cx="2823293" cy="2133603"/>
          </a:xfrm>
          <a:prstGeom prst="ellipse">
            <a:avLst/>
          </a:prstGeom>
          <a:noFill/>
          <a:ln>
            <a:noFill/>
          </a:ln>
        </p:spPr>
      </p:pic>
      <p:pic>
        <p:nvPicPr>
          <p:cNvPr descr="рыбы, рисунок, иглобрюх" id="520" name="Google Shape;520;p53"/>
          <p:cNvPicPr preferRelativeResize="0"/>
          <p:nvPr/>
        </p:nvPicPr>
        <p:blipFill rotWithShape="1">
          <a:blip r:embed="rId5">
            <a:alphaModFix/>
          </a:blip>
          <a:srcRect b="0" l="12562" r="9382" t="2377"/>
          <a:stretch/>
        </p:blipFill>
        <p:spPr>
          <a:xfrm>
            <a:off x="3758253" y="4318782"/>
            <a:ext cx="2859412" cy="2463646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Офіс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2021-11-21T11:14:18Z</dcterms:created>
  <dc:creator>DELL2</dc:creator>
</cp:coreProperties>
</file>