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5143500" cx="9144000"/>
  <p:notesSz cx="6858000" cy="9144000"/>
  <p:embeddedFontLst>
    <p:embeddedFont>
      <p:font typeface="Roboto"/>
      <p:regular r:id="rId21"/>
      <p:bold r:id="rId22"/>
      <p:italic r:id="rId23"/>
      <p:boldItalic r:id="rId24"/>
    </p:embeddedFont>
    <p:embeddedFont>
      <p:font typeface="Nunito"/>
      <p:regular r:id="rId25"/>
      <p:bold r:id="rId26"/>
      <p:italic r:id="rId27"/>
      <p:boldItalic r:id="rId2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font" Target="fonts/Roboto-bold.fntdata"/><Relationship Id="rId21" Type="http://schemas.openxmlformats.org/officeDocument/2006/relationships/font" Target="fonts/Roboto-regular.fntdata"/><Relationship Id="rId24" Type="http://schemas.openxmlformats.org/officeDocument/2006/relationships/font" Target="fonts/Roboto-boldItalic.fntdata"/><Relationship Id="rId23" Type="http://schemas.openxmlformats.org/officeDocument/2006/relationships/font" Target="fonts/Roboto-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Nunito-bold.fntdata"/><Relationship Id="rId25" Type="http://schemas.openxmlformats.org/officeDocument/2006/relationships/font" Target="fonts/Nunito-regular.fntdata"/><Relationship Id="rId28" Type="http://schemas.openxmlformats.org/officeDocument/2006/relationships/font" Target="fonts/Nunito-boldItalic.fntdata"/><Relationship Id="rId27" Type="http://schemas.openxmlformats.org/officeDocument/2006/relationships/font" Target="fonts/Nunito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772c70c823_2_7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772c70c823_2_7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772da54600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772da54600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772c70c823_7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772c70c823_7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772da5480e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772da5480e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15efc492e8d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15efc492e8d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772da5480e_5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772da5480e_5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7739fcbf60_3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7739fcbf60_3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773b9ee3c1_3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773b9ee3c1_3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15efc492e8d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15efc492e8d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15efc492e8d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15efc492e8d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77436ae2b9_2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77436ae2b9_2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77436ae2b9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77436ae2b9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77436ae2b9_3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77436ae2b9_3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77436ae2b9_3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Google Shape;261;g77436ae2b9_3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" name="Google Shape;47;p3"/>
          <p:cNvSpPr txBox="1"/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8" name="Google Shape;48;p3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54" name="Google Shape;54;p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4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аш макет 2">
  <p:cSld name="CUSTOM_1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аш макет 1">
  <p:cSld name="CUSTOM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7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5" name="Google Shape;65;p7"/>
          <p:cNvSpPr txBox="1"/>
          <p:nvPr>
            <p:ph idx="1" type="body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6" name="Google Shape;66;p7"/>
          <p:cNvSpPr txBox="1"/>
          <p:nvPr>
            <p:ph idx="2" type="body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7" name="Google Shape;67;p7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8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73" name="Google Shape;73;p8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аш макет 4">
  <p:cSld name="CUSTOM_3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аш макет 3">
  <p:cSld name="CUSTOM_2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1"/>
          <p:cNvSpPr txBox="1"/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83" name="Google Shape;83;p11"/>
          <p:cNvSpPr txBox="1"/>
          <p:nvPr>
            <p:ph idx="1" type="body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84" name="Google Shape;84;p1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2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2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8" name="Google Shape;88;p12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9" name="Google Shape;89;p12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" name="Google Shape;90;p12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12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2" name="Google Shape;92;p12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93" name="Google Shape;93;p12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94" name="Google Shape;94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" name="Google Shape;95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" name="Google Shape;96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7" name="Google Shape;97;p12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8" name="Google Shape;98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9" name="Google Shape;99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" name="Google Shape;100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1" name="Google Shape;101;p12"/>
          <p:cNvSpPr txBox="1"/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102" name="Google Shape;102;p1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3"/>
          <p:cNvSpPr txBox="1"/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08" name="Google Shape;108;p13"/>
          <p:cNvSpPr txBox="1"/>
          <p:nvPr>
            <p:ph idx="1" type="subTitle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9" name="Google Shape;109;p13"/>
          <p:cNvSpPr txBox="1"/>
          <p:nvPr>
            <p:ph idx="2" type="body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10" name="Google Shape;110;p13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1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1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14"/>
          <p:cNvSpPr txBox="1"/>
          <p:nvPr>
            <p:ph idx="1" type="body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16" name="Google Shape;116;p14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  <p:sp>
        <p:nvSpPr>
          <p:cNvPr id="117" name="Google Shape;117;p14"/>
          <p:cNvSpPr txBox="1"/>
          <p:nvPr>
            <p:ph idx="2" type="body"/>
          </p:nvPr>
        </p:nvSpPr>
        <p:spPr>
          <a:xfrm>
            <a:off x="1360725" y="834575"/>
            <a:ext cx="7344300" cy="29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5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20" name="Google Shape;120;p15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21" name="Google Shape;121;p1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" name="Google Shape;122;p1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" name="Google Shape;123;p1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4" name="Google Shape;124;p15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25" name="Google Shape;125;p1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" name="Google Shape;126;p1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" name="Google Shape;127;p1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8" name="Google Shape;128;p15"/>
          <p:cNvSpPr txBox="1"/>
          <p:nvPr>
            <p:ph hasCustomPrompt="1" type="title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9" name="Google Shape;129;p15"/>
          <p:cNvSpPr txBox="1"/>
          <p:nvPr>
            <p:ph idx="1" type="body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ctr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30" name="Google Shape;130;p15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6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льзовательский макет">
  <p:cSld name="AUTOLAYOUT_2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7"/>
          <p:cNvSpPr/>
          <p:nvPr/>
        </p:nvSpPr>
        <p:spPr>
          <a:xfrm>
            <a:off x="7500" y="0"/>
            <a:ext cx="9132300" cy="51435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35" name="Google Shape;135;p17"/>
          <p:cNvCxnSpPr/>
          <p:nvPr/>
        </p:nvCxnSpPr>
        <p:spPr>
          <a:xfrm>
            <a:off x="841350" y="460903"/>
            <a:ext cx="0" cy="426180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36" name="Google Shape;136;p17"/>
          <p:cNvCxnSpPr/>
          <p:nvPr/>
        </p:nvCxnSpPr>
        <p:spPr>
          <a:xfrm>
            <a:off x="8337675" y="460903"/>
            <a:ext cx="0" cy="426180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37" name="Google Shape;137;p17"/>
          <p:cNvSpPr/>
          <p:nvPr/>
        </p:nvSpPr>
        <p:spPr>
          <a:xfrm rot="-5400000">
            <a:off x="4327200" y="853550"/>
            <a:ext cx="483000" cy="427200"/>
          </a:xfrm>
          <a:prstGeom prst="hexagon">
            <a:avLst>
              <a:gd fmla="val 28666" name="adj"/>
              <a:gd fmla="val 115470" name="vf"/>
            </a:avLst>
          </a:prstGeom>
          <a:noFill/>
          <a:ln cap="flat" cmpd="sng" w="381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17"/>
          <p:cNvSpPr txBox="1"/>
          <p:nvPr>
            <p:ph type="ctrTitle"/>
          </p:nvPr>
        </p:nvSpPr>
        <p:spPr>
          <a:xfrm>
            <a:off x="1883125" y="1447250"/>
            <a:ext cx="5400900" cy="19719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C44"/>
              </a:buClr>
              <a:buSzPts val="3600"/>
              <a:buNone/>
              <a:defRPr b="1" sz="3600">
                <a:solidFill>
                  <a:srgbClr val="343C44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C44"/>
              </a:buClr>
              <a:buSzPts val="3600"/>
              <a:buNone/>
              <a:defRPr b="1" sz="3600">
                <a:solidFill>
                  <a:srgbClr val="343C44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C44"/>
              </a:buClr>
              <a:buSzPts val="3600"/>
              <a:buNone/>
              <a:defRPr b="1" sz="3600">
                <a:solidFill>
                  <a:srgbClr val="343C44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C44"/>
              </a:buClr>
              <a:buSzPts val="3600"/>
              <a:buNone/>
              <a:defRPr b="1" sz="3600">
                <a:solidFill>
                  <a:srgbClr val="343C44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C44"/>
              </a:buClr>
              <a:buSzPts val="3600"/>
              <a:buNone/>
              <a:defRPr b="1" sz="3600">
                <a:solidFill>
                  <a:srgbClr val="343C44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C44"/>
              </a:buClr>
              <a:buSzPts val="3600"/>
              <a:buNone/>
              <a:defRPr b="1" sz="3600">
                <a:solidFill>
                  <a:srgbClr val="343C44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C44"/>
              </a:buClr>
              <a:buSzPts val="3600"/>
              <a:buNone/>
              <a:defRPr b="1" sz="3600">
                <a:solidFill>
                  <a:srgbClr val="343C44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C44"/>
              </a:buClr>
              <a:buSzPts val="3600"/>
              <a:buNone/>
              <a:defRPr b="1" sz="3600">
                <a:solidFill>
                  <a:srgbClr val="343C44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3C44"/>
              </a:buClr>
              <a:buSzPts val="3600"/>
              <a:buNone/>
              <a:defRPr b="1" sz="3600">
                <a:solidFill>
                  <a:srgbClr val="343C44"/>
                </a:solidFill>
              </a:defRPr>
            </a:lvl9pPr>
          </a:lstStyle>
          <a:p/>
        </p:txBody>
      </p:sp>
      <p:sp>
        <p:nvSpPr>
          <p:cNvPr id="139" name="Google Shape;139;p17"/>
          <p:cNvSpPr txBox="1"/>
          <p:nvPr>
            <p:ph idx="1" type="subTitle"/>
          </p:nvPr>
        </p:nvSpPr>
        <p:spPr>
          <a:xfrm>
            <a:off x="2429850" y="3493650"/>
            <a:ext cx="4287600" cy="7881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9pPr>
          </a:lstStyle>
          <a:p/>
        </p:txBody>
      </p:sp>
      <p:sp>
        <p:nvSpPr>
          <p:cNvPr id="140" name="Google Shape;140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434343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434343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434343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434343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434343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434343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434343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434343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434343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hift">
    <p:bg>
      <p:bgPr>
        <a:solidFill>
          <a:srgbClr val="00FF00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9845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9845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845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845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845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845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845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845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7.jpg"/><Relationship Id="rId4" Type="http://schemas.openxmlformats.org/officeDocument/2006/relationships/image" Target="../media/image3.jpg"/><Relationship Id="rId5" Type="http://schemas.openxmlformats.org/officeDocument/2006/relationships/image" Target="../media/image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jpg"/><Relationship Id="rId4" Type="http://schemas.openxmlformats.org/officeDocument/2006/relationships/image" Target="../media/image16.jpg"/><Relationship Id="rId5" Type="http://schemas.openxmlformats.org/officeDocument/2006/relationships/image" Target="../media/image23.jpg"/><Relationship Id="rId6" Type="http://schemas.openxmlformats.org/officeDocument/2006/relationships/image" Target="../media/image22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jpg"/><Relationship Id="rId4" Type="http://schemas.openxmlformats.org/officeDocument/2006/relationships/image" Target="../media/image10.jpg"/><Relationship Id="rId5" Type="http://schemas.openxmlformats.org/officeDocument/2006/relationships/image" Target="../media/image15.jpg"/><Relationship Id="rId6" Type="http://schemas.openxmlformats.org/officeDocument/2006/relationships/image" Target="../media/image7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youtu.be/eBerEIY6b_I" TargetMode="External"/><Relationship Id="rId4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s://youtu.be/QRKT3JwnNGc" TargetMode="External"/><Relationship Id="rId4" Type="http://schemas.openxmlformats.org/officeDocument/2006/relationships/image" Target="../media/image1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s://docs.google.com/spreadsheets/u/0/d/1INMo3jgtbSosW5aCndresf5iNptMsrx1/edit" TargetMode="External"/><Relationship Id="rId4" Type="http://schemas.openxmlformats.org/officeDocument/2006/relationships/hyperlink" Target="https://learningapps.org/view4304775" TargetMode="External"/><Relationship Id="rId5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://learningapps.org/watch?v=p7pa4ut4317" TargetMode="External"/><Relationship Id="rId4" Type="http://schemas.openxmlformats.org/officeDocument/2006/relationships/image" Target="../media/image2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://learningapps.org/watch?v=ps02dxyzc17" TargetMode="External"/><Relationship Id="rId4" Type="http://schemas.openxmlformats.org/officeDocument/2006/relationships/hyperlink" Target="https://youtu.be/9ZkXopifrkM" TargetMode="External"/><Relationship Id="rId5" Type="http://schemas.openxmlformats.org/officeDocument/2006/relationships/image" Target="../media/image18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8"/>
          <p:cNvSpPr txBox="1"/>
          <p:nvPr>
            <p:ph type="ctrTitle"/>
          </p:nvPr>
        </p:nvSpPr>
        <p:spPr>
          <a:xfrm>
            <a:off x="1883125" y="1447250"/>
            <a:ext cx="5400900" cy="1971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Казка-вигадка, проте щось тут, браття, не пусте! </a:t>
            </a:r>
            <a:endParaRPr/>
          </a:p>
        </p:txBody>
      </p:sp>
      <p:sp>
        <p:nvSpPr>
          <p:cNvPr id="146" name="Google Shape;146;p18"/>
          <p:cNvSpPr txBox="1"/>
          <p:nvPr>
            <p:ph idx="1" type="subTitle"/>
          </p:nvPr>
        </p:nvSpPr>
        <p:spPr>
          <a:xfrm>
            <a:off x="2429850" y="3493650"/>
            <a:ext cx="4287600" cy="78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9"/>
          <p:cNvSpPr txBox="1"/>
          <p:nvPr>
            <p:ph type="title"/>
          </p:nvPr>
        </p:nvSpPr>
        <p:spPr>
          <a:xfrm>
            <a:off x="3879950" y="845600"/>
            <a:ext cx="3701100" cy="54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300">
                <a:latin typeface="Times New Roman"/>
                <a:ea typeface="Times New Roman"/>
                <a:cs typeface="Times New Roman"/>
                <a:sym typeface="Times New Roman"/>
              </a:rPr>
              <a:t>Ка</a:t>
            </a:r>
            <a:r>
              <a:rPr lang="ru" sz="3300">
                <a:latin typeface="Times New Roman"/>
                <a:ea typeface="Times New Roman"/>
                <a:cs typeface="Times New Roman"/>
                <a:sym typeface="Times New Roman"/>
              </a:rPr>
              <a:t>зка,фантазія-</a:t>
            </a:r>
            <a:endParaRPr sz="33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2" name="Google Shape;152;p19"/>
          <p:cNvSpPr txBox="1"/>
          <p:nvPr>
            <p:ph idx="1" type="body"/>
          </p:nvPr>
        </p:nvSpPr>
        <p:spPr>
          <a:xfrm>
            <a:off x="3765100" y="1454675"/>
            <a:ext cx="4559700" cy="163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b="1" lang="ru" sz="1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ru" sz="165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 ключик, за допомогою якого можна відкрити джерела думки і слова. Без казки, без гри уяви дитина не може жити… Казка – це образно кажучи, свіжий вітер, що роздмухує вогник дитячої думки і мови».</a:t>
            </a:r>
            <a:endParaRPr b="1" sz="165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ru" sz="165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                В.Сухомлинський</a:t>
            </a:r>
            <a:endParaRPr b="1" sz="165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19"/>
          <p:cNvSpPr txBox="1"/>
          <p:nvPr/>
        </p:nvSpPr>
        <p:spPr>
          <a:xfrm>
            <a:off x="3765100" y="676450"/>
            <a:ext cx="2361000" cy="30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4" name="Google Shape;15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3175" y="1391300"/>
            <a:ext cx="3149633" cy="2489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0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20"/>
          <p:cNvSpPr txBox="1"/>
          <p:nvPr>
            <p:ph idx="1" type="body"/>
          </p:nvPr>
        </p:nvSpPr>
        <p:spPr>
          <a:xfrm>
            <a:off x="4658500" y="1952750"/>
            <a:ext cx="4135200" cy="24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20"/>
          <p:cNvSpPr txBox="1"/>
          <p:nvPr/>
        </p:nvSpPr>
        <p:spPr>
          <a:xfrm>
            <a:off x="908500" y="632850"/>
            <a:ext cx="52176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0"/>
          <p:cNvSpPr txBox="1"/>
          <p:nvPr/>
        </p:nvSpPr>
        <p:spPr>
          <a:xfrm>
            <a:off x="4428775" y="1416675"/>
            <a:ext cx="2259000" cy="29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20"/>
          <p:cNvSpPr txBox="1"/>
          <p:nvPr/>
        </p:nvSpPr>
        <p:spPr>
          <a:xfrm>
            <a:off x="2344900" y="76575"/>
            <a:ext cx="5979900" cy="148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Казка-вигадка, та в ній-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В шкарлупині золотій -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Зерня сховане смачне.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Хто дістане, той почне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Думу думать про життя,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збудить в серці почуття,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мов торкнеться до вогню -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вийде сміло на борню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за добро і проти зла!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В казці-сила немала...В.Бичко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20"/>
          <p:cNvSpPr txBox="1"/>
          <p:nvPr/>
        </p:nvSpPr>
        <p:spPr>
          <a:xfrm>
            <a:off x="4313900" y="895250"/>
            <a:ext cx="2574600" cy="85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5" name="Google Shape;16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26025" y="418525"/>
            <a:ext cx="4536875" cy="4020325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20"/>
          <p:cNvSpPr txBox="1"/>
          <p:nvPr/>
        </p:nvSpPr>
        <p:spPr>
          <a:xfrm>
            <a:off x="908500" y="4295425"/>
            <a:ext cx="3750000" cy="52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20"/>
          <p:cNvSpPr txBox="1"/>
          <p:nvPr/>
        </p:nvSpPr>
        <p:spPr>
          <a:xfrm>
            <a:off x="1178475" y="4187875"/>
            <a:ext cx="2511300" cy="74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Як ви розумієте ці слова?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1"/>
          <p:cNvSpPr txBox="1"/>
          <p:nvPr>
            <p:ph type="title"/>
          </p:nvPr>
        </p:nvSpPr>
        <p:spPr>
          <a:xfrm>
            <a:off x="819150" y="855125"/>
            <a:ext cx="5524200" cy="148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Казка-це розповідь про вигадані, часто фантастичні події, яка має розважальну 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1"/>
          <p:cNvSpPr txBox="1"/>
          <p:nvPr>
            <p:ph idx="1" type="body"/>
          </p:nvPr>
        </p:nvSpPr>
        <p:spPr>
          <a:xfrm>
            <a:off x="819150" y="2246300"/>
            <a:ext cx="5946900" cy="246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ru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 навчальну мету. В казці розповідається про боротьбу добра зі злом.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4" name="Google Shape;174;p21"/>
          <p:cNvSpPr txBox="1"/>
          <p:nvPr/>
        </p:nvSpPr>
        <p:spPr>
          <a:xfrm>
            <a:off x="819150" y="2450500"/>
            <a:ext cx="5728200" cy="85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5" name="Google Shape;17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75200" y="748550"/>
            <a:ext cx="2641950" cy="3497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2"/>
          <p:cNvSpPr txBox="1"/>
          <p:nvPr>
            <p:ph type="title"/>
          </p:nvPr>
        </p:nvSpPr>
        <p:spPr>
          <a:xfrm>
            <a:off x="3623575" y="275350"/>
            <a:ext cx="3171900" cy="80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800">
                <a:latin typeface="Times New Roman"/>
                <a:ea typeface="Times New Roman"/>
                <a:cs typeface="Times New Roman"/>
                <a:sym typeface="Times New Roman"/>
              </a:rPr>
              <a:t>Види казок</a:t>
            </a:r>
            <a:endParaRPr sz="3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1" name="Google Shape;181;p22"/>
          <p:cNvSpPr txBox="1"/>
          <p:nvPr>
            <p:ph idx="1" type="body"/>
          </p:nvPr>
        </p:nvSpPr>
        <p:spPr>
          <a:xfrm>
            <a:off x="819150" y="1887400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22"/>
          <p:cNvSpPr/>
          <p:nvPr/>
        </p:nvSpPr>
        <p:spPr>
          <a:xfrm>
            <a:off x="1519925" y="1993525"/>
            <a:ext cx="2169900" cy="19770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22"/>
          <p:cNvSpPr/>
          <p:nvPr/>
        </p:nvSpPr>
        <p:spPr>
          <a:xfrm>
            <a:off x="3623575" y="1993600"/>
            <a:ext cx="1938600" cy="19383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22"/>
          <p:cNvSpPr/>
          <p:nvPr/>
        </p:nvSpPr>
        <p:spPr>
          <a:xfrm>
            <a:off x="5429625" y="1993525"/>
            <a:ext cx="2016000" cy="19383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22"/>
          <p:cNvSpPr txBox="1"/>
          <p:nvPr/>
        </p:nvSpPr>
        <p:spPr>
          <a:xfrm>
            <a:off x="1740200" y="1079350"/>
            <a:ext cx="1542000" cy="66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Чарівні казки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22"/>
          <p:cNvSpPr txBox="1"/>
          <p:nvPr/>
        </p:nvSpPr>
        <p:spPr>
          <a:xfrm>
            <a:off x="3948000" y="947200"/>
            <a:ext cx="1377900" cy="6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Казки про тварин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22"/>
          <p:cNvSpPr txBox="1"/>
          <p:nvPr/>
        </p:nvSpPr>
        <p:spPr>
          <a:xfrm>
            <a:off x="6112725" y="947200"/>
            <a:ext cx="1211700" cy="9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Соціально-побутові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8" name="Google Shape;18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66500" y="1662625"/>
            <a:ext cx="2489400" cy="23079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89" name="Google Shape;189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13425" y="1607725"/>
            <a:ext cx="2169900" cy="23079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90" name="Google Shape;190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85175" y="1580275"/>
            <a:ext cx="2866800" cy="23628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4"/>
          <p:cNvSpPr txBox="1"/>
          <p:nvPr>
            <p:ph idx="1" type="body"/>
          </p:nvPr>
        </p:nvSpPr>
        <p:spPr>
          <a:xfrm>
            <a:off x="819150" y="395650"/>
            <a:ext cx="7505700" cy="171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У</a:t>
            </a:r>
            <a:r>
              <a:rPr lang="ru" sz="1900">
                <a:latin typeface="Times New Roman"/>
                <a:ea typeface="Times New Roman"/>
                <a:cs typeface="Times New Roman"/>
                <a:sym typeface="Times New Roman"/>
              </a:rPr>
              <a:t> чарівних казках звичне поєднується з неймовірним, фантастичним. Головний герой потрапляє у дивовижний, сповнений таємниць і магії світ. Він зазнає небезпечних випробувань і чарівних перетворень. Допомагають йому чарівні помічники-істоти чи предмети, наділені надприродними властивостями.</a:t>
            </a:r>
            <a:endParaRPr sz="19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1" name="Google Shape;20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4447" y="2258319"/>
            <a:ext cx="1469525" cy="20683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36050" y="2258350"/>
            <a:ext cx="2068350" cy="2068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46281" y="2258350"/>
            <a:ext cx="1577419" cy="2068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65575" y="2258325"/>
            <a:ext cx="1538558" cy="206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5"/>
          <p:cNvSpPr txBox="1"/>
          <p:nvPr>
            <p:ph type="title"/>
          </p:nvPr>
        </p:nvSpPr>
        <p:spPr>
          <a:xfrm>
            <a:off x="3178000" y="306325"/>
            <a:ext cx="3879900" cy="140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/>
              <a:t>Казки про тварин</a:t>
            </a:r>
            <a:endParaRPr b="1"/>
          </a:p>
        </p:txBody>
      </p:sp>
      <p:sp>
        <p:nvSpPr>
          <p:cNvPr id="210" name="Google Shape;210;p25"/>
          <p:cNvSpPr txBox="1"/>
          <p:nvPr>
            <p:ph idx="1" type="body"/>
          </p:nvPr>
        </p:nvSpPr>
        <p:spPr>
          <a:xfrm>
            <a:off x="2961025" y="957225"/>
            <a:ext cx="5730600" cy="192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Тварини в казках дуже схожі на людей. Вони бувають добрими й підступними, життєрадісними й похмурими, простодушними й хитрими.Часто в казках про тварин сильні, але зарозумілі герої насміхаються зі слабших, ображають їх. Однак зрештою правда завжди на боці доброго й розумного.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1" name="Google Shape;211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2900" y="497750"/>
            <a:ext cx="1654800" cy="2003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00" y="3036825"/>
            <a:ext cx="1603775" cy="1603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57900" y="2875113"/>
            <a:ext cx="1513559" cy="1927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820625" y="3137375"/>
            <a:ext cx="3653300" cy="1664950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25"/>
          <p:cNvSpPr/>
          <p:nvPr/>
        </p:nvSpPr>
        <p:spPr>
          <a:xfrm>
            <a:off x="4313900" y="4147975"/>
            <a:ext cx="38400" cy="510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6"/>
          <p:cNvSpPr txBox="1"/>
          <p:nvPr>
            <p:ph type="title"/>
          </p:nvPr>
        </p:nvSpPr>
        <p:spPr>
          <a:xfrm>
            <a:off x="2156950" y="382900"/>
            <a:ext cx="47991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Соціально-побутові казки</a:t>
            </a:r>
            <a:endParaRPr/>
          </a:p>
        </p:txBody>
      </p:sp>
      <p:sp>
        <p:nvSpPr>
          <p:cNvPr id="221" name="Google Shape;221;p26"/>
          <p:cNvSpPr txBox="1"/>
          <p:nvPr>
            <p:ph idx="1" type="body"/>
          </p:nvPr>
        </p:nvSpPr>
        <p:spPr>
          <a:xfrm>
            <a:off x="819150" y="2718525"/>
            <a:ext cx="7505700" cy="208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Герої цих казок — люди, які діють в обставинах, близьких до справжнього життя. Але, потрапляючи у вигадані ситуації, вони виявляють надзвичайні якості: небачену хоробрість, дивовижний розум, нечувану жадібність. У цих казках завжди перемагають бідні, пригноблені, але чесні, мудрі, порядні й працьовиті герої. Складаючи ці казки, народ навчає нас, як треба жити, до чого прагнути.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2" name="Google Shape;222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97624" y="940499"/>
            <a:ext cx="4000325" cy="187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99288" y="940500"/>
            <a:ext cx="1737312" cy="1827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7"/>
          <p:cNvSpPr txBox="1"/>
          <p:nvPr>
            <p:ph type="title"/>
          </p:nvPr>
        </p:nvSpPr>
        <p:spPr>
          <a:xfrm>
            <a:off x="962950" y="892575"/>
            <a:ext cx="71034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>
                <a:solidFill>
                  <a:srgbClr val="CC4125"/>
                </a:solidFill>
                <a:highlight>
                  <a:srgbClr val="F9F9F9"/>
                </a:highlight>
                <a:latin typeface="Roboto"/>
                <a:ea typeface="Roboto"/>
                <a:cs typeface="Roboto"/>
                <a:sym typeface="Roboto"/>
              </a:rPr>
              <a:t>Аудіоказка "Півник і двоє мишенят" (Пшеничний колосок). Українська народна казка про тварин</a:t>
            </a:r>
            <a:endParaRPr sz="2300">
              <a:solidFill>
                <a:srgbClr val="CC4125"/>
              </a:solidFill>
              <a:highlight>
                <a:srgbClr val="F9F9F9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27"/>
          <p:cNvSpPr txBox="1"/>
          <p:nvPr>
            <p:ph idx="1" type="body"/>
          </p:nvPr>
        </p:nvSpPr>
        <p:spPr>
          <a:xfrm>
            <a:off x="2499825" y="4396925"/>
            <a:ext cx="3285300" cy="39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 u="sng">
                <a:solidFill>
                  <a:schemeClr val="hlink"/>
                </a:solidFill>
                <a:hlinkClick r:id="rId3"/>
              </a:rPr>
              <a:t>https://youtu.be/eBerEIY6b_I</a:t>
            </a:r>
            <a:endParaRPr sz="15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500"/>
          </a:p>
        </p:txBody>
      </p:sp>
      <p:pic>
        <p:nvPicPr>
          <p:cNvPr id="230" name="Google Shape;230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06100" y="1802150"/>
            <a:ext cx="4592000" cy="2219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8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>
                <a:solidFill>
                  <a:srgbClr val="CC4125"/>
                </a:solidFill>
                <a:highlight>
                  <a:srgbClr val="F9F9F9"/>
                </a:highlight>
                <a:latin typeface="Roboto"/>
                <a:ea typeface="Roboto"/>
                <a:cs typeface="Roboto"/>
                <a:sym typeface="Roboto"/>
              </a:rPr>
              <a:t>Солом'яний бичок. Українська народна казка</a:t>
            </a:r>
            <a:endParaRPr sz="2600">
              <a:solidFill>
                <a:srgbClr val="CC4125"/>
              </a:solidFill>
              <a:highlight>
                <a:srgbClr val="F9F9F9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28"/>
          <p:cNvSpPr txBox="1"/>
          <p:nvPr>
            <p:ph idx="1" type="body"/>
          </p:nvPr>
        </p:nvSpPr>
        <p:spPr>
          <a:xfrm>
            <a:off x="5754800" y="4129200"/>
            <a:ext cx="2855100" cy="58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u="sng">
                <a:solidFill>
                  <a:schemeClr val="hlink"/>
                </a:solidFill>
                <a:hlinkClick r:id="rId3"/>
              </a:rPr>
              <a:t>https://youtu.be/QRKT3JwnNGc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237" name="Google Shape;237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89800" y="1603700"/>
            <a:ext cx="2452875" cy="3187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9"/>
          <p:cNvSpPr txBox="1"/>
          <p:nvPr>
            <p:ph type="title"/>
          </p:nvPr>
        </p:nvSpPr>
        <p:spPr>
          <a:xfrm>
            <a:off x="3080600" y="845600"/>
            <a:ext cx="42495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u="sng">
                <a:solidFill>
                  <a:schemeClr val="hlink"/>
                </a:solidFill>
                <a:hlinkClick r:id="rId3"/>
              </a:rPr>
              <a:t>У світі казки чарівної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https://learningapps.org/view4304775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29"/>
          <p:cNvSpPr txBox="1"/>
          <p:nvPr/>
        </p:nvSpPr>
        <p:spPr>
          <a:xfrm>
            <a:off x="3172500" y="999000"/>
            <a:ext cx="3726000" cy="69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Колекція вправ</a:t>
            </a:r>
            <a:endParaRPr sz="3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4" name="Google Shape;244;p29"/>
          <p:cNvSpPr txBox="1"/>
          <p:nvPr/>
        </p:nvSpPr>
        <p:spPr>
          <a:xfrm>
            <a:off x="1280225" y="1205975"/>
            <a:ext cx="73302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45" name="Google Shape;245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7800" y="999000"/>
            <a:ext cx="2182075" cy="3529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0"/>
          <p:cNvSpPr txBox="1"/>
          <p:nvPr>
            <p:ph type="title"/>
          </p:nvPr>
        </p:nvSpPr>
        <p:spPr>
          <a:xfrm>
            <a:off x="1554050" y="591375"/>
            <a:ext cx="5459700" cy="57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Гра “Встанови відповідність”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hlink"/>
                </a:solidFill>
                <a:uFill>
                  <a:noFill/>
                </a:uFill>
                <a:hlinkClick r:id="rId3"/>
              </a:rPr>
              <a:t>http://learningapps.org/watch?v=p7pa4ut431</a:t>
            </a:r>
            <a:endParaRPr sz="2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1"/>
              </a:solidFill>
            </a:endParaRPr>
          </a:p>
        </p:txBody>
      </p:sp>
      <p:pic>
        <p:nvPicPr>
          <p:cNvPr id="251" name="Google Shape;251;p30"/>
          <p:cNvPicPr preferRelativeResize="0"/>
          <p:nvPr/>
        </p:nvPicPr>
        <p:blipFill rotWithShape="1">
          <a:blip r:embed="rId4">
            <a:alphaModFix/>
          </a:blip>
          <a:srcRect b="4545" l="453" r="-1260" t="12652"/>
          <a:stretch/>
        </p:blipFill>
        <p:spPr>
          <a:xfrm>
            <a:off x="1480852" y="2258500"/>
            <a:ext cx="6455549" cy="21384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1"/>
          <p:cNvSpPr txBox="1"/>
          <p:nvPr>
            <p:ph type="title"/>
          </p:nvPr>
        </p:nvSpPr>
        <p:spPr>
          <a:xfrm>
            <a:off x="1404000" y="1617150"/>
            <a:ext cx="5953500" cy="67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400">
                <a:uFill>
                  <a:noFill/>
                </a:u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В</a:t>
            </a:r>
            <a:r>
              <a:rPr lang="ru" sz="3400">
                <a:latin typeface="Times New Roman"/>
                <a:ea typeface="Times New Roman"/>
                <a:cs typeface="Times New Roman"/>
                <a:sym typeface="Times New Roman"/>
              </a:rPr>
              <a:t>іртуальна казкова вікторина</a:t>
            </a:r>
            <a:endParaRPr sz="3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7" name="Google Shape;257;p31"/>
          <p:cNvSpPr txBox="1"/>
          <p:nvPr/>
        </p:nvSpPr>
        <p:spPr>
          <a:xfrm>
            <a:off x="3021550" y="2302950"/>
            <a:ext cx="4538100" cy="67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u="sng">
                <a:solidFill>
                  <a:schemeClr val="hlink"/>
                </a:solidFill>
                <a:hlinkClick r:id="rId4"/>
              </a:rPr>
              <a:t>https://youtu.be/9ZkXopifrkM</a:t>
            </a:r>
            <a:endParaRPr sz="2000"/>
          </a:p>
        </p:txBody>
      </p:sp>
      <p:pic>
        <p:nvPicPr>
          <p:cNvPr descr="Вікторина – знайомство «Світова казкова скринька» у місті Івано-Франківськ  24 січня 2020 &gt; Міський Центр дозвілля дітей та юнацтва за місцем проживання" id="258" name="Google Shape;258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38527" y="2892800"/>
            <a:ext cx="2919200" cy="1847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2"/>
          <p:cNvSpPr txBox="1"/>
          <p:nvPr>
            <p:ph type="title"/>
          </p:nvPr>
        </p:nvSpPr>
        <p:spPr>
          <a:xfrm>
            <a:off x="4112050" y="845600"/>
            <a:ext cx="42129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32"/>
          <p:cNvSpPr txBox="1"/>
          <p:nvPr/>
        </p:nvSpPr>
        <p:spPr>
          <a:xfrm>
            <a:off x="4112050" y="536350"/>
            <a:ext cx="4621200" cy="24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17780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300">
                <a:latin typeface="Times New Roman"/>
                <a:ea typeface="Times New Roman"/>
                <a:cs typeface="Times New Roman"/>
                <a:sym typeface="Times New Roman"/>
              </a:rPr>
              <a:t>Казка — це дитинство людства і його мудрість. Читайте і слухайте казки, легенди, пісні. Вивчайте казки і переказуйте. Нехай вони ідуть по світу, нехай живуть серед нас і після нас, хай виховують нас і вчать жити по правді.</a:t>
            </a:r>
            <a:endParaRPr sz="23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5" name="Google Shape;265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5200" y="845600"/>
            <a:ext cx="3051100" cy="3348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