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57" r:id="rId4"/>
    <p:sldId id="271" r:id="rId5"/>
    <p:sldId id="272" r:id="rId6"/>
    <p:sldId id="279" r:id="rId7"/>
    <p:sldId id="273" r:id="rId8"/>
    <p:sldId id="289" r:id="rId9"/>
    <p:sldId id="290" r:id="rId10"/>
    <p:sldId id="278" r:id="rId11"/>
    <p:sldId id="280" r:id="rId12"/>
    <p:sldId id="297" r:id="rId13"/>
    <p:sldId id="291" r:id="rId14"/>
    <p:sldId id="281" r:id="rId15"/>
    <p:sldId id="292" r:id="rId16"/>
    <p:sldId id="282" r:id="rId17"/>
    <p:sldId id="296" r:id="rId18"/>
    <p:sldId id="283" r:id="rId19"/>
    <p:sldId id="298" r:id="rId20"/>
    <p:sldId id="287" r:id="rId21"/>
    <p:sldId id="28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308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5C57-09AD-4A5E-8731-71527BE72445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8D63A-8A23-4980-BCCD-0E686C6C2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7018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5C57-09AD-4A5E-8731-71527BE72445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8D63A-8A23-4980-BCCD-0E686C6C2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121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5C57-09AD-4A5E-8731-71527BE72445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8D63A-8A23-4980-BCCD-0E686C6C2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182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5C57-09AD-4A5E-8731-71527BE72445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8D63A-8A23-4980-BCCD-0E686C6C2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62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5C57-09AD-4A5E-8731-71527BE72445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8D63A-8A23-4980-BCCD-0E686C6C2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4912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5C57-09AD-4A5E-8731-71527BE72445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8D63A-8A23-4980-BCCD-0E686C6C2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926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5C57-09AD-4A5E-8731-71527BE72445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8D63A-8A23-4980-BCCD-0E686C6C2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150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5C57-09AD-4A5E-8731-71527BE72445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8D63A-8A23-4980-BCCD-0E686C6C2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616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5C57-09AD-4A5E-8731-71527BE72445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8D63A-8A23-4980-BCCD-0E686C6C2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945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5C57-09AD-4A5E-8731-71527BE72445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8D63A-8A23-4980-BCCD-0E686C6C2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566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5C57-09AD-4A5E-8731-71527BE72445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8D63A-8A23-4980-BCCD-0E686C6C2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374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85C57-09AD-4A5E-8731-71527BE72445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8D63A-8A23-4980-BCCD-0E686C6C2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5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2" Type="http://schemas.microsoft.com/office/2007/relationships/media" Target="../media/media1.wav"/><Relationship Id="rId1" Type="http://schemas.openxmlformats.org/officeDocument/2006/relationships/tags" Target="../tags/tag10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7" Type="http://schemas.openxmlformats.org/officeDocument/2006/relationships/image" Target="../media/image8.png"/><Relationship Id="rId2" Type="http://schemas.microsoft.com/office/2007/relationships/media" Target="../media/media2.wav"/><Relationship Id="rId1" Type="http://schemas.openxmlformats.org/officeDocument/2006/relationships/tags" Target="../tags/tag12.xml"/><Relationship Id="rId6" Type="http://schemas.openxmlformats.org/officeDocument/2006/relationships/image" Target="../media/image10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1" y="-1023438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09794" y="2060848"/>
            <a:ext cx="60765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Вживання конструкції</a:t>
            </a:r>
          </a:p>
          <a:p>
            <a:pPr algn="ctr"/>
            <a:r>
              <a:rPr lang="en-US" sz="4800" b="1" dirty="0" smtClean="0">
                <a:solidFill>
                  <a:srgbClr val="FF0000"/>
                </a:solidFill>
              </a:rPr>
              <a:t>There is     There are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61758" y="4653136"/>
            <a:ext cx="47726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002060"/>
                </a:solidFill>
              </a:rPr>
              <a:t>Вчитель англійської </a:t>
            </a:r>
            <a:r>
              <a:rPr lang="uk-UA" sz="3200" b="1" dirty="0" smtClean="0">
                <a:solidFill>
                  <a:srgbClr val="002060"/>
                </a:solidFill>
              </a:rPr>
              <a:t>мови</a:t>
            </a:r>
          </a:p>
          <a:p>
            <a:r>
              <a:rPr lang="uk-UA" sz="3200" b="1" dirty="0" smtClean="0">
                <a:solidFill>
                  <a:srgbClr val="002060"/>
                </a:solidFill>
              </a:rPr>
              <a:t> </a:t>
            </a:r>
            <a:r>
              <a:rPr lang="uk-UA" sz="3200" b="1" dirty="0" err="1" smtClean="0">
                <a:solidFill>
                  <a:srgbClr val="002060"/>
                </a:solidFill>
              </a:rPr>
              <a:t>Катрухіна</a:t>
            </a:r>
            <a:r>
              <a:rPr lang="uk-UA" sz="3200" b="1" dirty="0" smtClean="0">
                <a:solidFill>
                  <a:srgbClr val="002060"/>
                </a:solidFill>
              </a:rPr>
              <a:t> Олена Юріївна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968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25"/>
    </mc:Choice>
    <mc:Fallback xmlns="">
      <p:transition spd="slow" advTm="16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elcome to our lesson - презентация онлай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765"/>
            <a:ext cx="9144000" cy="6846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228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77"/>
    </mc:Choice>
    <mc:Fallback xmlns="">
      <p:transition spd="slow" advTm="6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71208" y="1124744"/>
            <a:ext cx="320158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Today we will:</a:t>
            </a:r>
          </a:p>
          <a:p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373660"/>
            <a:ext cx="755405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</a:t>
            </a:r>
            <a:r>
              <a:rPr lang="uk-UA" sz="2400" b="1" dirty="0" smtClean="0"/>
              <a:t>Ознайомимося з конструкцією </a:t>
            </a:r>
            <a:r>
              <a:rPr lang="en-US" sz="2400" b="1" dirty="0" smtClean="0"/>
              <a:t>There is There are</a:t>
            </a:r>
          </a:p>
          <a:p>
            <a:r>
              <a:rPr lang="en-US" sz="2400" dirty="0" smtClean="0"/>
              <a:t> </a:t>
            </a:r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</a:rPr>
              <a:t>Правило використання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There is There are</a:t>
            </a:r>
          </a:p>
          <a:p>
            <a:r>
              <a:rPr lang="en-US" sz="2400" dirty="0" smtClean="0"/>
              <a:t> </a:t>
            </a:r>
            <a:r>
              <a:rPr lang="uk-UA" sz="2400" b="1" dirty="0" smtClean="0">
                <a:solidFill>
                  <a:srgbClr val="00B050"/>
                </a:solidFill>
              </a:rPr>
              <a:t>Особливості перекладання речень з конструкцією</a:t>
            </a:r>
            <a:endParaRPr lang="en-US" sz="2400" b="1" dirty="0" smtClean="0">
              <a:solidFill>
                <a:srgbClr val="00B050"/>
              </a:solidFill>
            </a:endParaRPr>
          </a:p>
          <a:p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smtClean="0">
                <a:solidFill>
                  <a:srgbClr val="00B050"/>
                </a:solidFill>
              </a:rPr>
              <a:t>There is There are</a:t>
            </a:r>
          </a:p>
          <a:p>
            <a:r>
              <a:rPr lang="en-US" sz="2400" dirty="0" smtClean="0"/>
              <a:t> </a:t>
            </a:r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Тренування вживання конструкції 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</a:rPr>
              <a:t>There is  There are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085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81"/>
    </mc:Choice>
    <mc:Fallback xmlns="">
      <p:transition spd="slow" advTm="231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63688" y="1577695"/>
            <a:ext cx="58737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7030A0"/>
                </a:solidFill>
              </a:rPr>
              <a:t>There is         There are</a:t>
            </a:r>
            <a:endParaRPr lang="ru-RU" sz="4800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23728" y="3548407"/>
            <a:ext cx="53756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</a:rPr>
              <a:t>Використовуємо для опису місця</a:t>
            </a:r>
            <a:endParaRPr lang="en-US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</a:rPr>
              <a:t> розташування предметів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79712" y="2404672"/>
            <a:ext cx="17710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rgbClr val="7030A0"/>
                </a:solidFill>
              </a:rPr>
              <a:t>(однина)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2404671"/>
            <a:ext cx="21333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rgbClr val="7030A0"/>
                </a:solidFill>
              </a:rPr>
              <a:t>(множина)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115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62"/>
    </mc:Choice>
    <mc:Fallback xmlns="">
      <p:transition spd="slow" advTm="176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45933" y="1355791"/>
            <a:ext cx="3761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7030A0"/>
                </a:solidFill>
              </a:rPr>
              <a:t>There is a lamp in the room.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3147" y="2060847"/>
            <a:ext cx="26827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rgbClr val="7030A0"/>
                </a:solidFill>
              </a:rPr>
              <a:t>В  кімнаті – лампа.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16016" y="1315033"/>
            <a:ext cx="39459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There are  lamps in the room.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45556" y="2006005"/>
            <a:ext cx="2633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</a:rPr>
              <a:t>В кімнаті – ламп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315" y="2779390"/>
            <a:ext cx="3031511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147" y="2747267"/>
            <a:ext cx="2747306" cy="3363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115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604"/>
    </mc:Choice>
    <mc:Fallback xmlns="">
      <p:transition spd="slow" advTm="556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58124" y="1213301"/>
            <a:ext cx="55948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7030A0"/>
                </a:solidFill>
              </a:rPr>
              <a:t>There is </a:t>
            </a:r>
            <a:r>
              <a:rPr lang="uk-UA" sz="4800" b="1" dirty="0" smtClean="0">
                <a:solidFill>
                  <a:srgbClr val="7030A0"/>
                </a:solidFill>
              </a:rPr>
              <a:t>    </a:t>
            </a:r>
            <a:r>
              <a:rPr lang="en-US" sz="4800" b="1" dirty="0" smtClean="0">
                <a:solidFill>
                  <a:srgbClr val="7030A0"/>
                </a:solidFill>
              </a:rPr>
              <a:t>  There are</a:t>
            </a:r>
            <a:endParaRPr lang="ru-RU" sz="4800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75856" y="2924944"/>
            <a:ext cx="240848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chemeClr val="accent6">
                    <a:lumMod val="75000"/>
                  </a:schemeClr>
                </a:solidFill>
              </a:rPr>
              <a:t>Є</a:t>
            </a:r>
          </a:p>
          <a:p>
            <a:r>
              <a:rPr lang="uk-UA" sz="3200" b="1" dirty="0" smtClean="0">
                <a:solidFill>
                  <a:schemeClr val="accent6">
                    <a:lumMod val="75000"/>
                  </a:schemeClr>
                </a:solidFill>
              </a:rPr>
              <a:t>Знаходиться</a:t>
            </a:r>
          </a:p>
          <a:p>
            <a:r>
              <a:rPr lang="uk-UA" sz="3200" b="1" dirty="0" smtClean="0">
                <a:solidFill>
                  <a:schemeClr val="accent6">
                    <a:lumMod val="75000"/>
                  </a:schemeClr>
                </a:solidFill>
              </a:rPr>
              <a:t>Лежить </a:t>
            </a:r>
          </a:p>
          <a:p>
            <a:r>
              <a:rPr lang="uk-UA" sz="3200" b="1" dirty="0" smtClean="0">
                <a:solidFill>
                  <a:schemeClr val="accent6">
                    <a:lumMod val="75000"/>
                  </a:schemeClr>
                </a:solidFill>
              </a:rPr>
              <a:t>Стоїть</a:t>
            </a:r>
          </a:p>
          <a:p>
            <a:r>
              <a:rPr lang="uk-UA" sz="3200" b="1" dirty="0" smtClean="0">
                <a:solidFill>
                  <a:schemeClr val="accent6">
                    <a:lumMod val="75000"/>
                  </a:schemeClr>
                </a:solidFill>
              </a:rPr>
              <a:t>Висить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051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72"/>
    </mc:Choice>
    <mc:Fallback xmlns="">
      <p:transition spd="slow" advTm="17472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51906" y="1844824"/>
            <a:ext cx="523008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7030A0"/>
                </a:solidFill>
              </a:rPr>
              <a:t>Будуємо речення з</a:t>
            </a:r>
          </a:p>
          <a:p>
            <a:pPr algn="ctr"/>
            <a:r>
              <a:rPr lang="uk-UA" sz="4800" b="1" dirty="0" smtClean="0">
                <a:solidFill>
                  <a:srgbClr val="7030A0"/>
                </a:solidFill>
              </a:rPr>
              <a:t> конструкціями </a:t>
            </a:r>
          </a:p>
          <a:p>
            <a:pPr algn="ctr"/>
            <a:r>
              <a:rPr lang="en-US" sz="4800" b="1" dirty="0" smtClean="0">
                <a:solidFill>
                  <a:srgbClr val="7030A0"/>
                </a:solidFill>
              </a:rPr>
              <a:t>There is   There are</a:t>
            </a:r>
            <a:endParaRPr lang="ru-RU" sz="4800" b="1" dirty="0">
              <a:solidFill>
                <a:srgbClr val="7030A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115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41"/>
    </mc:Choice>
    <mc:Fallback xmlns="">
      <p:transition spd="slow" advTm="119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73027" y="908720"/>
            <a:ext cx="60362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dirty="0" smtClean="0">
                <a:solidFill>
                  <a:srgbClr val="7030A0"/>
                </a:solidFill>
              </a:rPr>
              <a:t>У</a:t>
            </a:r>
            <a:r>
              <a:rPr lang="en-US" sz="4800" b="1" dirty="0" smtClean="0">
                <a:solidFill>
                  <a:srgbClr val="7030A0"/>
                </a:solidFill>
              </a:rPr>
              <a:t> </a:t>
            </a:r>
            <a:r>
              <a:rPr lang="uk-UA" sz="4800" b="1" dirty="0" smtClean="0">
                <a:solidFill>
                  <a:srgbClr val="7030A0"/>
                </a:solidFill>
              </a:rPr>
              <a:t>вітальні є телевізор.</a:t>
            </a:r>
            <a:endParaRPr lang="ru-RU" sz="4800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495" y="2132856"/>
            <a:ext cx="839101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There is </a:t>
            </a:r>
            <a:r>
              <a:rPr lang="en-US" sz="4400" b="1" dirty="0" smtClean="0">
                <a:solidFill>
                  <a:srgbClr val="00B050"/>
                </a:solidFill>
              </a:rPr>
              <a:t>a TV set </a:t>
            </a:r>
            <a:r>
              <a:rPr lang="en-US" sz="4400" b="1" dirty="0" smtClean="0">
                <a:solidFill>
                  <a:srgbClr val="00B0F0"/>
                </a:solidFill>
              </a:rPr>
              <a:t>in the living room</a:t>
            </a:r>
            <a:r>
              <a:rPr lang="en-US" sz="4400" b="1" dirty="0" smtClean="0">
                <a:solidFill>
                  <a:srgbClr val="7030A0"/>
                </a:solidFill>
              </a:rPr>
              <a:t>.</a:t>
            </a:r>
            <a:endParaRPr lang="ru-RU" sz="4400" b="1" dirty="0">
              <a:solidFill>
                <a:srgbClr val="7030A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305" y="3068960"/>
            <a:ext cx="4248472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449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87"/>
    </mc:Choice>
    <mc:Fallback xmlns="">
      <p:transition spd="slow" advTm="3358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07704" y="1052736"/>
            <a:ext cx="568989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dirty="0" smtClean="0">
                <a:solidFill>
                  <a:srgbClr val="7030A0"/>
                </a:solidFill>
              </a:rPr>
              <a:t>На столі підручники.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6918" y="1844824"/>
            <a:ext cx="70578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There are </a:t>
            </a:r>
            <a:r>
              <a:rPr lang="en-US" sz="4400" b="1" dirty="0" smtClean="0">
                <a:solidFill>
                  <a:srgbClr val="00B050"/>
                </a:solidFill>
              </a:rPr>
              <a:t>books</a:t>
            </a:r>
            <a:r>
              <a:rPr lang="en-US" sz="4400" b="1" dirty="0" smtClean="0">
                <a:solidFill>
                  <a:srgbClr val="7030A0"/>
                </a:solidFill>
              </a:rPr>
              <a:t> </a:t>
            </a:r>
            <a:r>
              <a:rPr lang="en-US" sz="4400" b="1" dirty="0" smtClean="0">
                <a:solidFill>
                  <a:srgbClr val="00B0F0"/>
                </a:solidFill>
              </a:rPr>
              <a:t>on the table.</a:t>
            </a:r>
            <a:endParaRPr lang="ru-RU" sz="4400" b="1" dirty="0">
              <a:solidFill>
                <a:srgbClr val="00B0F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14264"/>
            <a:ext cx="4176464" cy="3911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810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363"/>
    </mc:Choice>
    <mc:Fallback xmlns="">
      <p:transition spd="slow" advTm="43363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74241" y="1196752"/>
            <a:ext cx="67955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7030A0"/>
                </a:solidFill>
              </a:rPr>
              <a:t>Fill in There is </a:t>
            </a:r>
            <a:r>
              <a:rPr lang="uk-UA" sz="4800" b="1" dirty="0" smtClean="0">
                <a:solidFill>
                  <a:srgbClr val="7030A0"/>
                </a:solidFill>
              </a:rPr>
              <a:t>\</a:t>
            </a:r>
            <a:r>
              <a:rPr lang="en-US" sz="4800" b="1" dirty="0" smtClean="0">
                <a:solidFill>
                  <a:srgbClr val="7030A0"/>
                </a:solidFill>
              </a:rPr>
              <a:t>  There are</a:t>
            </a:r>
            <a:endParaRPr lang="ru-RU" sz="4800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35696" y="2348880"/>
            <a:ext cx="563032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1._________a cat in the room.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2._________ toys in the box.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3._________a book on the table.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4._________one lamp on the desk.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5._________ten dogs in the street.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6._________pencils in the bag.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7._________a computer in the room.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8._________one teacher in the class.</a:t>
            </a:r>
            <a:endParaRPr lang="ru-RU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473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04"/>
    </mc:Choice>
    <mc:Fallback xmlns="">
      <p:transition spd="slow" advTm="384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67316" y="908720"/>
            <a:ext cx="54093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7030A0"/>
                </a:solidFill>
              </a:rPr>
              <a:t>Check your answers.</a:t>
            </a:r>
            <a:endParaRPr lang="uk-UA" sz="4800" b="1" dirty="0" smtClean="0">
              <a:solidFill>
                <a:srgbClr val="7030A0"/>
              </a:solidFill>
            </a:endParaRPr>
          </a:p>
          <a:p>
            <a:pPr algn="ctr"/>
            <a:r>
              <a:rPr lang="en-US" sz="4800" b="1" dirty="0" smtClean="0">
                <a:solidFill>
                  <a:srgbClr val="7030A0"/>
                </a:solidFill>
              </a:rPr>
              <a:t> </a:t>
            </a:r>
            <a:r>
              <a:rPr lang="uk-UA" sz="4800" b="1" dirty="0" smtClean="0">
                <a:solidFill>
                  <a:srgbClr val="7030A0"/>
                </a:solidFill>
              </a:rPr>
              <a:t>Перевірка. </a:t>
            </a:r>
            <a:endParaRPr lang="ru-RU" sz="4800" b="1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1720" y="2622396"/>
            <a:ext cx="532261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1. There is a cat in the room.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2. There are  toys in the box.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3. There is a book on the table.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4. There is one lamp on the desk.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5. There are ten dogs in the street.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6. There are pencils in the bag.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7. There is a computer in the room.</a:t>
            </a:r>
          </a:p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8. There is one teacher in the class.</a:t>
            </a:r>
            <a:endParaRPr lang="ru-RU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277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450"/>
    </mc:Choice>
    <mc:Fallback xmlns="">
      <p:transition spd="slow" advTm="1004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174" y="188640"/>
            <a:ext cx="4636867" cy="6513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910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96"/>
    </mc:Choice>
    <mc:Fallback xmlns="">
      <p:transition spd="slow" advTm="5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57904" y="1988840"/>
            <a:ext cx="602819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smtClean="0">
                <a:solidFill>
                  <a:srgbClr val="7030A0"/>
                </a:solidFill>
              </a:rPr>
              <a:t>Try to describe </a:t>
            </a:r>
          </a:p>
          <a:p>
            <a:pPr algn="ctr"/>
            <a:r>
              <a:rPr lang="en-US" sz="7200" b="1" dirty="0" smtClean="0">
                <a:solidFill>
                  <a:srgbClr val="7030A0"/>
                </a:solidFill>
              </a:rPr>
              <a:t>a picture…</a:t>
            </a:r>
            <a:endParaRPr lang="ru-RU" sz="7200" b="1" dirty="0">
              <a:solidFill>
                <a:srgbClr val="7030A0"/>
              </a:solidFill>
            </a:endParaRPr>
          </a:p>
        </p:txBody>
      </p:sp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133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79"/>
    </mc:Choice>
    <mc:Fallback xmlns="">
      <p:transition spd="slow" advTm="5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66143"/>
            <a:ext cx="6437708" cy="4535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277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72"/>
    </mc:Choice>
    <mc:Fallback xmlns="">
      <p:transition spd="slow" advTm="67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51720" y="2348880"/>
            <a:ext cx="54093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7030A0"/>
                </a:solidFill>
              </a:rPr>
              <a:t>Check your answers.</a:t>
            </a:r>
            <a:endParaRPr lang="uk-UA" sz="4800" b="1" dirty="0" smtClean="0">
              <a:solidFill>
                <a:srgbClr val="7030A0"/>
              </a:solidFill>
            </a:endParaRPr>
          </a:p>
          <a:p>
            <a:pPr algn="ctr"/>
            <a:r>
              <a:rPr lang="en-US" sz="4800" b="1" dirty="0" smtClean="0">
                <a:solidFill>
                  <a:srgbClr val="7030A0"/>
                </a:solidFill>
              </a:rPr>
              <a:t> </a:t>
            </a:r>
            <a:r>
              <a:rPr lang="uk-UA" sz="4800" b="1" dirty="0" smtClean="0">
                <a:solidFill>
                  <a:srgbClr val="7030A0"/>
                </a:solidFill>
              </a:rPr>
              <a:t>Перевірка. </a:t>
            </a:r>
            <a:endParaRPr lang="ru-RU" sz="4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51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42"/>
    </mc:Choice>
    <mc:Fallback xmlns="">
      <p:transition spd="slow" advTm="5142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4003480" cy="2820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88024" y="2034341"/>
            <a:ext cx="3839000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>
                <a:solidFill>
                  <a:srgbClr val="FF0000"/>
                </a:solidFill>
              </a:rPr>
              <a:t>There is </a:t>
            </a:r>
            <a:r>
              <a:rPr lang="en-US" dirty="0" smtClean="0"/>
              <a:t>a teacher in the classroom.</a:t>
            </a:r>
          </a:p>
          <a:p>
            <a:r>
              <a:rPr lang="en-US" b="1" u="sng" dirty="0" smtClean="0">
                <a:solidFill>
                  <a:srgbClr val="FF0000"/>
                </a:solidFill>
              </a:rPr>
              <a:t>There is </a:t>
            </a:r>
            <a:r>
              <a:rPr lang="en-US" dirty="0" smtClean="0"/>
              <a:t>a door in the classroom.</a:t>
            </a:r>
          </a:p>
          <a:p>
            <a:r>
              <a:rPr lang="en-US" b="1" u="sng" dirty="0" smtClean="0">
                <a:solidFill>
                  <a:srgbClr val="FF0000"/>
                </a:solidFill>
              </a:rPr>
              <a:t>There are </a:t>
            </a:r>
            <a:r>
              <a:rPr lang="en-US" dirty="0" smtClean="0"/>
              <a:t>books in the classroom.</a:t>
            </a:r>
          </a:p>
          <a:p>
            <a:r>
              <a:rPr lang="en-US" b="1" u="sng" dirty="0" smtClean="0">
                <a:solidFill>
                  <a:srgbClr val="FF0000"/>
                </a:solidFill>
              </a:rPr>
              <a:t>There are </a:t>
            </a:r>
            <a:r>
              <a:rPr lang="en-US" dirty="0" smtClean="0"/>
              <a:t>desks in the classroom.</a:t>
            </a:r>
          </a:p>
          <a:p>
            <a:r>
              <a:rPr lang="en-US" b="1" u="sng" dirty="0" smtClean="0">
                <a:solidFill>
                  <a:srgbClr val="FF0000"/>
                </a:solidFill>
              </a:rPr>
              <a:t>There is </a:t>
            </a:r>
            <a:r>
              <a:rPr lang="en-US" dirty="0" smtClean="0"/>
              <a:t>a boy in the classroom.</a:t>
            </a:r>
          </a:p>
          <a:p>
            <a:r>
              <a:rPr lang="en-US" b="1" u="sng" dirty="0" smtClean="0">
                <a:solidFill>
                  <a:srgbClr val="FF0000"/>
                </a:solidFill>
              </a:rPr>
              <a:t>There are </a:t>
            </a:r>
            <a:r>
              <a:rPr lang="en-US" dirty="0" smtClean="0"/>
              <a:t>girls in the classroom.</a:t>
            </a:r>
          </a:p>
          <a:p>
            <a:r>
              <a:rPr lang="en-US" b="1" u="sng" dirty="0" smtClean="0">
                <a:solidFill>
                  <a:srgbClr val="FF0000"/>
                </a:solidFill>
              </a:rPr>
              <a:t>There is </a:t>
            </a:r>
            <a:r>
              <a:rPr lang="en-US" dirty="0" smtClean="0"/>
              <a:t>a pen in the classroom.</a:t>
            </a:r>
          </a:p>
          <a:p>
            <a:r>
              <a:rPr lang="en-US" b="1" u="sng" dirty="0" smtClean="0">
                <a:solidFill>
                  <a:srgbClr val="FF0000"/>
                </a:solidFill>
              </a:rPr>
              <a:t>There are </a:t>
            </a:r>
            <a:r>
              <a:rPr lang="en-US" dirty="0" smtClean="0"/>
              <a:t>copy books in the classroom.</a:t>
            </a:r>
          </a:p>
          <a:p>
            <a:endParaRPr lang="ru-RU" dirty="0"/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277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864"/>
    </mc:Choice>
    <mc:Fallback xmlns="">
      <p:transition spd="slow" advTm="428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174" y="188640"/>
            <a:ext cx="4636867" cy="6513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648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96"/>
    </mc:Choice>
    <mc:Fallback xmlns="">
      <p:transition spd="slow" advTm="5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25709" y="1268760"/>
            <a:ext cx="52043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</a:rPr>
              <a:t>Скорочена форма!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74390" y="2564904"/>
            <a:ext cx="53385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7030A0"/>
                </a:solidFill>
              </a:rPr>
              <a:t>There is – </a:t>
            </a:r>
            <a:r>
              <a:rPr lang="en-US" sz="4800" b="1" dirty="0" smtClean="0">
                <a:solidFill>
                  <a:srgbClr val="FF0000"/>
                </a:solidFill>
              </a:rPr>
              <a:t>There’s</a:t>
            </a:r>
          </a:p>
          <a:p>
            <a:r>
              <a:rPr lang="en-US" sz="4800" b="1" dirty="0" smtClean="0">
                <a:solidFill>
                  <a:srgbClr val="7030A0"/>
                </a:solidFill>
              </a:rPr>
              <a:t>There are – </a:t>
            </a:r>
            <a:r>
              <a:rPr lang="en-US" sz="4800" b="1" dirty="0" smtClean="0">
                <a:solidFill>
                  <a:srgbClr val="FF0000"/>
                </a:solidFill>
              </a:rPr>
              <a:t>There’re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25709" y="4581128"/>
            <a:ext cx="53653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There’s</a:t>
            </a:r>
            <a:r>
              <a:rPr lang="en-US" sz="3200" b="1" dirty="0" smtClean="0">
                <a:solidFill>
                  <a:srgbClr val="7030A0"/>
                </a:solidFill>
              </a:rPr>
              <a:t> a tree in the park.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There’re</a:t>
            </a:r>
            <a:r>
              <a:rPr lang="en-US" sz="3200" b="1" dirty="0" smtClean="0">
                <a:solidFill>
                  <a:srgbClr val="7030A0"/>
                </a:solidFill>
              </a:rPr>
              <a:t> two trees in the park.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516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11"/>
    </mc:Choice>
    <mc:Fallback xmlns="">
      <p:transition spd="slow" advTm="34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174" y="188640"/>
            <a:ext cx="4636867" cy="6513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551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96"/>
    </mc:Choice>
    <mc:Fallback xmlns="">
      <p:transition spd="slow" advTm="5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55947" y="1157843"/>
            <a:ext cx="26965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dirty="0" smtClean="0">
                <a:solidFill>
                  <a:srgbClr val="7030A0"/>
                </a:solidFill>
              </a:rPr>
              <a:t>Підсумок</a:t>
            </a:r>
            <a:endParaRPr lang="ru-RU" sz="4800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2377014"/>
            <a:ext cx="706526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Що нового ми сьогодні вивчили?</a:t>
            </a:r>
          </a:p>
          <a:p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Як перекладається конструкція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There is\ There are?</a:t>
            </a:r>
          </a:p>
          <a:p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Як ми можемо застосувати цю конструкцію спілкуючись англійською?</a:t>
            </a:r>
          </a:p>
          <a:p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Як перекладаються речення з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There is There are?</a:t>
            </a:r>
            <a:endParaRPr lang="uk-UA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Коли саме ми використовуємо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There is</a:t>
            </a: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 та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There are?</a:t>
            </a:r>
          </a:p>
          <a:p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05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819"/>
    </mc:Choice>
    <mc:Fallback xmlns="">
      <p:transition spd="slow" advTm="36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9090" y="-1039091"/>
            <a:ext cx="706581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343089"/>
            <a:ext cx="4379640" cy="4379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5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58"/>
    </mc:Choice>
    <mc:Fallback xmlns="">
      <p:transition spd="slow" advTm="22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1|6.7|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|7.3|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1|4.9|18.2|2.3|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5|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1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435</Words>
  <Application>Microsoft Office PowerPoint</Application>
  <PresentationFormat>Экран (4:3)</PresentationFormat>
  <Paragraphs>74</Paragraphs>
  <Slides>21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Дом</cp:lastModifiedBy>
  <cp:revision>24</cp:revision>
  <dcterms:created xsi:type="dcterms:W3CDTF">2022-12-26T13:09:02Z</dcterms:created>
  <dcterms:modified xsi:type="dcterms:W3CDTF">2023-01-06T06:55:51Z</dcterms:modified>
</cp:coreProperties>
</file>