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8288000" cy="10287000"/>
  <p:notesSz cx="6858000" cy="9144000"/>
  <p:embeddedFontLst>
    <p:embeddedFont>
      <p:font typeface="Pacifico" panose="020B0604020202020204" charset="-52"/>
      <p:regular r:id="rId8"/>
    </p:embeddedFont>
    <p:embeddedFont>
      <p:font typeface="Zantiqa" panose="020B0604020202020204" charset="0"/>
      <p:regular r:id="rId9"/>
    </p:embeddedFont>
    <p:embeddedFont>
      <p:font typeface="Calibri" panose="020F0502020204030204" pitchFamily="34" charset="0"/>
      <p:regular r:id="rId10"/>
      <p:bold r:id="rId11"/>
      <p:italic r:id="rId12"/>
      <p:boldItalic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114" y="5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4.png"/><Relationship Id="rId7" Type="http://schemas.openxmlformats.org/officeDocument/2006/relationships/image" Target="../media/image21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5.svg"/><Relationship Id="rId5" Type="http://schemas.openxmlformats.org/officeDocument/2006/relationships/image" Target="../media/image19.svg"/><Relationship Id="rId10" Type="http://schemas.openxmlformats.org/officeDocument/2006/relationships/image" Target="../media/image18.png"/><Relationship Id="rId4" Type="http://schemas.openxmlformats.org/officeDocument/2006/relationships/image" Target="../media/image15.png"/><Relationship Id="rId9" Type="http://schemas.openxmlformats.org/officeDocument/2006/relationships/image" Target="../media/image2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CD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6698070" y="-2787361"/>
            <a:ext cx="4866108" cy="4804389"/>
          </a:xfrm>
          <a:custGeom>
            <a:avLst/>
            <a:gdLst/>
            <a:ahLst/>
            <a:cxnLst/>
            <a:rect l="l" t="t" r="r" b="b"/>
            <a:pathLst>
              <a:path w="4866108" h="4804389">
                <a:moveTo>
                  <a:pt x="4866108" y="4804389"/>
                </a:moveTo>
                <a:lnTo>
                  <a:pt x="0" y="4804389"/>
                </a:lnTo>
                <a:lnTo>
                  <a:pt x="0" y="0"/>
                </a:lnTo>
                <a:lnTo>
                  <a:pt x="4866108" y="0"/>
                </a:lnTo>
                <a:lnTo>
                  <a:pt x="4866108" y="4804389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2384">
            <a:off x="15117065" y="6425478"/>
            <a:ext cx="3348215" cy="4757677"/>
          </a:xfrm>
          <a:custGeom>
            <a:avLst/>
            <a:gdLst/>
            <a:ahLst/>
            <a:cxnLst/>
            <a:rect l="l" t="t" r="r" b="b"/>
            <a:pathLst>
              <a:path w="3348215" h="4757677">
                <a:moveTo>
                  <a:pt x="0" y="0"/>
                </a:moveTo>
                <a:lnTo>
                  <a:pt x="3348215" y="0"/>
                </a:lnTo>
                <a:lnTo>
                  <a:pt x="3348215" y="4757677"/>
                </a:lnTo>
                <a:lnTo>
                  <a:pt x="0" y="47576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677284" flipH="1">
            <a:off x="20031" y="6690352"/>
            <a:ext cx="3583170" cy="4227929"/>
          </a:xfrm>
          <a:custGeom>
            <a:avLst/>
            <a:gdLst/>
            <a:ahLst/>
            <a:cxnLst/>
            <a:rect l="l" t="t" r="r" b="b"/>
            <a:pathLst>
              <a:path w="3583170" h="4227929">
                <a:moveTo>
                  <a:pt x="3583170" y="0"/>
                </a:moveTo>
                <a:lnTo>
                  <a:pt x="0" y="0"/>
                </a:lnTo>
                <a:lnTo>
                  <a:pt x="0" y="4227929"/>
                </a:lnTo>
                <a:lnTo>
                  <a:pt x="3583170" y="4227929"/>
                </a:lnTo>
                <a:lnTo>
                  <a:pt x="358317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785553">
            <a:off x="12480877" y="13920"/>
            <a:ext cx="5601322" cy="3374797"/>
          </a:xfrm>
          <a:custGeom>
            <a:avLst/>
            <a:gdLst/>
            <a:ahLst/>
            <a:cxnLst/>
            <a:rect l="l" t="t" r="r" b="b"/>
            <a:pathLst>
              <a:path w="5601322" h="3374797">
                <a:moveTo>
                  <a:pt x="0" y="0"/>
                </a:moveTo>
                <a:lnTo>
                  <a:pt x="5601323" y="0"/>
                </a:lnTo>
                <a:lnTo>
                  <a:pt x="5601323" y="3374797"/>
                </a:lnTo>
                <a:lnTo>
                  <a:pt x="0" y="337479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1558696">
            <a:off x="-2778851" y="-1730059"/>
            <a:ext cx="5607598" cy="6222023"/>
          </a:xfrm>
          <a:custGeom>
            <a:avLst/>
            <a:gdLst/>
            <a:ahLst/>
            <a:cxnLst/>
            <a:rect l="l" t="t" r="r" b="b"/>
            <a:pathLst>
              <a:path w="5607598" h="6222023">
                <a:moveTo>
                  <a:pt x="0" y="0"/>
                </a:moveTo>
                <a:lnTo>
                  <a:pt x="5607598" y="0"/>
                </a:lnTo>
                <a:lnTo>
                  <a:pt x="5607598" y="6222023"/>
                </a:lnTo>
                <a:lnTo>
                  <a:pt x="0" y="622202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832996">
            <a:off x="3853749" y="911161"/>
            <a:ext cx="1685669" cy="1580315"/>
          </a:xfrm>
          <a:custGeom>
            <a:avLst/>
            <a:gdLst/>
            <a:ahLst/>
            <a:cxnLst/>
            <a:rect l="l" t="t" r="r" b="b"/>
            <a:pathLst>
              <a:path w="1685669" h="1580315">
                <a:moveTo>
                  <a:pt x="0" y="0"/>
                </a:moveTo>
                <a:lnTo>
                  <a:pt x="1685669" y="0"/>
                </a:lnTo>
                <a:lnTo>
                  <a:pt x="1685669" y="1580315"/>
                </a:lnTo>
                <a:lnTo>
                  <a:pt x="0" y="158031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981503">
            <a:off x="13087923" y="8318273"/>
            <a:ext cx="1467888" cy="1376145"/>
          </a:xfrm>
          <a:custGeom>
            <a:avLst/>
            <a:gdLst/>
            <a:ahLst/>
            <a:cxnLst/>
            <a:rect l="l" t="t" r="r" b="b"/>
            <a:pathLst>
              <a:path w="1467888" h="1376145">
                <a:moveTo>
                  <a:pt x="0" y="0"/>
                </a:moveTo>
                <a:lnTo>
                  <a:pt x="1467888" y="0"/>
                </a:lnTo>
                <a:lnTo>
                  <a:pt x="1467888" y="1376145"/>
                </a:lnTo>
                <a:lnTo>
                  <a:pt x="0" y="137614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4212559" y="8897300"/>
            <a:ext cx="1264935" cy="866930"/>
            <a:chOff x="0" y="0"/>
            <a:chExt cx="1686580" cy="1155906"/>
          </a:xfrm>
        </p:grpSpPr>
        <p:sp>
          <p:nvSpPr>
            <p:cNvPr id="10" name="Freeform 10"/>
            <p:cNvSpPr/>
            <p:nvPr/>
          </p:nvSpPr>
          <p:spPr>
            <a:xfrm rot="-832996">
              <a:off x="61581" y="61764"/>
              <a:ext cx="585995" cy="584636"/>
            </a:xfrm>
            <a:custGeom>
              <a:avLst/>
              <a:gdLst/>
              <a:ahLst/>
              <a:cxnLst/>
              <a:rect l="l" t="t" r="r" b="b"/>
              <a:pathLst>
                <a:path w="585995" h="584636">
                  <a:moveTo>
                    <a:pt x="0" y="0"/>
                  </a:moveTo>
                  <a:lnTo>
                    <a:pt x="585995" y="0"/>
                  </a:lnTo>
                  <a:lnTo>
                    <a:pt x="585995" y="584635"/>
                  </a:lnTo>
                  <a:lnTo>
                    <a:pt x="0" y="5846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="" xmlns:asvg="http://schemas.microsoft.com/office/drawing/2016/SVG/main" r:embed="rId8"/>
                  </a:ext>
                </a:extLst>
              </a:blip>
              <a:stretch>
                <a:fillRect t="-219318" r="-283545" b="-41091"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 rot="-832996">
              <a:off x="629567" y="100814"/>
              <a:ext cx="956497" cy="954278"/>
            </a:xfrm>
            <a:custGeom>
              <a:avLst/>
              <a:gdLst/>
              <a:ahLst/>
              <a:cxnLst/>
              <a:rect l="l" t="t" r="r" b="b"/>
              <a:pathLst>
                <a:path w="956497" h="954278">
                  <a:moveTo>
                    <a:pt x="0" y="0"/>
                  </a:moveTo>
                  <a:lnTo>
                    <a:pt x="956497" y="0"/>
                  </a:lnTo>
                  <a:lnTo>
                    <a:pt x="956497" y="954278"/>
                  </a:lnTo>
                  <a:lnTo>
                    <a:pt x="0" y="9542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="" xmlns:asvg="http://schemas.microsoft.com/office/drawing/2016/SVG/main" r:embed="rId8"/>
                  </a:ext>
                </a:extLst>
              </a:blip>
              <a:stretch>
                <a:fillRect t="-219318" r="-283545" b="-41091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 rot="8840266">
            <a:off x="16626833" y="4473321"/>
            <a:ext cx="1264935" cy="866930"/>
            <a:chOff x="0" y="0"/>
            <a:chExt cx="1686580" cy="1155906"/>
          </a:xfrm>
        </p:grpSpPr>
        <p:sp>
          <p:nvSpPr>
            <p:cNvPr id="13" name="Freeform 13"/>
            <p:cNvSpPr/>
            <p:nvPr/>
          </p:nvSpPr>
          <p:spPr>
            <a:xfrm rot="-832996">
              <a:off x="61581" y="61764"/>
              <a:ext cx="585995" cy="584636"/>
            </a:xfrm>
            <a:custGeom>
              <a:avLst/>
              <a:gdLst/>
              <a:ahLst/>
              <a:cxnLst/>
              <a:rect l="l" t="t" r="r" b="b"/>
              <a:pathLst>
                <a:path w="585995" h="584636">
                  <a:moveTo>
                    <a:pt x="0" y="0"/>
                  </a:moveTo>
                  <a:lnTo>
                    <a:pt x="585995" y="0"/>
                  </a:lnTo>
                  <a:lnTo>
                    <a:pt x="585995" y="584635"/>
                  </a:lnTo>
                  <a:lnTo>
                    <a:pt x="0" y="5846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="" xmlns:asvg="http://schemas.microsoft.com/office/drawing/2016/SVG/main" r:embed="rId8"/>
                  </a:ext>
                </a:extLst>
              </a:blip>
              <a:stretch>
                <a:fillRect t="-219318" r="-283545" b="-41091"/>
              </a:stretch>
            </a:blipFill>
          </p:spPr>
        </p:sp>
        <p:sp>
          <p:nvSpPr>
            <p:cNvPr id="14" name="Freeform 14"/>
            <p:cNvSpPr/>
            <p:nvPr/>
          </p:nvSpPr>
          <p:spPr>
            <a:xfrm rot="-832996">
              <a:off x="629567" y="100814"/>
              <a:ext cx="956497" cy="954278"/>
            </a:xfrm>
            <a:custGeom>
              <a:avLst/>
              <a:gdLst/>
              <a:ahLst/>
              <a:cxnLst/>
              <a:rect l="l" t="t" r="r" b="b"/>
              <a:pathLst>
                <a:path w="956497" h="954278">
                  <a:moveTo>
                    <a:pt x="0" y="0"/>
                  </a:moveTo>
                  <a:lnTo>
                    <a:pt x="956497" y="0"/>
                  </a:lnTo>
                  <a:lnTo>
                    <a:pt x="956497" y="954278"/>
                  </a:lnTo>
                  <a:lnTo>
                    <a:pt x="0" y="9542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="" xmlns:asvg="http://schemas.microsoft.com/office/drawing/2016/SVG/main" r:embed="rId8"/>
                  </a:ext>
                </a:extLst>
              </a:blip>
              <a:stretch>
                <a:fillRect t="-219318" r="-283545" b="-41091"/>
              </a:stretch>
            </a:blipFill>
          </p:spPr>
        </p:sp>
      </p:grpSp>
      <p:grpSp>
        <p:nvGrpSpPr>
          <p:cNvPr id="15" name="Group 15"/>
          <p:cNvGrpSpPr/>
          <p:nvPr/>
        </p:nvGrpSpPr>
        <p:grpSpPr>
          <a:xfrm rot="8840266">
            <a:off x="396233" y="5240840"/>
            <a:ext cx="1264935" cy="866930"/>
            <a:chOff x="0" y="0"/>
            <a:chExt cx="1686580" cy="1155906"/>
          </a:xfrm>
        </p:grpSpPr>
        <p:sp>
          <p:nvSpPr>
            <p:cNvPr id="16" name="Freeform 16"/>
            <p:cNvSpPr/>
            <p:nvPr/>
          </p:nvSpPr>
          <p:spPr>
            <a:xfrm rot="-832996">
              <a:off x="61581" y="61764"/>
              <a:ext cx="585995" cy="584636"/>
            </a:xfrm>
            <a:custGeom>
              <a:avLst/>
              <a:gdLst/>
              <a:ahLst/>
              <a:cxnLst/>
              <a:rect l="l" t="t" r="r" b="b"/>
              <a:pathLst>
                <a:path w="585995" h="584636">
                  <a:moveTo>
                    <a:pt x="0" y="0"/>
                  </a:moveTo>
                  <a:lnTo>
                    <a:pt x="585995" y="0"/>
                  </a:lnTo>
                  <a:lnTo>
                    <a:pt x="585995" y="584635"/>
                  </a:lnTo>
                  <a:lnTo>
                    <a:pt x="0" y="5846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="" xmlns:asvg="http://schemas.microsoft.com/office/drawing/2016/SVG/main" r:embed="rId8"/>
                  </a:ext>
                </a:extLst>
              </a:blip>
              <a:stretch>
                <a:fillRect t="-219318" r="-283545" b="-41091"/>
              </a:stretch>
            </a:blipFill>
          </p:spPr>
        </p:sp>
        <p:sp>
          <p:nvSpPr>
            <p:cNvPr id="17" name="Freeform 17"/>
            <p:cNvSpPr/>
            <p:nvPr/>
          </p:nvSpPr>
          <p:spPr>
            <a:xfrm rot="-832996">
              <a:off x="629567" y="100814"/>
              <a:ext cx="956497" cy="954278"/>
            </a:xfrm>
            <a:custGeom>
              <a:avLst/>
              <a:gdLst/>
              <a:ahLst/>
              <a:cxnLst/>
              <a:rect l="l" t="t" r="r" b="b"/>
              <a:pathLst>
                <a:path w="956497" h="954278">
                  <a:moveTo>
                    <a:pt x="0" y="0"/>
                  </a:moveTo>
                  <a:lnTo>
                    <a:pt x="956497" y="0"/>
                  </a:lnTo>
                  <a:lnTo>
                    <a:pt x="956497" y="954278"/>
                  </a:lnTo>
                  <a:lnTo>
                    <a:pt x="0" y="9542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="" xmlns:asvg="http://schemas.microsoft.com/office/drawing/2016/SVG/main" r:embed="rId8"/>
                  </a:ext>
                </a:extLst>
              </a:blip>
              <a:stretch>
                <a:fillRect t="-219318" r="-283545" b="-41091"/>
              </a:stretch>
            </a:blipFill>
          </p:spPr>
        </p:sp>
      </p:grpSp>
      <p:sp>
        <p:nvSpPr>
          <p:cNvPr id="18" name="Freeform 18"/>
          <p:cNvSpPr/>
          <p:nvPr/>
        </p:nvSpPr>
        <p:spPr>
          <a:xfrm>
            <a:off x="5477493" y="2390773"/>
            <a:ext cx="6475176" cy="6030008"/>
          </a:xfrm>
          <a:custGeom>
            <a:avLst/>
            <a:gdLst/>
            <a:ahLst/>
            <a:cxnLst/>
            <a:rect l="l" t="t" r="r" b="b"/>
            <a:pathLst>
              <a:path w="6475176" h="6030008">
                <a:moveTo>
                  <a:pt x="0" y="0"/>
                </a:moveTo>
                <a:lnTo>
                  <a:pt x="6475177" y="0"/>
                </a:lnTo>
                <a:lnTo>
                  <a:pt x="6475177" y="6030008"/>
                </a:lnTo>
                <a:lnTo>
                  <a:pt x="0" y="603000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2955469" y="8563656"/>
            <a:ext cx="13089985" cy="1623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184B07"/>
                </a:solidFill>
                <a:latin typeface="Zantiqa"/>
                <a:ea typeface="Zantiqa"/>
                <a:cs typeface="Zantiqa"/>
                <a:sym typeface="Zantiqa"/>
              </a:rPr>
              <a:t>Чарівна скринька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C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239258"/>
            <a:ext cx="7746111" cy="8229600"/>
          </a:xfrm>
          <a:custGeom>
            <a:avLst/>
            <a:gdLst/>
            <a:ahLst/>
            <a:cxnLst/>
            <a:rect l="l" t="t" r="r" b="b"/>
            <a:pathLst>
              <a:path w="7746111" h="8229600">
                <a:moveTo>
                  <a:pt x="0" y="0"/>
                </a:moveTo>
                <a:lnTo>
                  <a:pt x="7746111" y="0"/>
                </a:lnTo>
                <a:lnTo>
                  <a:pt x="7746111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10764847" y="2057400"/>
            <a:ext cx="7746111" cy="8229600"/>
          </a:xfrm>
          <a:custGeom>
            <a:avLst/>
            <a:gdLst/>
            <a:ahLst/>
            <a:cxnLst/>
            <a:rect l="l" t="t" r="r" b="b"/>
            <a:pathLst>
              <a:path w="7746111" h="8229600">
                <a:moveTo>
                  <a:pt x="7746111" y="0"/>
                </a:moveTo>
                <a:lnTo>
                  <a:pt x="0" y="0"/>
                </a:lnTo>
                <a:lnTo>
                  <a:pt x="0" y="8229600"/>
                </a:lnTo>
                <a:lnTo>
                  <a:pt x="7746111" y="8229600"/>
                </a:lnTo>
                <a:lnTo>
                  <a:pt x="7746111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>
            <a:off x="6225082" y="1600915"/>
            <a:ext cx="7746111" cy="8229600"/>
          </a:xfrm>
          <a:custGeom>
            <a:avLst/>
            <a:gdLst/>
            <a:ahLst/>
            <a:cxnLst/>
            <a:rect l="l" t="t" r="r" b="b"/>
            <a:pathLst>
              <a:path w="7746111" h="8229600">
                <a:moveTo>
                  <a:pt x="7746111" y="0"/>
                </a:moveTo>
                <a:lnTo>
                  <a:pt x="0" y="0"/>
                </a:lnTo>
                <a:lnTo>
                  <a:pt x="0" y="8229600"/>
                </a:lnTo>
                <a:lnTo>
                  <a:pt x="7746111" y="8229600"/>
                </a:lnTo>
                <a:lnTo>
                  <a:pt x="7746111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-374658" y="2057400"/>
            <a:ext cx="7746111" cy="8229600"/>
          </a:xfrm>
          <a:custGeom>
            <a:avLst/>
            <a:gdLst/>
            <a:ahLst/>
            <a:cxnLst/>
            <a:rect l="l" t="t" r="r" b="b"/>
            <a:pathLst>
              <a:path w="7746111" h="8229600">
                <a:moveTo>
                  <a:pt x="7746111" y="0"/>
                </a:moveTo>
                <a:lnTo>
                  <a:pt x="0" y="0"/>
                </a:lnTo>
                <a:lnTo>
                  <a:pt x="0" y="8229600"/>
                </a:lnTo>
                <a:lnTo>
                  <a:pt x="7746111" y="8229600"/>
                </a:lnTo>
                <a:lnTo>
                  <a:pt x="7746111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474973" y="9105902"/>
            <a:ext cx="831288" cy="1091178"/>
          </a:xfrm>
          <a:custGeom>
            <a:avLst/>
            <a:gdLst/>
            <a:ahLst/>
            <a:cxnLst/>
            <a:rect l="l" t="t" r="r" b="b"/>
            <a:pathLst>
              <a:path w="615341" h="786379">
                <a:moveTo>
                  <a:pt x="0" y="0"/>
                </a:moveTo>
                <a:lnTo>
                  <a:pt x="615341" y="0"/>
                </a:lnTo>
                <a:lnTo>
                  <a:pt x="615341" y="786379"/>
                </a:lnTo>
                <a:lnTo>
                  <a:pt x="0" y="78637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7181837" y="9105901"/>
            <a:ext cx="1105688" cy="1181099"/>
          </a:xfrm>
          <a:custGeom>
            <a:avLst/>
            <a:gdLst/>
            <a:ahLst/>
            <a:cxnLst/>
            <a:rect l="l" t="t" r="r" b="b"/>
            <a:pathLst>
              <a:path w="685705" h="876300">
                <a:moveTo>
                  <a:pt x="0" y="0"/>
                </a:moveTo>
                <a:lnTo>
                  <a:pt x="685704" y="0"/>
                </a:lnTo>
                <a:lnTo>
                  <a:pt x="685704" y="876300"/>
                </a:lnTo>
                <a:lnTo>
                  <a:pt x="0" y="8763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44389" y="9105901"/>
            <a:ext cx="922411" cy="1181100"/>
          </a:xfrm>
          <a:custGeom>
            <a:avLst/>
            <a:gdLst/>
            <a:ahLst/>
            <a:cxnLst/>
            <a:rect l="l" t="t" r="r" b="b"/>
            <a:pathLst>
              <a:path w="615341" h="786379">
                <a:moveTo>
                  <a:pt x="0" y="0"/>
                </a:moveTo>
                <a:lnTo>
                  <a:pt x="615342" y="0"/>
                </a:lnTo>
                <a:lnTo>
                  <a:pt x="615342" y="786379"/>
                </a:lnTo>
                <a:lnTo>
                  <a:pt x="0" y="78637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3056389" y="9105901"/>
            <a:ext cx="914804" cy="1162764"/>
          </a:xfrm>
          <a:custGeom>
            <a:avLst/>
            <a:gdLst/>
            <a:ahLst/>
            <a:cxnLst/>
            <a:rect l="l" t="t" r="r" b="b"/>
            <a:pathLst>
              <a:path w="685705" h="876300">
                <a:moveTo>
                  <a:pt x="0" y="0"/>
                </a:moveTo>
                <a:lnTo>
                  <a:pt x="685705" y="0"/>
                </a:lnTo>
                <a:lnTo>
                  <a:pt x="685705" y="876300"/>
                </a:lnTo>
                <a:lnTo>
                  <a:pt x="0" y="8763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6496132" y="9105901"/>
            <a:ext cx="875321" cy="1181099"/>
          </a:xfrm>
          <a:custGeom>
            <a:avLst/>
            <a:gdLst/>
            <a:ahLst/>
            <a:cxnLst/>
            <a:rect l="l" t="t" r="r" b="b"/>
            <a:pathLst>
              <a:path w="685705" h="876300">
                <a:moveTo>
                  <a:pt x="0" y="0"/>
                </a:moveTo>
                <a:lnTo>
                  <a:pt x="685705" y="0"/>
                </a:lnTo>
                <a:lnTo>
                  <a:pt x="685705" y="876300"/>
                </a:lnTo>
                <a:lnTo>
                  <a:pt x="0" y="8763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8102542" y="370491"/>
            <a:ext cx="9439573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Pacifico"/>
                <a:ea typeface="Pacifico"/>
                <a:cs typeface="Pacifico"/>
                <a:sym typeface="Pacifico"/>
              </a:rPr>
              <a:t>Скільки грибочків  виросло в лісі?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C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b="-3888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2420600" y="8240806"/>
            <a:ext cx="2385391" cy="2057400"/>
          </a:xfrm>
          <a:custGeom>
            <a:avLst/>
            <a:gdLst/>
            <a:ahLst/>
            <a:cxnLst/>
            <a:rect l="l" t="t" r="r" b="b"/>
            <a:pathLst>
              <a:path w="2385391" h="2057400">
                <a:moveTo>
                  <a:pt x="0" y="0"/>
                </a:moveTo>
                <a:lnTo>
                  <a:pt x="2385392" y="0"/>
                </a:lnTo>
                <a:lnTo>
                  <a:pt x="2385392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525943" y="1908386"/>
            <a:ext cx="2385391" cy="2057400"/>
          </a:xfrm>
          <a:custGeom>
            <a:avLst/>
            <a:gdLst/>
            <a:ahLst/>
            <a:cxnLst/>
            <a:rect l="l" t="t" r="r" b="b"/>
            <a:pathLst>
              <a:path w="2385391" h="2057400">
                <a:moveTo>
                  <a:pt x="0" y="0"/>
                </a:moveTo>
                <a:lnTo>
                  <a:pt x="2385392" y="0"/>
                </a:lnTo>
                <a:lnTo>
                  <a:pt x="2385392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6435259" y="1028700"/>
            <a:ext cx="2385391" cy="2057400"/>
          </a:xfrm>
          <a:custGeom>
            <a:avLst/>
            <a:gdLst/>
            <a:ahLst/>
            <a:cxnLst/>
            <a:rect l="l" t="t" r="r" b="b"/>
            <a:pathLst>
              <a:path w="2385391" h="2057400">
                <a:moveTo>
                  <a:pt x="2385392" y="0"/>
                </a:moveTo>
                <a:lnTo>
                  <a:pt x="0" y="0"/>
                </a:lnTo>
                <a:lnTo>
                  <a:pt x="0" y="2057400"/>
                </a:lnTo>
                <a:lnTo>
                  <a:pt x="2385392" y="2057400"/>
                </a:lnTo>
                <a:lnTo>
                  <a:pt x="238539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9311404" y="519428"/>
            <a:ext cx="2385391" cy="2057400"/>
          </a:xfrm>
          <a:custGeom>
            <a:avLst/>
            <a:gdLst/>
            <a:ahLst/>
            <a:cxnLst/>
            <a:rect l="l" t="t" r="r" b="b"/>
            <a:pathLst>
              <a:path w="2385391" h="2057400">
                <a:moveTo>
                  <a:pt x="0" y="0"/>
                </a:moveTo>
                <a:lnTo>
                  <a:pt x="2385391" y="0"/>
                </a:lnTo>
                <a:lnTo>
                  <a:pt x="238539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-16410" y="8144692"/>
            <a:ext cx="2385391" cy="2057400"/>
          </a:xfrm>
          <a:custGeom>
            <a:avLst/>
            <a:gdLst/>
            <a:ahLst/>
            <a:cxnLst/>
            <a:rect l="l" t="t" r="r" b="b"/>
            <a:pathLst>
              <a:path w="2385391" h="2057400">
                <a:moveTo>
                  <a:pt x="2385391" y="0"/>
                </a:moveTo>
                <a:lnTo>
                  <a:pt x="0" y="0"/>
                </a:lnTo>
                <a:lnTo>
                  <a:pt x="0" y="2057400"/>
                </a:lnTo>
                <a:lnTo>
                  <a:pt x="2385391" y="2057400"/>
                </a:lnTo>
                <a:lnTo>
                  <a:pt x="2385391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0911335" y="-95250"/>
            <a:ext cx="9144000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E9E8E7"/>
                </a:solidFill>
                <a:latin typeface="Pacifico"/>
                <a:ea typeface="Pacifico"/>
                <a:cs typeface="Pacifico"/>
                <a:sym typeface="Pacifico"/>
              </a:rPr>
              <a:t>Скільки  мурах 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E9E8E7"/>
                </a:solidFill>
                <a:latin typeface="Pacifico"/>
                <a:ea typeface="Pacifico"/>
                <a:cs typeface="Pacifico"/>
                <a:sym typeface="Pacifico"/>
              </a:rPr>
              <a:t>залишилося?</a:t>
            </a:r>
          </a:p>
        </p:txBody>
      </p:sp>
      <p:sp>
        <p:nvSpPr>
          <p:cNvPr id="9" name="Freeform 9"/>
          <p:cNvSpPr/>
          <p:nvPr/>
        </p:nvSpPr>
        <p:spPr>
          <a:xfrm flipH="1">
            <a:off x="15902609" y="4512376"/>
            <a:ext cx="2385391" cy="2057400"/>
          </a:xfrm>
          <a:custGeom>
            <a:avLst/>
            <a:gdLst/>
            <a:ahLst/>
            <a:cxnLst/>
            <a:rect l="l" t="t" r="r" b="b"/>
            <a:pathLst>
              <a:path w="2385391" h="2057400">
                <a:moveTo>
                  <a:pt x="0" y="0"/>
                </a:moveTo>
                <a:lnTo>
                  <a:pt x="2385391" y="0"/>
                </a:lnTo>
                <a:lnTo>
                  <a:pt x="238539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1610522" flipH="1">
            <a:off x="2757975" y="2485103"/>
            <a:ext cx="2385391" cy="2057400"/>
          </a:xfrm>
          <a:custGeom>
            <a:avLst/>
            <a:gdLst/>
            <a:ahLst/>
            <a:cxnLst/>
            <a:rect l="l" t="t" r="r" b="b"/>
            <a:pathLst>
              <a:path w="2385391" h="2057400">
                <a:moveTo>
                  <a:pt x="2385391" y="0"/>
                </a:moveTo>
                <a:lnTo>
                  <a:pt x="0" y="0"/>
                </a:lnTo>
                <a:lnTo>
                  <a:pt x="0" y="2057400"/>
                </a:lnTo>
                <a:lnTo>
                  <a:pt x="2385391" y="2057400"/>
                </a:lnTo>
                <a:lnTo>
                  <a:pt x="2385391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flipH="1">
            <a:off x="1715750" y="5534352"/>
            <a:ext cx="2385391" cy="2057400"/>
          </a:xfrm>
          <a:custGeom>
            <a:avLst/>
            <a:gdLst/>
            <a:ahLst/>
            <a:cxnLst/>
            <a:rect l="l" t="t" r="r" b="b"/>
            <a:pathLst>
              <a:path w="2385391" h="2057400">
                <a:moveTo>
                  <a:pt x="2385391" y="0"/>
                </a:moveTo>
                <a:lnTo>
                  <a:pt x="0" y="0"/>
                </a:lnTo>
                <a:lnTo>
                  <a:pt x="0" y="2057400"/>
                </a:lnTo>
                <a:lnTo>
                  <a:pt x="2385391" y="2057400"/>
                </a:lnTo>
                <a:lnTo>
                  <a:pt x="2385391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C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4859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b="-38888"/>
            </a:stretch>
          </a:blipFill>
        </p:spPr>
      </p:sp>
      <p:sp>
        <p:nvSpPr>
          <p:cNvPr id="3" name="Freeform 3"/>
          <p:cNvSpPr/>
          <p:nvPr/>
        </p:nvSpPr>
        <p:spPr>
          <a:xfrm rot="1378960">
            <a:off x="9030819" y="5955586"/>
            <a:ext cx="4268098" cy="2571529"/>
          </a:xfrm>
          <a:custGeom>
            <a:avLst/>
            <a:gdLst/>
            <a:ahLst/>
            <a:cxnLst/>
            <a:rect l="l" t="t" r="r" b="b"/>
            <a:pathLst>
              <a:path w="4268098" h="2571529">
                <a:moveTo>
                  <a:pt x="0" y="0"/>
                </a:moveTo>
                <a:lnTo>
                  <a:pt x="4268098" y="0"/>
                </a:lnTo>
                <a:lnTo>
                  <a:pt x="4268098" y="2571529"/>
                </a:lnTo>
                <a:lnTo>
                  <a:pt x="0" y="25715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179898" flipH="1">
            <a:off x="2849133" y="1234141"/>
            <a:ext cx="4057560" cy="2444680"/>
          </a:xfrm>
          <a:custGeom>
            <a:avLst/>
            <a:gdLst/>
            <a:ahLst/>
            <a:cxnLst/>
            <a:rect l="l" t="t" r="r" b="b"/>
            <a:pathLst>
              <a:path w="4057560" h="2444680">
                <a:moveTo>
                  <a:pt x="4057560" y="0"/>
                </a:moveTo>
                <a:lnTo>
                  <a:pt x="0" y="0"/>
                </a:lnTo>
                <a:lnTo>
                  <a:pt x="0" y="2444680"/>
                </a:lnTo>
                <a:lnTo>
                  <a:pt x="4057560" y="2444680"/>
                </a:lnTo>
                <a:lnTo>
                  <a:pt x="405756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385408" y="3863328"/>
            <a:ext cx="4249532" cy="2560343"/>
          </a:xfrm>
          <a:custGeom>
            <a:avLst/>
            <a:gdLst/>
            <a:ahLst/>
            <a:cxnLst/>
            <a:rect l="l" t="t" r="r" b="b"/>
            <a:pathLst>
              <a:path w="4249532" h="2560343">
                <a:moveTo>
                  <a:pt x="0" y="0"/>
                </a:moveTo>
                <a:lnTo>
                  <a:pt x="4249532" y="0"/>
                </a:lnTo>
                <a:lnTo>
                  <a:pt x="4249532" y="2560344"/>
                </a:lnTo>
                <a:lnTo>
                  <a:pt x="0" y="256034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741776" flipH="1">
            <a:off x="958478" y="5310962"/>
            <a:ext cx="4861771" cy="2774211"/>
          </a:xfrm>
          <a:custGeom>
            <a:avLst/>
            <a:gdLst/>
            <a:ahLst/>
            <a:cxnLst/>
            <a:rect l="l" t="t" r="r" b="b"/>
            <a:pathLst>
              <a:path w="3921891" h="2362939">
                <a:moveTo>
                  <a:pt x="3921891" y="0"/>
                </a:moveTo>
                <a:lnTo>
                  <a:pt x="0" y="0"/>
                </a:lnTo>
                <a:lnTo>
                  <a:pt x="0" y="2362940"/>
                </a:lnTo>
                <a:lnTo>
                  <a:pt x="3921891" y="2362940"/>
                </a:lnTo>
                <a:lnTo>
                  <a:pt x="3921891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559675" y="7986576"/>
            <a:ext cx="3818132" cy="2300424"/>
          </a:xfrm>
          <a:custGeom>
            <a:avLst/>
            <a:gdLst/>
            <a:ahLst/>
            <a:cxnLst/>
            <a:rect l="l" t="t" r="r" b="b"/>
            <a:pathLst>
              <a:path w="3818132" h="2300424">
                <a:moveTo>
                  <a:pt x="0" y="0"/>
                </a:moveTo>
                <a:lnTo>
                  <a:pt x="3818132" y="0"/>
                </a:lnTo>
                <a:lnTo>
                  <a:pt x="3818132" y="2300424"/>
                </a:lnTo>
                <a:lnTo>
                  <a:pt x="0" y="230042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15952163" y="4232121"/>
            <a:ext cx="1864879" cy="1822756"/>
            <a:chOff x="0" y="0"/>
            <a:chExt cx="812800" cy="82828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27989" cy="832525"/>
            </a:xfrm>
            <a:custGeom>
              <a:avLst/>
              <a:gdLst/>
              <a:ahLst/>
              <a:cxnLst/>
              <a:rect l="l" t="t" r="r" b="b"/>
              <a:pathLst>
                <a:path w="827989" h="832525">
                  <a:moveTo>
                    <a:pt x="461490" y="0"/>
                  </a:moveTo>
                  <a:cubicBezTo>
                    <a:pt x="470405" y="0"/>
                    <a:pt x="479374" y="0"/>
                    <a:pt x="488272" y="0"/>
                  </a:cubicBezTo>
                  <a:cubicBezTo>
                    <a:pt x="559210" y="13834"/>
                    <a:pt x="603543" y="59884"/>
                    <a:pt x="623736" y="135237"/>
                  </a:cubicBezTo>
                  <a:cubicBezTo>
                    <a:pt x="742003" y="125188"/>
                    <a:pt x="827989" y="267669"/>
                    <a:pt x="775586" y="407507"/>
                  </a:cubicBezTo>
                  <a:cubicBezTo>
                    <a:pt x="793012" y="436892"/>
                    <a:pt x="807550" y="469761"/>
                    <a:pt x="812800" y="513877"/>
                  </a:cubicBezTo>
                  <a:cubicBezTo>
                    <a:pt x="812800" y="526515"/>
                    <a:pt x="812800" y="539122"/>
                    <a:pt x="812800" y="551758"/>
                  </a:cubicBezTo>
                  <a:cubicBezTo>
                    <a:pt x="797154" y="664038"/>
                    <a:pt x="729827" y="739909"/>
                    <a:pt x="619295" y="719484"/>
                  </a:cubicBezTo>
                  <a:cubicBezTo>
                    <a:pt x="590856" y="777135"/>
                    <a:pt x="540252" y="832525"/>
                    <a:pt x="461507" y="827678"/>
                  </a:cubicBezTo>
                  <a:cubicBezTo>
                    <a:pt x="420804" y="823893"/>
                    <a:pt x="392488" y="801971"/>
                    <a:pt x="367697" y="775338"/>
                  </a:cubicBezTo>
                  <a:cubicBezTo>
                    <a:pt x="341584" y="797477"/>
                    <a:pt x="313304" y="814851"/>
                    <a:pt x="272443" y="815043"/>
                  </a:cubicBezTo>
                  <a:cubicBezTo>
                    <a:pt x="177910" y="815370"/>
                    <a:pt x="114672" y="730078"/>
                    <a:pt x="113139" y="613086"/>
                  </a:cubicBezTo>
                  <a:cubicBezTo>
                    <a:pt x="52367" y="585717"/>
                    <a:pt x="11206" y="534630"/>
                    <a:pt x="0" y="447212"/>
                  </a:cubicBezTo>
                  <a:cubicBezTo>
                    <a:pt x="0" y="434577"/>
                    <a:pt x="0" y="421914"/>
                    <a:pt x="0" y="409332"/>
                  </a:cubicBezTo>
                  <a:cubicBezTo>
                    <a:pt x="12369" y="322707"/>
                    <a:pt x="51292" y="268294"/>
                    <a:pt x="116099" y="245228"/>
                  </a:cubicBezTo>
                  <a:cubicBezTo>
                    <a:pt x="112205" y="99099"/>
                    <a:pt x="241837" y="7789"/>
                    <a:pt x="348333" y="72166"/>
                  </a:cubicBezTo>
                  <a:cubicBezTo>
                    <a:pt x="373689" y="40331"/>
                    <a:pt x="409562" y="5610"/>
                    <a:pt x="461490" y="0"/>
                  </a:cubicBezTo>
                  <a:close/>
                </a:path>
              </a:pathLst>
            </a:custGeom>
            <a:solidFill>
              <a:srgbClr val="E9E8E7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38100" y="80898"/>
              <a:ext cx="736600" cy="62906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479"/>
                </a:lnSpc>
                <a:spcBef>
                  <a:spcPct val="0"/>
                </a:spcBef>
              </a:pPr>
              <a:r>
                <a:rPr lang="en-US" sz="4400" dirty="0">
                  <a:solidFill>
                    <a:srgbClr val="000000"/>
                  </a:solidFill>
                  <a:latin typeface="Pacifico"/>
                  <a:ea typeface="Pacifico"/>
                  <a:cs typeface="Pacifico"/>
                  <a:sym typeface="Pacifico"/>
                </a:rPr>
                <a:t>3+2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428900" y="5562806"/>
            <a:ext cx="1986251" cy="1678544"/>
            <a:chOff x="-38100" y="-98065"/>
            <a:chExt cx="1181804" cy="998720"/>
          </a:xfrm>
        </p:grpSpPr>
        <p:sp>
          <p:nvSpPr>
            <p:cNvPr id="12" name="Freeform 12"/>
            <p:cNvSpPr/>
            <p:nvPr/>
          </p:nvSpPr>
          <p:spPr>
            <a:xfrm>
              <a:off x="-38100" y="-98065"/>
              <a:ext cx="1181804" cy="998720"/>
            </a:xfrm>
            <a:custGeom>
              <a:avLst/>
              <a:gdLst/>
              <a:ahLst/>
              <a:cxnLst/>
              <a:rect l="l" t="t" r="r" b="b"/>
              <a:pathLst>
                <a:path w="827989" h="832525">
                  <a:moveTo>
                    <a:pt x="461490" y="0"/>
                  </a:moveTo>
                  <a:cubicBezTo>
                    <a:pt x="470405" y="0"/>
                    <a:pt x="479374" y="0"/>
                    <a:pt x="488272" y="0"/>
                  </a:cubicBezTo>
                  <a:cubicBezTo>
                    <a:pt x="559210" y="13834"/>
                    <a:pt x="603543" y="59884"/>
                    <a:pt x="623736" y="135237"/>
                  </a:cubicBezTo>
                  <a:cubicBezTo>
                    <a:pt x="742003" y="125188"/>
                    <a:pt x="827989" y="267669"/>
                    <a:pt x="775586" y="407507"/>
                  </a:cubicBezTo>
                  <a:cubicBezTo>
                    <a:pt x="793012" y="436892"/>
                    <a:pt x="807550" y="469761"/>
                    <a:pt x="812800" y="513877"/>
                  </a:cubicBezTo>
                  <a:cubicBezTo>
                    <a:pt x="812800" y="526515"/>
                    <a:pt x="812800" y="539122"/>
                    <a:pt x="812800" y="551758"/>
                  </a:cubicBezTo>
                  <a:cubicBezTo>
                    <a:pt x="797154" y="664038"/>
                    <a:pt x="729827" y="739909"/>
                    <a:pt x="619295" y="719484"/>
                  </a:cubicBezTo>
                  <a:cubicBezTo>
                    <a:pt x="590856" y="777135"/>
                    <a:pt x="540252" y="832525"/>
                    <a:pt x="461507" y="827678"/>
                  </a:cubicBezTo>
                  <a:cubicBezTo>
                    <a:pt x="420804" y="823893"/>
                    <a:pt x="392488" y="801971"/>
                    <a:pt x="367697" y="775338"/>
                  </a:cubicBezTo>
                  <a:cubicBezTo>
                    <a:pt x="341584" y="797477"/>
                    <a:pt x="313304" y="814851"/>
                    <a:pt x="272443" y="815043"/>
                  </a:cubicBezTo>
                  <a:cubicBezTo>
                    <a:pt x="177910" y="815370"/>
                    <a:pt x="114672" y="730078"/>
                    <a:pt x="113139" y="613086"/>
                  </a:cubicBezTo>
                  <a:cubicBezTo>
                    <a:pt x="52367" y="585717"/>
                    <a:pt x="11206" y="534630"/>
                    <a:pt x="0" y="447212"/>
                  </a:cubicBezTo>
                  <a:cubicBezTo>
                    <a:pt x="0" y="434577"/>
                    <a:pt x="0" y="421914"/>
                    <a:pt x="0" y="409332"/>
                  </a:cubicBezTo>
                  <a:cubicBezTo>
                    <a:pt x="12369" y="322707"/>
                    <a:pt x="51292" y="268294"/>
                    <a:pt x="116099" y="245228"/>
                  </a:cubicBezTo>
                  <a:cubicBezTo>
                    <a:pt x="112205" y="99099"/>
                    <a:pt x="241837" y="7789"/>
                    <a:pt x="348333" y="72166"/>
                  </a:cubicBezTo>
                  <a:cubicBezTo>
                    <a:pt x="373689" y="40331"/>
                    <a:pt x="409562" y="5610"/>
                    <a:pt x="461490" y="0"/>
                  </a:cubicBezTo>
                  <a:close/>
                </a:path>
              </a:pathLst>
            </a:custGeom>
            <a:solidFill>
              <a:srgbClr val="E9E8E7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38100" y="118968"/>
              <a:ext cx="756730" cy="5909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479"/>
                </a:lnSpc>
                <a:spcBef>
                  <a:spcPct val="0"/>
                </a:spcBef>
              </a:pPr>
              <a:r>
                <a:rPr lang="en-US" sz="4400" dirty="0">
                  <a:solidFill>
                    <a:srgbClr val="000000"/>
                  </a:solidFill>
                  <a:latin typeface="Pacifico"/>
                  <a:ea typeface="Pacifico"/>
                  <a:cs typeface="Pacifico"/>
                  <a:sym typeface="Pacifico"/>
                </a:rPr>
                <a:t>4+1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1277600" y="6667500"/>
            <a:ext cx="2107808" cy="1965948"/>
            <a:chOff x="0" y="0"/>
            <a:chExt cx="812800" cy="82828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27989" cy="832525"/>
            </a:xfrm>
            <a:custGeom>
              <a:avLst/>
              <a:gdLst/>
              <a:ahLst/>
              <a:cxnLst/>
              <a:rect l="l" t="t" r="r" b="b"/>
              <a:pathLst>
                <a:path w="827989" h="832525">
                  <a:moveTo>
                    <a:pt x="461490" y="0"/>
                  </a:moveTo>
                  <a:cubicBezTo>
                    <a:pt x="470405" y="0"/>
                    <a:pt x="479374" y="0"/>
                    <a:pt x="488272" y="0"/>
                  </a:cubicBezTo>
                  <a:cubicBezTo>
                    <a:pt x="559210" y="13834"/>
                    <a:pt x="603543" y="59884"/>
                    <a:pt x="623736" y="135237"/>
                  </a:cubicBezTo>
                  <a:cubicBezTo>
                    <a:pt x="742003" y="125188"/>
                    <a:pt x="827989" y="267669"/>
                    <a:pt x="775586" y="407507"/>
                  </a:cubicBezTo>
                  <a:cubicBezTo>
                    <a:pt x="793012" y="436892"/>
                    <a:pt x="807550" y="469761"/>
                    <a:pt x="812800" y="513877"/>
                  </a:cubicBezTo>
                  <a:cubicBezTo>
                    <a:pt x="812800" y="526515"/>
                    <a:pt x="812800" y="539122"/>
                    <a:pt x="812800" y="551758"/>
                  </a:cubicBezTo>
                  <a:cubicBezTo>
                    <a:pt x="797154" y="664038"/>
                    <a:pt x="729827" y="739909"/>
                    <a:pt x="619295" y="719484"/>
                  </a:cubicBezTo>
                  <a:cubicBezTo>
                    <a:pt x="590856" y="777135"/>
                    <a:pt x="540252" y="832525"/>
                    <a:pt x="461507" y="827678"/>
                  </a:cubicBezTo>
                  <a:cubicBezTo>
                    <a:pt x="420804" y="823893"/>
                    <a:pt x="392488" y="801971"/>
                    <a:pt x="367697" y="775338"/>
                  </a:cubicBezTo>
                  <a:cubicBezTo>
                    <a:pt x="341584" y="797477"/>
                    <a:pt x="313304" y="814851"/>
                    <a:pt x="272443" y="815043"/>
                  </a:cubicBezTo>
                  <a:cubicBezTo>
                    <a:pt x="177910" y="815370"/>
                    <a:pt x="114672" y="730078"/>
                    <a:pt x="113139" y="613086"/>
                  </a:cubicBezTo>
                  <a:cubicBezTo>
                    <a:pt x="52367" y="585717"/>
                    <a:pt x="11206" y="534630"/>
                    <a:pt x="0" y="447212"/>
                  </a:cubicBezTo>
                  <a:cubicBezTo>
                    <a:pt x="0" y="434577"/>
                    <a:pt x="0" y="421914"/>
                    <a:pt x="0" y="409332"/>
                  </a:cubicBezTo>
                  <a:cubicBezTo>
                    <a:pt x="12369" y="322707"/>
                    <a:pt x="51292" y="268294"/>
                    <a:pt x="116099" y="245228"/>
                  </a:cubicBezTo>
                  <a:cubicBezTo>
                    <a:pt x="112205" y="99099"/>
                    <a:pt x="241837" y="7789"/>
                    <a:pt x="348333" y="72166"/>
                  </a:cubicBezTo>
                  <a:cubicBezTo>
                    <a:pt x="373689" y="40331"/>
                    <a:pt x="409562" y="5610"/>
                    <a:pt x="461490" y="0"/>
                  </a:cubicBezTo>
                  <a:close/>
                </a:path>
              </a:pathLst>
            </a:custGeom>
            <a:solidFill>
              <a:srgbClr val="E9E8E7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38100" y="80898"/>
              <a:ext cx="736600" cy="62906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479"/>
                </a:lnSpc>
                <a:spcBef>
                  <a:spcPct val="0"/>
                </a:spcBef>
              </a:pPr>
              <a:r>
                <a:rPr lang="en-US" sz="4400" dirty="0">
                  <a:solidFill>
                    <a:srgbClr val="000000"/>
                  </a:solidFill>
                  <a:latin typeface="Pacifico"/>
                  <a:ea typeface="Pacifico"/>
                  <a:cs typeface="Pacifico"/>
                  <a:sym typeface="Pacifico"/>
                </a:rPr>
                <a:t>1+4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7772724" y="309233"/>
            <a:ext cx="9483982" cy="1197967"/>
            <a:chOff x="0" y="0"/>
            <a:chExt cx="896443" cy="113234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96443" cy="113234"/>
            </a:xfrm>
            <a:custGeom>
              <a:avLst/>
              <a:gdLst/>
              <a:ahLst/>
              <a:cxnLst/>
              <a:rect l="l" t="t" r="r" b="b"/>
              <a:pathLst>
                <a:path w="896443" h="113234">
                  <a:moveTo>
                    <a:pt x="693243" y="0"/>
                  </a:moveTo>
                  <a:lnTo>
                    <a:pt x="203200" y="0"/>
                  </a:lnTo>
                  <a:lnTo>
                    <a:pt x="0" y="56617"/>
                  </a:lnTo>
                  <a:lnTo>
                    <a:pt x="203200" y="113234"/>
                  </a:lnTo>
                  <a:lnTo>
                    <a:pt x="693243" y="113234"/>
                  </a:lnTo>
                  <a:lnTo>
                    <a:pt x="896443" y="56617"/>
                  </a:lnTo>
                  <a:lnTo>
                    <a:pt x="693243" y="0"/>
                  </a:lnTo>
                  <a:close/>
                </a:path>
              </a:pathLst>
            </a:custGeom>
            <a:solidFill>
              <a:srgbClr val="E9E8E7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152400" y="-38100"/>
              <a:ext cx="591643" cy="1513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8112706" y="676950"/>
            <a:ext cx="9144000" cy="5958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68"/>
              </a:lnSpc>
            </a:pPr>
            <a:r>
              <a:rPr lang="en-US" sz="4800">
                <a:solidFill>
                  <a:srgbClr val="000000"/>
                </a:solidFill>
                <a:latin typeface="Pacifico"/>
                <a:ea typeface="Pacifico"/>
                <a:cs typeface="Pacifico"/>
                <a:sym typeface="Pacifico"/>
              </a:rPr>
              <a:t>Знайдіть  значення виразів?</a:t>
            </a:r>
          </a:p>
        </p:txBody>
      </p:sp>
      <p:grpSp>
        <p:nvGrpSpPr>
          <p:cNvPr id="21" name="Group 21"/>
          <p:cNvGrpSpPr/>
          <p:nvPr/>
        </p:nvGrpSpPr>
        <p:grpSpPr>
          <a:xfrm>
            <a:off x="1947243" y="860129"/>
            <a:ext cx="2104818" cy="1833773"/>
            <a:chOff x="0" y="0"/>
            <a:chExt cx="812800" cy="828287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27989" cy="832525"/>
            </a:xfrm>
            <a:custGeom>
              <a:avLst/>
              <a:gdLst/>
              <a:ahLst/>
              <a:cxnLst/>
              <a:rect l="l" t="t" r="r" b="b"/>
              <a:pathLst>
                <a:path w="827989" h="832525">
                  <a:moveTo>
                    <a:pt x="461490" y="0"/>
                  </a:moveTo>
                  <a:cubicBezTo>
                    <a:pt x="470405" y="0"/>
                    <a:pt x="479374" y="0"/>
                    <a:pt x="488272" y="0"/>
                  </a:cubicBezTo>
                  <a:cubicBezTo>
                    <a:pt x="559210" y="13834"/>
                    <a:pt x="603543" y="59884"/>
                    <a:pt x="623736" y="135237"/>
                  </a:cubicBezTo>
                  <a:cubicBezTo>
                    <a:pt x="742003" y="125188"/>
                    <a:pt x="827989" y="267669"/>
                    <a:pt x="775586" y="407507"/>
                  </a:cubicBezTo>
                  <a:cubicBezTo>
                    <a:pt x="793012" y="436892"/>
                    <a:pt x="807550" y="469761"/>
                    <a:pt x="812800" y="513877"/>
                  </a:cubicBezTo>
                  <a:cubicBezTo>
                    <a:pt x="812800" y="526515"/>
                    <a:pt x="812800" y="539122"/>
                    <a:pt x="812800" y="551758"/>
                  </a:cubicBezTo>
                  <a:cubicBezTo>
                    <a:pt x="797154" y="664038"/>
                    <a:pt x="729827" y="739909"/>
                    <a:pt x="619295" y="719484"/>
                  </a:cubicBezTo>
                  <a:cubicBezTo>
                    <a:pt x="590856" y="777135"/>
                    <a:pt x="540252" y="832525"/>
                    <a:pt x="461507" y="827678"/>
                  </a:cubicBezTo>
                  <a:cubicBezTo>
                    <a:pt x="420804" y="823893"/>
                    <a:pt x="392488" y="801971"/>
                    <a:pt x="367697" y="775338"/>
                  </a:cubicBezTo>
                  <a:cubicBezTo>
                    <a:pt x="341584" y="797477"/>
                    <a:pt x="313304" y="814851"/>
                    <a:pt x="272443" y="815043"/>
                  </a:cubicBezTo>
                  <a:cubicBezTo>
                    <a:pt x="177910" y="815370"/>
                    <a:pt x="114672" y="730078"/>
                    <a:pt x="113139" y="613086"/>
                  </a:cubicBezTo>
                  <a:cubicBezTo>
                    <a:pt x="52367" y="585717"/>
                    <a:pt x="11206" y="534630"/>
                    <a:pt x="0" y="447212"/>
                  </a:cubicBezTo>
                  <a:cubicBezTo>
                    <a:pt x="0" y="434577"/>
                    <a:pt x="0" y="421914"/>
                    <a:pt x="0" y="409332"/>
                  </a:cubicBezTo>
                  <a:cubicBezTo>
                    <a:pt x="12369" y="322707"/>
                    <a:pt x="51292" y="268294"/>
                    <a:pt x="116099" y="245228"/>
                  </a:cubicBezTo>
                  <a:cubicBezTo>
                    <a:pt x="112205" y="99099"/>
                    <a:pt x="241837" y="7789"/>
                    <a:pt x="348333" y="72166"/>
                  </a:cubicBezTo>
                  <a:cubicBezTo>
                    <a:pt x="373689" y="40331"/>
                    <a:pt x="409562" y="5610"/>
                    <a:pt x="461490" y="0"/>
                  </a:cubicBezTo>
                  <a:close/>
                </a:path>
              </a:pathLst>
            </a:custGeom>
            <a:solidFill>
              <a:srgbClr val="E9E8E7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38100" y="80898"/>
              <a:ext cx="736600" cy="62906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479"/>
                </a:lnSpc>
                <a:spcBef>
                  <a:spcPct val="0"/>
                </a:spcBef>
              </a:pPr>
              <a:r>
                <a:rPr lang="en-US" sz="4400" dirty="0">
                  <a:solidFill>
                    <a:srgbClr val="000000"/>
                  </a:solidFill>
                  <a:latin typeface="Pacifico"/>
                  <a:ea typeface="Pacifico"/>
                  <a:cs typeface="Pacifico"/>
                  <a:sym typeface="Pacifico"/>
                </a:rPr>
                <a:t>2+3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C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b="-3888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101720" y="3189897"/>
            <a:ext cx="3685963" cy="3474020"/>
          </a:xfrm>
          <a:custGeom>
            <a:avLst/>
            <a:gdLst/>
            <a:ahLst/>
            <a:cxnLst/>
            <a:rect l="l" t="t" r="r" b="b"/>
            <a:pathLst>
              <a:path w="3685963" h="3474020">
                <a:moveTo>
                  <a:pt x="0" y="0"/>
                </a:moveTo>
                <a:lnTo>
                  <a:pt x="3685963" y="0"/>
                </a:lnTo>
                <a:lnTo>
                  <a:pt x="3685963" y="3474020"/>
                </a:lnTo>
                <a:lnTo>
                  <a:pt x="0" y="347402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1637195" y="7123117"/>
            <a:ext cx="2803020" cy="2641307"/>
          </a:xfrm>
          <a:custGeom>
            <a:avLst/>
            <a:gdLst/>
            <a:ahLst/>
            <a:cxnLst/>
            <a:rect l="l" t="t" r="r" b="b"/>
            <a:pathLst>
              <a:path w="2803020" h="2641307">
                <a:moveTo>
                  <a:pt x="0" y="0"/>
                </a:moveTo>
                <a:lnTo>
                  <a:pt x="2803019" y="0"/>
                </a:lnTo>
                <a:lnTo>
                  <a:pt x="2803019" y="2641307"/>
                </a:lnTo>
                <a:lnTo>
                  <a:pt x="0" y="264130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028700" y="7327687"/>
            <a:ext cx="2532854" cy="2491407"/>
          </a:xfrm>
          <a:custGeom>
            <a:avLst/>
            <a:gdLst/>
            <a:ahLst/>
            <a:cxnLst/>
            <a:rect l="l" t="t" r="r" b="b"/>
            <a:pathLst>
              <a:path w="2532854" h="2491407">
                <a:moveTo>
                  <a:pt x="0" y="0"/>
                </a:moveTo>
                <a:lnTo>
                  <a:pt x="2532854" y="0"/>
                </a:lnTo>
                <a:lnTo>
                  <a:pt x="2532854" y="2491407"/>
                </a:lnTo>
                <a:lnTo>
                  <a:pt x="0" y="24914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3469764" y="3008317"/>
            <a:ext cx="4394980" cy="4114800"/>
          </a:xfrm>
          <a:custGeom>
            <a:avLst/>
            <a:gdLst/>
            <a:ahLst/>
            <a:cxnLst/>
            <a:rect l="l" t="t" r="r" b="b"/>
            <a:pathLst>
              <a:path w="4394980" h="4114800">
                <a:moveTo>
                  <a:pt x="0" y="0"/>
                </a:moveTo>
                <a:lnTo>
                  <a:pt x="4394980" y="0"/>
                </a:lnTo>
                <a:lnTo>
                  <a:pt x="439498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0" y="286345"/>
            <a:ext cx="12367947" cy="2207226"/>
            <a:chOff x="0" y="0"/>
            <a:chExt cx="1169041" cy="208631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169041" cy="208631"/>
            </a:xfrm>
            <a:custGeom>
              <a:avLst/>
              <a:gdLst/>
              <a:ahLst/>
              <a:cxnLst/>
              <a:rect l="l" t="t" r="r" b="b"/>
              <a:pathLst>
                <a:path w="1169041" h="208631">
                  <a:moveTo>
                    <a:pt x="965841" y="0"/>
                  </a:moveTo>
                  <a:lnTo>
                    <a:pt x="203200" y="0"/>
                  </a:lnTo>
                  <a:lnTo>
                    <a:pt x="0" y="104316"/>
                  </a:lnTo>
                  <a:lnTo>
                    <a:pt x="203200" y="208631"/>
                  </a:lnTo>
                  <a:lnTo>
                    <a:pt x="965841" y="208631"/>
                  </a:lnTo>
                  <a:lnTo>
                    <a:pt x="1169041" y="104316"/>
                  </a:lnTo>
                  <a:lnTo>
                    <a:pt x="965841" y="0"/>
                  </a:lnTo>
                  <a:close/>
                </a:path>
              </a:pathLst>
            </a:custGeom>
            <a:solidFill>
              <a:srgbClr val="E9E8E7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152400" y="-38100"/>
              <a:ext cx="864241" cy="24673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441982" y="436823"/>
            <a:ext cx="9483982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Pacifico"/>
                <a:ea typeface="Pacifico"/>
                <a:cs typeface="Pacifico"/>
                <a:sym typeface="Pacifico"/>
              </a:rPr>
              <a:t>Скільки пелюсток на кожній квітці? Скільки квіток?</a:t>
            </a:r>
          </a:p>
        </p:txBody>
      </p:sp>
      <p:sp>
        <p:nvSpPr>
          <p:cNvPr id="11" name="Freeform 11"/>
          <p:cNvSpPr/>
          <p:nvPr/>
        </p:nvSpPr>
        <p:spPr>
          <a:xfrm>
            <a:off x="10053237" y="812107"/>
            <a:ext cx="4171851" cy="4114800"/>
          </a:xfrm>
          <a:custGeom>
            <a:avLst/>
            <a:gdLst/>
            <a:ahLst/>
            <a:cxnLst/>
            <a:rect l="l" t="t" r="r" b="b"/>
            <a:pathLst>
              <a:path w="4171851" h="4114800">
                <a:moveTo>
                  <a:pt x="0" y="0"/>
                </a:moveTo>
                <a:lnTo>
                  <a:pt x="4171851" y="0"/>
                </a:lnTo>
                <a:lnTo>
                  <a:pt x="41718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8C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3010155">
            <a:off x="-2239839" y="7261991"/>
            <a:ext cx="5298798" cy="5232563"/>
          </a:xfrm>
          <a:custGeom>
            <a:avLst/>
            <a:gdLst/>
            <a:ahLst/>
            <a:cxnLst/>
            <a:rect l="l" t="t" r="r" b="b"/>
            <a:pathLst>
              <a:path w="5298798" h="5232563">
                <a:moveTo>
                  <a:pt x="0" y="0"/>
                </a:moveTo>
                <a:lnTo>
                  <a:pt x="5298798" y="0"/>
                </a:lnTo>
                <a:lnTo>
                  <a:pt x="5298798" y="5232563"/>
                </a:lnTo>
                <a:lnTo>
                  <a:pt x="0" y="523256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9" r="-9"/>
            </a:stretch>
          </a:blipFill>
        </p:spPr>
      </p:sp>
      <p:sp>
        <p:nvSpPr>
          <p:cNvPr id="3" name="Freeform 3"/>
          <p:cNvSpPr/>
          <p:nvPr/>
        </p:nvSpPr>
        <p:spPr>
          <a:xfrm rot="-2995270">
            <a:off x="15434178" y="6917443"/>
            <a:ext cx="5298798" cy="5232563"/>
          </a:xfrm>
          <a:custGeom>
            <a:avLst/>
            <a:gdLst/>
            <a:ahLst/>
            <a:cxnLst/>
            <a:rect l="l" t="t" r="r" b="b"/>
            <a:pathLst>
              <a:path w="5298798" h="5232563">
                <a:moveTo>
                  <a:pt x="0" y="0"/>
                </a:moveTo>
                <a:lnTo>
                  <a:pt x="5298798" y="0"/>
                </a:lnTo>
                <a:lnTo>
                  <a:pt x="5298798" y="5232563"/>
                </a:lnTo>
                <a:lnTo>
                  <a:pt x="0" y="523256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9" r="-9"/>
            </a:stretch>
          </a:blipFill>
        </p:spPr>
      </p:sp>
      <p:sp>
        <p:nvSpPr>
          <p:cNvPr id="4" name="Freeform 4"/>
          <p:cNvSpPr/>
          <p:nvPr/>
        </p:nvSpPr>
        <p:spPr>
          <a:xfrm rot="-7789844">
            <a:off x="15230578" y="-2214812"/>
            <a:ext cx="5298798" cy="5232563"/>
          </a:xfrm>
          <a:custGeom>
            <a:avLst/>
            <a:gdLst/>
            <a:ahLst/>
            <a:cxnLst/>
            <a:rect l="l" t="t" r="r" b="b"/>
            <a:pathLst>
              <a:path w="5298798" h="5232563">
                <a:moveTo>
                  <a:pt x="0" y="0"/>
                </a:moveTo>
                <a:lnTo>
                  <a:pt x="5298798" y="0"/>
                </a:lnTo>
                <a:lnTo>
                  <a:pt x="5298798" y="5232563"/>
                </a:lnTo>
                <a:lnTo>
                  <a:pt x="0" y="523256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9" r="-9"/>
            </a:stretch>
          </a:blipFill>
        </p:spPr>
      </p:sp>
      <p:sp>
        <p:nvSpPr>
          <p:cNvPr id="5" name="Freeform 5"/>
          <p:cNvSpPr/>
          <p:nvPr/>
        </p:nvSpPr>
        <p:spPr>
          <a:xfrm rot="7804729">
            <a:off x="-2443438" y="-1870265"/>
            <a:ext cx="5298798" cy="5232563"/>
          </a:xfrm>
          <a:custGeom>
            <a:avLst/>
            <a:gdLst/>
            <a:ahLst/>
            <a:cxnLst/>
            <a:rect l="l" t="t" r="r" b="b"/>
            <a:pathLst>
              <a:path w="5298798" h="5232563">
                <a:moveTo>
                  <a:pt x="0" y="0"/>
                </a:moveTo>
                <a:lnTo>
                  <a:pt x="5298798" y="0"/>
                </a:lnTo>
                <a:lnTo>
                  <a:pt x="5298798" y="5232564"/>
                </a:lnTo>
                <a:lnTo>
                  <a:pt x="0" y="52325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9" r="-9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4980112" y="1393628"/>
            <a:ext cx="8845760" cy="8856831"/>
          </a:xfrm>
          <a:custGeom>
            <a:avLst/>
            <a:gdLst/>
            <a:ahLst/>
            <a:cxnLst/>
            <a:rect l="l" t="t" r="r" b="b"/>
            <a:pathLst>
              <a:path w="8845760" h="8856831">
                <a:moveTo>
                  <a:pt x="0" y="0"/>
                </a:moveTo>
                <a:lnTo>
                  <a:pt x="8845760" y="0"/>
                </a:lnTo>
                <a:lnTo>
                  <a:pt x="8845760" y="8856830"/>
                </a:lnTo>
                <a:lnTo>
                  <a:pt x="0" y="885683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313949">
            <a:off x="6540247" y="2400298"/>
            <a:ext cx="4220308" cy="4114800"/>
          </a:xfrm>
          <a:custGeom>
            <a:avLst/>
            <a:gdLst/>
            <a:ahLst/>
            <a:cxnLst/>
            <a:rect l="l" t="t" r="r" b="b"/>
            <a:pathLst>
              <a:path w="4220308" h="4114800">
                <a:moveTo>
                  <a:pt x="0" y="0"/>
                </a:moveTo>
                <a:lnTo>
                  <a:pt x="4220308" y="0"/>
                </a:lnTo>
                <a:lnTo>
                  <a:pt x="422030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29</Words>
  <Application>Microsoft Office PowerPoint</Application>
  <PresentationFormat>Произвольный</PresentationFormat>
  <Paragraphs>10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Pacifico</vt:lpstr>
      <vt:lpstr>Zantiqa</vt:lpstr>
      <vt:lpstr>Calibri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Чарівна скринька</dc:title>
  <cp:lastModifiedBy>Оксана</cp:lastModifiedBy>
  <cp:revision>3</cp:revision>
  <dcterms:created xsi:type="dcterms:W3CDTF">2006-08-16T00:00:00Z</dcterms:created>
  <dcterms:modified xsi:type="dcterms:W3CDTF">2025-03-30T13:25:42Z</dcterms:modified>
  <dc:identifier>DAGi2kHs_nc</dc:identifier>
</cp:coreProperties>
</file>