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notesMasterIdLst>
    <p:notesMasterId r:id="rId32"/>
  </p:notesMasterIdLst>
  <p:sldIdLst>
    <p:sldId id="548" r:id="rId3"/>
    <p:sldId id="364" r:id="rId4"/>
    <p:sldId id="258" r:id="rId5"/>
    <p:sldId id="373" r:id="rId6"/>
    <p:sldId id="696" r:id="rId7"/>
    <p:sldId id="694" r:id="rId8"/>
    <p:sldId id="695" r:id="rId9"/>
    <p:sldId id="700" r:id="rId10"/>
    <p:sldId id="701" r:id="rId11"/>
    <p:sldId id="716" r:id="rId12"/>
    <p:sldId id="717" r:id="rId13"/>
    <p:sldId id="275" r:id="rId14"/>
    <p:sldId id="620" r:id="rId15"/>
    <p:sldId id="681" r:id="rId16"/>
    <p:sldId id="707" r:id="rId17"/>
    <p:sldId id="546" r:id="rId18"/>
    <p:sldId id="647" r:id="rId19"/>
    <p:sldId id="693" r:id="rId20"/>
    <p:sldId id="708" r:id="rId21"/>
    <p:sldId id="709" r:id="rId22"/>
    <p:sldId id="710" r:id="rId23"/>
    <p:sldId id="711" r:id="rId24"/>
    <p:sldId id="713" r:id="rId25"/>
    <p:sldId id="712" r:id="rId26"/>
    <p:sldId id="715" r:id="rId27"/>
    <p:sldId id="677" r:id="rId28"/>
    <p:sldId id="714" r:id="rId29"/>
    <p:sldId id="269" r:id="rId30"/>
    <p:sldId id="280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5A11"/>
    <a:srgbClr val="FA8803"/>
    <a:srgbClr val="FF4343"/>
    <a:srgbClr val="2F3242"/>
    <a:srgbClr val="F8CBAD"/>
    <a:srgbClr val="1694E9"/>
    <a:srgbClr val="00B050"/>
    <a:srgbClr val="B686DA"/>
    <a:srgbClr val="FFFF00"/>
    <a:srgbClr val="FF31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16" autoAdjust="0"/>
    <p:restoredTop sz="94662" autoAdjust="0"/>
  </p:normalViewPr>
  <p:slideViewPr>
    <p:cSldViewPr snapToGrid="0">
      <p:cViewPr>
        <p:scale>
          <a:sx n="81" d="100"/>
          <a:sy n="81" d="100"/>
        </p:scale>
        <p:origin x="-246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t>22.01.2023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152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04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48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302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028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763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353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241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198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974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867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4471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5862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132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t>22.01.2023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665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t>22.01.2023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4081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22.01.2023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144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22.01.2023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1751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t>22.01.2023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8755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t>22.01.2023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5618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7259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948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74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22.01.2023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59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Організація </a:t>
            </a:r>
            <a:r>
              <a:rPr lang="uk-UA" sz="2000" b="1" dirty="0" smtClean="0">
                <a:solidFill>
                  <a:schemeClr val="bg1"/>
                </a:solidFill>
              </a:rPr>
              <a:t>класу</a:t>
            </a:r>
            <a:endParaRPr lang="uk-UA" sz="2000" b="1" dirty="0">
              <a:solidFill>
                <a:schemeClr val="bg1"/>
              </a:solidFill>
            </a:endParaRPr>
          </a:p>
        </p:txBody>
      </p:sp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xmlns="" id="{4B4A5907-18EA-4174-8946-7F20039FDB2F}"/>
              </a:ext>
            </a:extLst>
          </p:cNvPr>
          <p:cNvGrpSpPr/>
          <p:nvPr/>
        </p:nvGrpSpPr>
        <p:grpSpPr>
          <a:xfrm>
            <a:off x="5601905" y="1008961"/>
            <a:ext cx="6485759" cy="5709475"/>
            <a:chOff x="5601903" y="1008959"/>
            <a:chExt cx="6485759" cy="5709475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1884B806-B92B-4020-A18F-67FE04C438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088" b="8491"/>
            <a:stretch/>
          </p:blipFill>
          <p:spPr>
            <a:xfrm>
              <a:off x="5601903" y="1056640"/>
              <a:ext cx="6485759" cy="5661794"/>
            </a:xfrm>
            <a:prstGeom prst="rect">
              <a:avLst/>
            </a:prstGeom>
          </p:spPr>
        </p:pic>
        <p:sp>
          <p:nvSpPr>
            <p:cNvPr id="9" name="Полілінія: фігура 8">
              <a:extLst>
                <a:ext uri="{FF2B5EF4-FFF2-40B4-BE49-F238E27FC236}">
                  <a16:creationId xmlns:a16="http://schemas.microsoft.com/office/drawing/2014/main" xmlns="" id="{082C94E0-84C8-4B1E-8990-8762244FD1F0}"/>
                </a:ext>
              </a:extLst>
            </p:cNvPr>
            <p:cNvSpPr/>
            <p:nvPr/>
          </p:nvSpPr>
          <p:spPr>
            <a:xfrm>
              <a:off x="6883268" y="1008959"/>
              <a:ext cx="4721107" cy="919745"/>
            </a:xfrm>
            <a:custGeom>
              <a:avLst/>
              <a:gdLst>
                <a:gd name="connsiteX0" fmla="*/ 277928 w 4721107"/>
                <a:gd name="connsiteY0" fmla="*/ 88321 h 919745"/>
                <a:gd name="connsiteX1" fmla="*/ 518559 w 4721107"/>
                <a:gd name="connsiteY1" fmla="*/ 598460 h 919745"/>
                <a:gd name="connsiteX2" fmla="*/ 653313 w 4721107"/>
                <a:gd name="connsiteY2" fmla="*/ 916094 h 919745"/>
                <a:gd name="connsiteX3" fmla="*/ 1259705 w 4721107"/>
                <a:gd name="connsiteY3" fmla="*/ 752464 h 919745"/>
                <a:gd name="connsiteX4" fmla="*/ 1712092 w 4721107"/>
                <a:gd name="connsiteY4" fmla="*/ 473332 h 919745"/>
                <a:gd name="connsiteX5" fmla="*/ 2424361 w 4721107"/>
                <a:gd name="connsiteY5" fmla="*/ 473332 h 919745"/>
                <a:gd name="connsiteX6" fmla="*/ 3781524 w 4721107"/>
                <a:gd name="connsiteY6" fmla="*/ 675462 h 919745"/>
                <a:gd name="connsiteX7" fmla="*/ 4667048 w 4721107"/>
                <a:gd name="connsiteY7" fmla="*/ 444456 h 919745"/>
                <a:gd name="connsiteX8" fmla="*/ 4590046 w 4721107"/>
                <a:gd name="connsiteY8" fmla="*/ 136447 h 919745"/>
                <a:gd name="connsiteX9" fmla="*/ 4310913 w 4721107"/>
                <a:gd name="connsiteY9" fmla="*/ 11319 h 919745"/>
                <a:gd name="connsiteX10" fmla="*/ 316429 w 4721107"/>
                <a:gd name="connsiteY10" fmla="*/ 11319 h 919745"/>
                <a:gd name="connsiteX11" fmla="*/ 277928 w 4721107"/>
                <a:gd name="connsiteY11" fmla="*/ 88321 h 919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721107" h="919745">
                  <a:moveTo>
                    <a:pt x="277928" y="88321"/>
                  </a:moveTo>
                  <a:cubicBezTo>
                    <a:pt x="311616" y="186178"/>
                    <a:pt x="455995" y="460498"/>
                    <a:pt x="518559" y="598460"/>
                  </a:cubicBezTo>
                  <a:cubicBezTo>
                    <a:pt x="581123" y="736422"/>
                    <a:pt x="529789" y="890427"/>
                    <a:pt x="653313" y="916094"/>
                  </a:cubicBezTo>
                  <a:cubicBezTo>
                    <a:pt x="776837" y="941761"/>
                    <a:pt x="1083242" y="826258"/>
                    <a:pt x="1259705" y="752464"/>
                  </a:cubicBezTo>
                  <a:cubicBezTo>
                    <a:pt x="1436168" y="678670"/>
                    <a:pt x="1517983" y="519854"/>
                    <a:pt x="1712092" y="473332"/>
                  </a:cubicBezTo>
                  <a:cubicBezTo>
                    <a:pt x="1906201" y="426810"/>
                    <a:pt x="2079456" y="439644"/>
                    <a:pt x="2424361" y="473332"/>
                  </a:cubicBezTo>
                  <a:cubicBezTo>
                    <a:pt x="2769266" y="507020"/>
                    <a:pt x="3407743" y="680275"/>
                    <a:pt x="3781524" y="675462"/>
                  </a:cubicBezTo>
                  <a:cubicBezTo>
                    <a:pt x="4155305" y="670649"/>
                    <a:pt x="4532294" y="534292"/>
                    <a:pt x="4667048" y="444456"/>
                  </a:cubicBezTo>
                  <a:cubicBezTo>
                    <a:pt x="4801802" y="354620"/>
                    <a:pt x="4649402" y="208636"/>
                    <a:pt x="4590046" y="136447"/>
                  </a:cubicBezTo>
                  <a:cubicBezTo>
                    <a:pt x="4530690" y="64258"/>
                    <a:pt x="5023183" y="32174"/>
                    <a:pt x="4310913" y="11319"/>
                  </a:cubicBezTo>
                  <a:cubicBezTo>
                    <a:pt x="3598644" y="-9536"/>
                    <a:pt x="986989" y="3298"/>
                    <a:pt x="316429" y="11319"/>
                  </a:cubicBezTo>
                  <a:cubicBezTo>
                    <a:pt x="-354131" y="19340"/>
                    <a:pt x="244240" y="-9536"/>
                    <a:pt x="277928" y="88321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6" name="Прямокутник: округлені кути 5">
            <a:extLst>
              <a:ext uri="{FF2B5EF4-FFF2-40B4-BE49-F238E27FC236}">
                <a16:creationId xmlns:a16="http://schemas.microsoft.com/office/drawing/2014/main" xmlns="" id="{71891ECB-C37E-4FC8-A2F4-E8DB089E46AF}"/>
              </a:ext>
            </a:extLst>
          </p:cNvPr>
          <p:cNvSpPr/>
          <p:nvPr/>
        </p:nvSpPr>
        <p:spPr>
          <a:xfrm>
            <a:off x="362653" y="1441971"/>
            <a:ext cx="5803687" cy="377975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76200"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Ось і дзвоник дав сигнал,</a:t>
            </a:r>
          </a:p>
          <a:p>
            <a:pPr algn="ctr"/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Працювати час настав.</a:t>
            </a:r>
          </a:p>
          <a:p>
            <a:pPr algn="ctr"/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Тож і ми часу не гаймо,</a:t>
            </a:r>
          </a:p>
          <a:p>
            <a:pPr algn="ctr"/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І урок розпочинаймо!</a:t>
            </a:r>
          </a:p>
        </p:txBody>
      </p:sp>
    </p:spTree>
    <p:extLst>
      <p:ext uri="{BB962C8B-B14F-4D97-AF65-F5344CB8AC3E}">
        <p14:creationId xmlns:p14="http://schemas.microsoft.com/office/powerpoint/2010/main" val="124114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959579F-D551-4C21-9B7B-DFC95EA904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4" t="15425" r="7475" b="31651"/>
          <a:stretch/>
        </p:blipFill>
        <p:spPr>
          <a:xfrm>
            <a:off x="2299094" y="1303921"/>
            <a:ext cx="7593813" cy="51286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Психологічна </a:t>
            </a:r>
            <a:r>
              <a:rPr lang="uk-UA" sz="2000" b="1" dirty="0" smtClean="0">
                <a:solidFill>
                  <a:schemeClr val="bg1"/>
                </a:solidFill>
              </a:rPr>
              <a:t>вправа «Познач </a:t>
            </a:r>
            <a:r>
              <a:rPr lang="uk-UA" sz="2000" b="1" dirty="0">
                <a:solidFill>
                  <a:schemeClr val="bg1"/>
                </a:solidFill>
              </a:rPr>
              <a:t>настрій»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30A776A-70C5-4624-9483-ED66EB0E94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6772" r="35672" b="45965"/>
          <a:stretch/>
        </p:blipFill>
        <p:spPr>
          <a:xfrm>
            <a:off x="5518485" y="1196868"/>
            <a:ext cx="1642713" cy="173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07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86249" y="2660821"/>
            <a:ext cx="1581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Урок</a:t>
            </a:r>
          </a:p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№44</a:t>
            </a:r>
            <a:endParaRPr lang="ru-RU" sz="4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18339" y="3445651"/>
            <a:ext cx="86196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2F3242"/>
                </a:solidFill>
              </a:rPr>
              <a:t>Яке </a:t>
            </a:r>
            <a:r>
              <a:rPr lang="ru-RU" sz="4800" b="1" i="1" dirty="0" err="1">
                <a:solidFill>
                  <a:srgbClr val="2F3242"/>
                </a:solidFill>
              </a:rPr>
              <a:t>частування</a:t>
            </a:r>
            <a:r>
              <a:rPr lang="ru-RU" sz="4800" b="1" i="1" dirty="0">
                <a:solidFill>
                  <a:srgbClr val="2F3242"/>
                </a:solidFill>
              </a:rPr>
              <a:t>, </a:t>
            </a:r>
            <a:r>
              <a:rPr lang="ru-RU" sz="4800" b="1" i="1" dirty="0" err="1">
                <a:solidFill>
                  <a:srgbClr val="2F3242"/>
                </a:solidFill>
              </a:rPr>
              <a:t>таке</a:t>
            </a:r>
            <a:r>
              <a:rPr lang="ru-RU" sz="4800" b="1" i="1" dirty="0">
                <a:solidFill>
                  <a:srgbClr val="2F3242"/>
                </a:solidFill>
              </a:rPr>
              <a:t> й </a:t>
            </a:r>
            <a:r>
              <a:rPr lang="ru-RU" sz="4800" b="1" i="1" dirty="0" err="1">
                <a:solidFill>
                  <a:srgbClr val="2F3242"/>
                </a:solidFill>
              </a:rPr>
              <a:t>дякування</a:t>
            </a:r>
            <a:r>
              <a:rPr lang="ru-RU" sz="4800" b="1" i="1" dirty="0">
                <a:solidFill>
                  <a:srgbClr val="2F3242"/>
                </a:solidFill>
              </a:rPr>
              <a:t>.</a:t>
            </a:r>
          </a:p>
          <a:p>
            <a:pPr algn="ctr"/>
            <a:r>
              <a:rPr lang="ru-RU" sz="4800" b="1" dirty="0" err="1">
                <a:solidFill>
                  <a:srgbClr val="2F3242"/>
                </a:solidFill>
              </a:rPr>
              <a:t>Українська</a:t>
            </a:r>
            <a:r>
              <a:rPr lang="ru-RU" sz="4800" b="1" dirty="0">
                <a:solidFill>
                  <a:srgbClr val="2F3242"/>
                </a:solidFill>
              </a:rPr>
              <a:t> народна </a:t>
            </a:r>
            <a:r>
              <a:rPr lang="ru-RU" sz="4800" b="1" dirty="0" err="1">
                <a:solidFill>
                  <a:srgbClr val="2F3242"/>
                </a:solidFill>
              </a:rPr>
              <a:t>казка</a:t>
            </a:r>
            <a:r>
              <a:rPr lang="ru-RU" sz="4800" b="1" dirty="0">
                <a:solidFill>
                  <a:srgbClr val="2F3242"/>
                </a:solidFill>
              </a:rPr>
              <a:t> «</a:t>
            </a:r>
            <a:r>
              <a:rPr lang="ru-RU" sz="4800" b="1" dirty="0" err="1">
                <a:solidFill>
                  <a:srgbClr val="2F3242"/>
                </a:solidFill>
              </a:rPr>
              <a:t>Лисиця</a:t>
            </a:r>
            <a:r>
              <a:rPr lang="ru-RU" sz="4800" b="1" dirty="0">
                <a:solidFill>
                  <a:srgbClr val="2F3242"/>
                </a:solidFill>
              </a:rPr>
              <a:t> і Журавель</a:t>
            </a:r>
            <a:r>
              <a:rPr lang="ru-RU" sz="4800" b="1" dirty="0" smtClean="0">
                <a:solidFill>
                  <a:srgbClr val="2F3242"/>
                </a:solidFill>
              </a:rPr>
              <a:t>»</a:t>
            </a:r>
            <a:endParaRPr lang="uk-UA" sz="400000" b="1" i="1" dirty="0">
              <a:solidFill>
                <a:srgbClr val="2F3242"/>
              </a:solidFill>
            </a:endParaRPr>
          </a:p>
        </p:txBody>
      </p:sp>
      <p:pic>
        <p:nvPicPr>
          <p:cNvPr id="1026" name="Picture 2" descr="Результат пошуку зображень за запитом лисичка та журавель">
            <a:extLst>
              <a:ext uri="{FF2B5EF4-FFF2-40B4-BE49-F238E27FC236}">
                <a16:creationId xmlns:a16="http://schemas.microsoft.com/office/drawing/2014/main" xmlns="" id="{0CB83853-42FB-4E88-94F7-CB0ECBDD5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442" y="199030"/>
            <a:ext cx="3963103" cy="2923506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0954" y="890954"/>
            <a:ext cx="2379784" cy="45368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5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029" name="Picture 5" descr="C:\Users\Lenovo\Downloads\pngwing.com (1)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" t="13796" r="1999" b="10665"/>
          <a:stretch/>
        </p:blipFill>
        <p:spPr bwMode="auto">
          <a:xfrm>
            <a:off x="542701" y="1336431"/>
            <a:ext cx="11139481" cy="475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Подорож </a:t>
            </a:r>
            <a:r>
              <a:rPr lang="uk-UA" sz="2000" b="1" dirty="0">
                <a:solidFill>
                  <a:schemeClr val="bg1"/>
                </a:solidFill>
              </a:rPr>
              <a:t>до Країни </a:t>
            </a:r>
            <a:r>
              <a:rPr lang="uk-UA" sz="2000" b="1" dirty="0" smtClean="0">
                <a:solidFill>
                  <a:schemeClr val="bg1"/>
                </a:solidFill>
              </a:rPr>
              <a:t>Казок</a:t>
            </a:r>
            <a:endParaRPr lang="uk-UA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61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	Гра  «</a:t>
            </a:r>
            <a:r>
              <a:rPr lang="uk-UA" sz="2000" b="1" dirty="0" err="1">
                <a:solidFill>
                  <a:schemeClr val="bg1"/>
                </a:solidFill>
              </a:rPr>
              <a:t>Докажіть</a:t>
            </a:r>
            <a:r>
              <a:rPr lang="uk-UA" sz="2000" b="1" dirty="0">
                <a:solidFill>
                  <a:schemeClr val="bg1"/>
                </a:solidFill>
              </a:rPr>
              <a:t> словечко»</a:t>
            </a:r>
          </a:p>
        </p:txBody>
      </p:sp>
      <p:sp>
        <p:nvSpPr>
          <p:cNvPr id="6" name="Прямокутник: округлені кути 8">
            <a:extLst>
              <a:ext uri="{FF2B5EF4-FFF2-40B4-BE49-F238E27FC236}">
                <a16:creationId xmlns="" xmlns:a16="http://schemas.microsoft.com/office/drawing/2014/main" id="{253B2140-069F-40F8-AE1D-CDBAB468C216}"/>
              </a:ext>
            </a:extLst>
          </p:cNvPr>
          <p:cNvSpPr/>
          <p:nvPr/>
        </p:nvSpPr>
        <p:spPr>
          <a:xfrm>
            <a:off x="439374" y="1368046"/>
            <a:ext cx="8774959" cy="64698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Жа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жа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жа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– в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лісі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бродить … </a:t>
            </a:r>
            <a:endParaRPr lang="uk-UA" sz="3200" dirty="0">
              <a:solidFill>
                <a:schemeClr val="bg1"/>
              </a:solidFill>
            </a:endParaRPr>
          </a:p>
        </p:txBody>
      </p:sp>
      <p:sp>
        <p:nvSpPr>
          <p:cNvPr id="7" name="Прямокутник: округлені кути 8">
            <a:extLst>
              <a:ext uri="{FF2B5EF4-FFF2-40B4-BE49-F238E27FC236}">
                <a16:creationId xmlns="" xmlns:a16="http://schemas.microsoft.com/office/drawing/2014/main" id="{253B2140-069F-40F8-AE1D-CDBAB468C216}"/>
              </a:ext>
            </a:extLst>
          </p:cNvPr>
          <p:cNvSpPr/>
          <p:nvPr/>
        </p:nvSpPr>
        <p:spPr>
          <a:xfrm>
            <a:off x="439379" y="2175601"/>
            <a:ext cx="8774960" cy="64698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Жі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жі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жі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в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морі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плавають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…</a:t>
            </a:r>
            <a:endParaRPr lang="uk-UA" sz="3200" dirty="0">
              <a:solidFill>
                <a:schemeClr val="bg1"/>
              </a:solidFill>
            </a:endParaRPr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="" xmlns:a16="http://schemas.microsoft.com/office/drawing/2014/main" id="{253B2140-069F-40F8-AE1D-CDBAB468C216}"/>
              </a:ext>
            </a:extLst>
          </p:cNvPr>
          <p:cNvSpPr/>
          <p:nvPr/>
        </p:nvSpPr>
        <p:spPr>
          <a:xfrm>
            <a:off x="439376" y="3021000"/>
            <a:ext cx="8774963" cy="64698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Же - же - же - Жучка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дім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Tahoma" panose="020B0604030504040204" pitchFamily="34" charset="0"/>
              </a:rPr>
              <a:t>мій</a:t>
            </a:r>
            <a:r>
              <a:rPr lang="ru-RU" sz="3200" b="1" dirty="0" smtClean="0">
                <a:solidFill>
                  <a:schemeClr val="bg1"/>
                </a:solidFill>
                <a:latin typeface="Tahoma" panose="020B0604030504040204" pitchFamily="34" charset="0"/>
              </a:rPr>
              <a:t>  …</a:t>
            </a:r>
            <a:endParaRPr lang="uk-UA" sz="3200" dirty="0">
              <a:solidFill>
                <a:schemeClr val="bg1"/>
              </a:solidFill>
            </a:endParaRPr>
          </a:p>
        </p:txBody>
      </p:sp>
      <p:sp>
        <p:nvSpPr>
          <p:cNvPr id="10" name="Прямокутник: округлені кути 8">
            <a:extLst>
              <a:ext uri="{FF2B5EF4-FFF2-40B4-BE49-F238E27FC236}">
                <a16:creationId xmlns="" xmlns:a16="http://schemas.microsoft.com/office/drawing/2014/main" id="{253B2140-069F-40F8-AE1D-CDBAB468C216}"/>
              </a:ext>
            </a:extLst>
          </p:cNvPr>
          <p:cNvSpPr/>
          <p:nvPr/>
        </p:nvSpPr>
        <p:spPr>
          <a:xfrm>
            <a:off x="439375" y="3851122"/>
            <a:ext cx="8774964" cy="64698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Жу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жу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жу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я з природою …</a:t>
            </a:r>
            <a:endParaRPr lang="uk-UA" sz="3200" dirty="0">
              <a:solidFill>
                <a:schemeClr val="bg1"/>
              </a:solidFill>
            </a:endParaRPr>
          </a:p>
        </p:txBody>
      </p:sp>
      <p:sp>
        <p:nvSpPr>
          <p:cNvPr id="11" name="Прямокутник: округлені кути 8">
            <a:extLst>
              <a:ext uri="{FF2B5EF4-FFF2-40B4-BE49-F238E27FC236}">
                <a16:creationId xmlns="" xmlns:a16="http://schemas.microsoft.com/office/drawing/2014/main" id="{253B2140-069F-40F8-AE1D-CDBAB468C216}"/>
              </a:ext>
            </a:extLst>
          </p:cNvPr>
          <p:cNvSpPr/>
          <p:nvPr/>
        </p:nvSpPr>
        <p:spPr>
          <a:xfrm>
            <a:off x="439372" y="4744292"/>
            <a:ext cx="8774965" cy="646986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Жи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жи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-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жи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–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звірам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ahoma" panose="020B0604030504040204" pitchFamily="34" charset="0"/>
              </a:rPr>
              <a:t>ти</a:t>
            </a:r>
            <a:r>
              <a:rPr lang="ru-RU" sz="3200" b="1" dirty="0">
                <a:solidFill>
                  <a:schemeClr val="bg1"/>
                </a:solidFill>
                <a:latin typeface="Tahoma" panose="020B0604030504040204" pitchFamily="34" charset="0"/>
              </a:rPr>
              <a:t> …</a:t>
            </a:r>
            <a:endParaRPr lang="uk-UA" sz="32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9379" y="5787648"/>
            <a:ext cx="1494320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моржі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01462" y="5800059"/>
            <a:ext cx="2108269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ведмежа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836640" y="5800060"/>
            <a:ext cx="154401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дружу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29318" y="5800060"/>
            <a:ext cx="241925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допоможи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817842" y="5773060"/>
            <a:ext cx="1967205" cy="584775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стереже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782506" y="1368048"/>
            <a:ext cx="2108269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ведмежа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857238" y="2206708"/>
            <a:ext cx="1494320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моржі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923570" y="3053348"/>
            <a:ext cx="1967205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стереже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576563" y="3848259"/>
            <a:ext cx="154401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дружу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932307" y="4767782"/>
            <a:ext cx="241925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допоможи</a:t>
            </a:r>
            <a:endParaRPr lang="ru-RU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46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</a:t>
            </a:r>
            <a:r>
              <a:rPr lang="uk-UA" sz="2000" b="1" dirty="0" smtClean="0">
                <a:solidFill>
                  <a:schemeClr val="bg1"/>
                </a:solidFill>
              </a:rPr>
              <a:t>танція  </a:t>
            </a:r>
            <a:r>
              <a:rPr lang="uk-UA" sz="2000" b="1" dirty="0">
                <a:solidFill>
                  <a:schemeClr val="bg1"/>
                </a:solidFill>
              </a:rPr>
              <a:t>«Сторожова </a:t>
            </a:r>
            <a:r>
              <a:rPr lang="uk-UA" sz="2000" b="1" dirty="0" smtClean="0">
                <a:solidFill>
                  <a:schemeClr val="bg1"/>
                </a:solidFill>
              </a:rPr>
              <a:t>»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2" name="AutoShape 2" descr="Ворота в крепость - векторный клипарт Royalty-Fr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71" b="9115"/>
          <a:stretch/>
        </p:blipFill>
        <p:spPr bwMode="auto">
          <a:xfrm>
            <a:off x="829440" y="1418494"/>
            <a:ext cx="8900715" cy="5282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579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</a:t>
            </a:r>
            <a:r>
              <a:rPr lang="uk-UA" sz="2000" b="1" dirty="0" smtClean="0">
                <a:solidFill>
                  <a:schemeClr val="bg1"/>
                </a:solidFill>
              </a:rPr>
              <a:t>танція  </a:t>
            </a:r>
            <a:r>
              <a:rPr lang="uk-UA" sz="2000" b="1" dirty="0">
                <a:solidFill>
                  <a:schemeClr val="bg1"/>
                </a:solidFill>
              </a:rPr>
              <a:t>«</a:t>
            </a:r>
            <a:r>
              <a:rPr lang="uk-UA" sz="2000" b="1" dirty="0" smtClean="0">
                <a:solidFill>
                  <a:schemeClr val="bg1"/>
                </a:solidFill>
              </a:rPr>
              <a:t>Сторожова» 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5622" y="1793632"/>
            <a:ext cx="2146605" cy="427892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23910" y="1901765"/>
            <a:ext cx="201831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жир         </a:t>
            </a:r>
            <a:endParaRPr lang="ru-RU" sz="4800" b="1" dirty="0"/>
          </a:p>
          <a:p>
            <a:r>
              <a:rPr lang="ru-RU" sz="4800" b="1" dirty="0"/>
              <a:t>жук  </a:t>
            </a:r>
            <a:r>
              <a:rPr lang="ru-RU" sz="4800" b="1" dirty="0" smtClean="0"/>
              <a:t>            </a:t>
            </a:r>
            <a:endParaRPr lang="ru-RU" sz="4800" b="1" dirty="0"/>
          </a:p>
          <a:p>
            <a:r>
              <a:rPr lang="ru-RU" sz="4800" b="1" dirty="0"/>
              <a:t>жар </a:t>
            </a:r>
            <a:r>
              <a:rPr lang="ru-RU" sz="4800" b="1" dirty="0" smtClean="0"/>
              <a:t>           </a:t>
            </a:r>
            <a:endParaRPr lang="ru-RU" sz="4800" b="1" dirty="0"/>
          </a:p>
          <a:p>
            <a:r>
              <a:rPr lang="ru-RU" sz="4800" b="1" dirty="0" err="1"/>
              <a:t>вуж</a:t>
            </a:r>
            <a:r>
              <a:rPr lang="ru-RU" sz="4800" b="1" dirty="0"/>
              <a:t>            </a:t>
            </a:r>
            <a:r>
              <a:rPr lang="ru-RU" sz="4800" b="1" dirty="0" smtClean="0"/>
              <a:t>  </a:t>
            </a:r>
            <a:endParaRPr lang="ru-RU" sz="4800" b="1" dirty="0"/>
          </a:p>
          <a:p>
            <a:r>
              <a:rPr lang="ru-RU" sz="4800" b="1" dirty="0" err="1"/>
              <a:t>ніж</a:t>
            </a:r>
            <a:r>
              <a:rPr lang="ru-RU" sz="4800" b="1" dirty="0"/>
              <a:t> </a:t>
            </a:r>
          </a:p>
        </p:txBody>
      </p:sp>
      <p:cxnSp>
        <p:nvCxnSpPr>
          <p:cNvPr id="2050" name="AutoShape 2"/>
          <p:cNvCxnSpPr>
            <a:cxnSpLocks noChangeShapeType="1"/>
          </p:cNvCxnSpPr>
          <p:nvPr/>
        </p:nvCxnSpPr>
        <p:spPr bwMode="auto">
          <a:xfrm>
            <a:off x="7570911" y="2147278"/>
            <a:ext cx="0" cy="3374292"/>
          </a:xfrm>
          <a:prstGeom prst="straightConnector1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Прямоугольник 8"/>
          <p:cNvSpPr/>
          <p:nvPr/>
        </p:nvSpPr>
        <p:spPr>
          <a:xfrm>
            <a:off x="3191164" y="1793629"/>
            <a:ext cx="2146605" cy="427892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2D05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42053" y="1793632"/>
            <a:ext cx="2323425" cy="42789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707993" y="1793626"/>
            <a:ext cx="2862687" cy="427892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273378" y="1941597"/>
            <a:ext cx="19821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err="1" smtClean="0"/>
              <a:t>лужі</a:t>
            </a:r>
            <a:endParaRPr lang="ru-RU" sz="4800" b="1" dirty="0" smtClean="0"/>
          </a:p>
          <a:p>
            <a:r>
              <a:rPr lang="ru-RU" sz="4800" b="1" dirty="0" err="1" smtClean="0"/>
              <a:t>журі</a:t>
            </a:r>
            <a:endParaRPr lang="ru-RU" sz="4800" b="1" dirty="0"/>
          </a:p>
          <a:p>
            <a:r>
              <a:rPr lang="ru-RU" sz="4800" b="1" dirty="0" smtClean="0"/>
              <a:t>жало</a:t>
            </a:r>
            <a:endParaRPr lang="ru-RU" sz="4800" b="1" dirty="0"/>
          </a:p>
          <a:p>
            <a:r>
              <a:rPr lang="ru-RU" sz="4800" b="1" dirty="0" smtClean="0"/>
              <a:t>жара</a:t>
            </a:r>
            <a:endParaRPr lang="ru-RU" sz="4800" b="1" dirty="0"/>
          </a:p>
          <a:p>
            <a:r>
              <a:rPr lang="ru-RU" sz="4800" b="1" dirty="0" smtClean="0"/>
              <a:t>жаба</a:t>
            </a:r>
            <a:endParaRPr lang="ru-RU" sz="4800" b="1" dirty="0"/>
          </a:p>
        </p:txBody>
      </p:sp>
      <p:cxnSp>
        <p:nvCxnSpPr>
          <p:cNvPr id="2051" name="AutoShape 3"/>
          <p:cNvCxnSpPr>
            <a:cxnSpLocks noChangeShapeType="1"/>
          </p:cNvCxnSpPr>
          <p:nvPr/>
        </p:nvCxnSpPr>
        <p:spPr bwMode="auto">
          <a:xfrm flipV="1">
            <a:off x="4963869" y="2147280"/>
            <a:ext cx="0" cy="3374291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Прямоугольник 13"/>
          <p:cNvSpPr/>
          <p:nvPr/>
        </p:nvSpPr>
        <p:spPr>
          <a:xfrm>
            <a:off x="5884987" y="1901765"/>
            <a:ext cx="18366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жарт</a:t>
            </a:r>
            <a:endParaRPr lang="ru-RU" sz="4800" b="1" dirty="0"/>
          </a:p>
          <a:p>
            <a:r>
              <a:rPr lang="ru-RU" sz="4800" b="1" dirty="0" smtClean="0"/>
              <a:t>жест</a:t>
            </a:r>
            <a:endParaRPr lang="ru-RU" sz="4800" b="1" dirty="0"/>
          </a:p>
          <a:p>
            <a:r>
              <a:rPr lang="ru-RU" sz="4800" b="1" dirty="0" smtClean="0"/>
              <a:t>жезл</a:t>
            </a:r>
            <a:endParaRPr lang="ru-RU" sz="4800" b="1" dirty="0"/>
          </a:p>
          <a:p>
            <a:r>
              <a:rPr lang="ru-RU" sz="4800" b="1" dirty="0" smtClean="0"/>
              <a:t>морж</a:t>
            </a:r>
            <a:endParaRPr lang="ru-RU" sz="4800" b="1" dirty="0"/>
          </a:p>
          <a:p>
            <a:r>
              <a:rPr lang="ru-RU" sz="4800" b="1" dirty="0" smtClean="0"/>
              <a:t>жанр</a:t>
            </a:r>
            <a:endParaRPr lang="ru-RU" sz="4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819359" y="1901766"/>
            <a:ext cx="263994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err="1" smtClean="0"/>
              <a:t>живіт</a:t>
            </a:r>
            <a:endParaRPr lang="ru-RU" sz="4800" b="1" dirty="0"/>
          </a:p>
          <a:p>
            <a:r>
              <a:rPr lang="ru-RU" sz="4800" b="1" dirty="0" smtClean="0"/>
              <a:t>жилет     </a:t>
            </a:r>
            <a:endParaRPr lang="ru-RU" sz="4800" b="1" dirty="0"/>
          </a:p>
          <a:p>
            <a:r>
              <a:rPr lang="ru-RU" sz="4800" b="1" dirty="0" err="1" smtClean="0"/>
              <a:t>жолудь</a:t>
            </a:r>
            <a:r>
              <a:rPr lang="ru-RU" sz="4800" b="1" dirty="0" smtClean="0"/>
              <a:t>  </a:t>
            </a:r>
            <a:endParaRPr lang="ru-RU" sz="4800" b="1" dirty="0"/>
          </a:p>
          <a:p>
            <a:r>
              <a:rPr lang="ru-RU" sz="4800" b="1" dirty="0" smtClean="0"/>
              <a:t>жираф   </a:t>
            </a:r>
            <a:endParaRPr lang="ru-RU" sz="4800" b="1" dirty="0"/>
          </a:p>
          <a:p>
            <a:r>
              <a:rPr lang="ru-RU" sz="4800" b="1" dirty="0" smtClean="0"/>
              <a:t>дружба </a:t>
            </a:r>
            <a:endParaRPr lang="ru-RU" sz="4800" b="1" dirty="0"/>
          </a:p>
        </p:txBody>
      </p:sp>
      <p:cxnSp>
        <p:nvCxnSpPr>
          <p:cNvPr id="19" name="AutoShape 2"/>
          <p:cNvCxnSpPr>
            <a:cxnSpLocks noChangeShapeType="1"/>
          </p:cNvCxnSpPr>
          <p:nvPr/>
        </p:nvCxnSpPr>
        <p:spPr bwMode="auto">
          <a:xfrm>
            <a:off x="2281604" y="2147278"/>
            <a:ext cx="0" cy="3374292"/>
          </a:xfrm>
          <a:prstGeom prst="straightConnector1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AutoShape 2"/>
          <p:cNvCxnSpPr>
            <a:cxnSpLocks noChangeShapeType="1"/>
          </p:cNvCxnSpPr>
          <p:nvPr/>
        </p:nvCxnSpPr>
        <p:spPr bwMode="auto">
          <a:xfrm>
            <a:off x="7566515" y="2147278"/>
            <a:ext cx="0" cy="3374292"/>
          </a:xfrm>
          <a:prstGeom prst="straightConnector1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AutoShape 3"/>
          <p:cNvCxnSpPr>
            <a:cxnSpLocks noChangeShapeType="1"/>
          </p:cNvCxnSpPr>
          <p:nvPr/>
        </p:nvCxnSpPr>
        <p:spPr bwMode="auto">
          <a:xfrm flipV="1">
            <a:off x="11247439" y="2107447"/>
            <a:ext cx="0" cy="3374291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38370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Станція  </a:t>
            </a:r>
            <a:r>
              <a:rPr lang="uk-UA" sz="2000" b="1" dirty="0">
                <a:solidFill>
                  <a:schemeClr val="bg1"/>
                </a:solidFill>
              </a:rPr>
              <a:t>«Сторожова»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822" y="1217368"/>
            <a:ext cx="8214855" cy="5299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85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</a:t>
            </a:r>
            <a:r>
              <a:rPr lang="uk-UA" sz="2000" b="1" dirty="0" smtClean="0">
                <a:solidFill>
                  <a:schemeClr val="bg1"/>
                </a:solidFill>
              </a:rPr>
              <a:t>танція  </a:t>
            </a:r>
            <a:r>
              <a:rPr lang="uk-UA" sz="2000" b="1" dirty="0">
                <a:solidFill>
                  <a:schemeClr val="bg1"/>
                </a:solidFill>
              </a:rPr>
              <a:t>«Казкова»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944061" y="1500519"/>
            <a:ext cx="87767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err="1" smtClean="0">
                <a:solidFill>
                  <a:srgbClr val="002060"/>
                </a:solidFill>
              </a:rPr>
              <a:t>Вправа</a:t>
            </a:r>
            <a:r>
              <a:rPr lang="ru-RU" sz="4800" b="1" dirty="0" smtClean="0">
                <a:solidFill>
                  <a:srgbClr val="002060"/>
                </a:solidFill>
              </a:rPr>
              <a:t> </a:t>
            </a:r>
            <a:r>
              <a:rPr lang="ru-RU" sz="4800" b="1" dirty="0">
                <a:solidFill>
                  <a:srgbClr val="002060"/>
                </a:solidFill>
              </a:rPr>
              <a:t>« </a:t>
            </a:r>
            <a:r>
              <a:rPr lang="ru-RU" sz="4800" b="1" dirty="0" err="1">
                <a:solidFill>
                  <a:srgbClr val="002060"/>
                </a:solidFill>
              </a:rPr>
              <a:t>Асоціативний</a:t>
            </a:r>
            <a:r>
              <a:rPr lang="ru-RU" sz="4800" b="1" dirty="0">
                <a:solidFill>
                  <a:srgbClr val="002060"/>
                </a:solidFill>
              </a:rPr>
              <a:t> кущ»</a:t>
            </a:r>
          </a:p>
        </p:txBody>
      </p:sp>
      <p:pic>
        <p:nvPicPr>
          <p:cNvPr id="8194" name="Picture 2" descr="https://naurok.com.ua/uploads/files/80464/258205/280085_html/images/258205%20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7" t="25456" r="31254" b="22952"/>
          <a:stretch/>
        </p:blipFill>
        <p:spPr bwMode="auto">
          <a:xfrm>
            <a:off x="4225088" y="3130062"/>
            <a:ext cx="3367939" cy="297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57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Упізнаймо слово.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5A6AD52-2561-4F42-A74D-7254073F66F7}"/>
              </a:ext>
            </a:extLst>
          </p:cNvPr>
          <p:cNvSpPr txBox="1"/>
          <p:nvPr/>
        </p:nvSpPr>
        <p:spPr>
          <a:xfrm>
            <a:off x="87148" y="2144127"/>
            <a:ext cx="12104853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9900" b="1" dirty="0"/>
              <a:t>ЛИСИЧКА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947B1BC2-82DA-4B08-86B1-3250639AC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8" y="-798827"/>
            <a:ext cx="12000515" cy="758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prstClr val="white"/>
                </a:solidFill>
              </a:rPr>
              <a:pPr algn="ctr"/>
              <a:t>22.01.2023</a:t>
            </a:fld>
            <a:endParaRPr lang="ru-RU" sz="2400" b="1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prstClr val="white"/>
                </a:solidFill>
              </a:rPr>
              <a:t>Сьогодні</a:t>
            </a:r>
            <a:endParaRPr lang="ru-RU" sz="2400" b="1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prstClr val="white"/>
                </a:solidFill>
              </a:rPr>
              <a:t>Упізнаймо слово.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5A6AD52-2561-4F42-A74D-7254073F66F7}"/>
              </a:ext>
            </a:extLst>
          </p:cNvPr>
          <p:cNvSpPr txBox="1"/>
          <p:nvPr/>
        </p:nvSpPr>
        <p:spPr>
          <a:xfrm>
            <a:off x="87148" y="2144127"/>
            <a:ext cx="12104853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9900" b="1" dirty="0">
                <a:solidFill>
                  <a:prstClr val="black"/>
                </a:solidFill>
              </a:rPr>
              <a:t>ЖУРАВЕЛЬ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947B1BC2-82DA-4B08-86B1-3250639AC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8" y="-808744"/>
            <a:ext cx="12000515" cy="758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73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6166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Українська народна казка – «Лисичка та Журавель»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E30D676-08DE-42BB-A69D-8FAC6A5763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1"/>
          <a:stretch/>
        </p:blipFill>
        <p:spPr>
          <a:xfrm>
            <a:off x="374941" y="1456403"/>
            <a:ext cx="2340836" cy="16687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613005C-EDC0-4B84-8B57-FBB232B237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8" t="-529" r="9385" b="10937"/>
          <a:stretch/>
        </p:blipFill>
        <p:spPr>
          <a:xfrm>
            <a:off x="137331" y="4628915"/>
            <a:ext cx="2578444" cy="2162846"/>
          </a:xfrm>
          <a:prstGeom prst="rect">
            <a:avLst/>
          </a:prstGeom>
        </p:spPr>
      </p:pic>
      <p:pic>
        <p:nvPicPr>
          <p:cNvPr id="10" name="Picture 2" descr="ÐÐ°ÑÑÐ¸Ð½ÐºÐ¸ Ð¿Ð¾ Ð·Ð°Ð¿ÑÐ¾ÑÑ Ð²Ð¸Ð´ÐµÐ¾">
            <a:extLst>
              <a:ext uri="{FF2B5EF4-FFF2-40B4-BE49-F238E27FC236}">
                <a16:creationId xmlns:a16="http://schemas.microsoft.com/office/drawing/2014/main" xmlns="" id="{A1430FDE-C425-4FCC-98A2-CB9FE90C86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4" b="17200"/>
          <a:stretch/>
        </p:blipFill>
        <p:spPr bwMode="auto">
          <a:xfrm>
            <a:off x="374941" y="3272773"/>
            <a:ext cx="2257425" cy="145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166" y="1411545"/>
            <a:ext cx="8693150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657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4">
            <a:extLst>
              <a:ext uri="{FF2B5EF4-FFF2-40B4-BE49-F238E27FC236}">
                <a16:creationId xmlns:a16="http://schemas.microsoft.com/office/drawing/2014/main" xmlns="" id="{50A5F999-6311-4263-AD86-27D5251205D1}"/>
              </a:ext>
            </a:extLst>
          </p:cNvPr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Прочитай правильно! (Словникова робота)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1DD4A5E-1867-4B34-878B-787F42EB1D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16" r="42773" b="56912"/>
          <a:stretch/>
        </p:blipFill>
        <p:spPr>
          <a:xfrm>
            <a:off x="389780" y="1347537"/>
            <a:ext cx="2686576" cy="5209130"/>
          </a:xfrm>
          <a:prstGeom prst="rect">
            <a:avLst/>
          </a:prstGeom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xmlns="" id="{5C38F83F-D95D-49A9-9028-901077115606}"/>
              </a:ext>
            </a:extLst>
          </p:cNvPr>
          <p:cNvSpPr/>
          <p:nvPr/>
        </p:nvSpPr>
        <p:spPr>
          <a:xfrm>
            <a:off x="3366635" y="1347537"/>
            <a:ext cx="27831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err="1">
                <a:solidFill>
                  <a:srgbClr val="2F3242"/>
                </a:solidFill>
              </a:rPr>
              <a:t>з</a:t>
            </a:r>
            <a:r>
              <a:rPr lang="uk-UA" sz="4000" b="1" dirty="0" err="1" smtClean="0">
                <a:solidFill>
                  <a:srgbClr val="2F3242"/>
                </a:solidFill>
              </a:rPr>
              <a:t>апро́сини</a:t>
            </a:r>
            <a:endParaRPr lang="uk-UA" sz="4000" b="1" dirty="0">
              <a:solidFill>
                <a:srgbClr val="2F3242"/>
              </a:solidFill>
            </a:endParaRPr>
          </a:p>
        </p:txBody>
      </p:sp>
      <p:sp>
        <p:nvSpPr>
          <p:cNvPr id="8" name="Прямокутник 1">
            <a:extLst>
              <a:ext uri="{FF2B5EF4-FFF2-40B4-BE49-F238E27FC236}">
                <a16:creationId xmlns:a16="http://schemas.microsoft.com/office/drawing/2014/main" xmlns="" id="{5C38F83F-D95D-49A9-9028-901077115606}"/>
              </a:ext>
            </a:extLst>
          </p:cNvPr>
          <p:cNvSpPr/>
          <p:nvPr/>
        </p:nvSpPr>
        <p:spPr>
          <a:xfrm>
            <a:off x="3305400" y="2218815"/>
            <a:ext cx="29370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rgbClr val="2F3242"/>
                </a:solidFill>
              </a:rPr>
              <a:t>припрошує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66637" y="3055656"/>
            <a:ext cx="28666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4000" b="1" dirty="0">
                <a:solidFill>
                  <a:srgbClr val="2F3242"/>
                </a:solidFill>
              </a:rPr>
              <a:t>пригощайся</a:t>
            </a:r>
          </a:p>
        </p:txBody>
      </p:sp>
      <p:sp>
        <p:nvSpPr>
          <p:cNvPr id="11" name="Прямокутник 1">
            <a:extLst>
              <a:ext uri="{FF2B5EF4-FFF2-40B4-BE49-F238E27FC236}">
                <a16:creationId xmlns:a16="http://schemas.microsoft.com/office/drawing/2014/main" xmlns="" id="{5C38F83F-D95D-49A9-9028-901077115606}"/>
              </a:ext>
            </a:extLst>
          </p:cNvPr>
          <p:cNvSpPr/>
          <p:nvPr/>
        </p:nvSpPr>
        <p:spPr>
          <a:xfrm>
            <a:off x="3450126" y="3997089"/>
            <a:ext cx="30604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rgbClr val="2F3242"/>
                </a:solidFill>
              </a:rPr>
              <a:t>розійшлися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721630" y="1347537"/>
            <a:ext cx="30828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4000" b="1" dirty="0" err="1">
                <a:solidFill>
                  <a:srgbClr val="2F3242"/>
                </a:solidFill>
              </a:rPr>
              <a:t>при́ятелько</a:t>
            </a:r>
            <a:endParaRPr lang="uk-UA" sz="4000" b="1" dirty="0">
              <a:solidFill>
                <a:srgbClr val="2F3242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802837" y="2218815"/>
            <a:ext cx="28953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4000" b="1" dirty="0" err="1">
                <a:solidFill>
                  <a:srgbClr val="2F3242"/>
                </a:solidFill>
              </a:rPr>
              <a:t>приятелю́є</a:t>
            </a:r>
            <a:endParaRPr lang="uk-UA" sz="4000" b="1" dirty="0">
              <a:solidFill>
                <a:srgbClr val="2F3242"/>
              </a:solidFill>
            </a:endParaRPr>
          </a:p>
        </p:txBody>
      </p:sp>
      <p:sp>
        <p:nvSpPr>
          <p:cNvPr id="15" name="Прямокутник 1">
            <a:extLst>
              <a:ext uri="{FF2B5EF4-FFF2-40B4-BE49-F238E27FC236}">
                <a16:creationId xmlns:a16="http://schemas.microsoft.com/office/drawing/2014/main" xmlns="" id="{5C38F83F-D95D-49A9-9028-901077115606}"/>
              </a:ext>
            </a:extLst>
          </p:cNvPr>
          <p:cNvSpPr/>
          <p:nvPr/>
        </p:nvSpPr>
        <p:spPr>
          <a:xfrm>
            <a:off x="7731896" y="3055655"/>
            <a:ext cx="34067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4000" b="1" dirty="0">
                <a:solidFill>
                  <a:srgbClr val="2F3242"/>
                </a:solidFill>
              </a:rPr>
              <a:t>розгнівалася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731896" y="3952102"/>
            <a:ext cx="36471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4000" b="1" dirty="0">
                <a:solidFill>
                  <a:srgbClr val="2F3242"/>
                </a:solidFill>
              </a:rPr>
              <a:t>розсердилася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H="1">
            <a:off x="4982311" y="2299302"/>
            <a:ext cx="58613" cy="804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H="1">
            <a:off x="5257804" y="3178532"/>
            <a:ext cx="58613" cy="804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H="1">
            <a:off x="5498124" y="4128102"/>
            <a:ext cx="58613" cy="804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9103835" y="3138289"/>
            <a:ext cx="58613" cy="804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H="1">
            <a:off x="8921264" y="4047617"/>
            <a:ext cx="58613" cy="804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246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4">
            <a:extLst>
              <a:ext uri="{FF2B5EF4-FFF2-40B4-BE49-F238E27FC236}">
                <a16:creationId xmlns:a16="http://schemas.microsoft.com/office/drawing/2014/main" xmlns="" id="{50A5F999-6311-4263-AD86-27D5251205D1}"/>
              </a:ext>
            </a:extLst>
          </p:cNvPr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Читання казки «Лисичка </a:t>
            </a:r>
            <a:r>
              <a:rPr lang="uk-UA" sz="2000" b="1" dirty="0">
                <a:solidFill>
                  <a:schemeClr val="bg1"/>
                </a:solidFill>
              </a:rPr>
              <a:t>та Журавель»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477" y="1260477"/>
            <a:ext cx="8686555" cy="5316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850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Д</a:t>
            </a:r>
            <a:r>
              <a:rPr lang="uk-UA" sz="2000" b="1" dirty="0" smtClean="0">
                <a:solidFill>
                  <a:schemeClr val="bg1"/>
                </a:solidFill>
              </a:rPr>
              <a:t>ай </a:t>
            </a:r>
            <a:r>
              <a:rPr lang="uk-UA" sz="2000" b="1" dirty="0">
                <a:solidFill>
                  <a:schemeClr val="bg1"/>
                </a:solidFill>
              </a:rPr>
              <a:t>відповідь на питання чи виконай </a:t>
            </a:r>
            <a:r>
              <a:rPr lang="uk-UA" sz="2000" b="1" dirty="0" smtClean="0">
                <a:solidFill>
                  <a:schemeClr val="bg1"/>
                </a:solidFill>
              </a:rPr>
              <a:t>завдання.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74D3C73-6DF5-4373-A34D-C3A4507224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60"/>
          <a:stretch/>
        </p:blipFill>
        <p:spPr>
          <a:xfrm>
            <a:off x="197052" y="1944120"/>
            <a:ext cx="5521021" cy="3824870"/>
          </a:xfrm>
          <a:prstGeom prst="rect">
            <a:avLst/>
          </a:prstGeom>
        </p:spPr>
      </p:pic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xmlns="" id="{4966D10D-3935-4C4D-AF7F-EF7C86BA7A0E}"/>
              </a:ext>
            </a:extLst>
          </p:cNvPr>
          <p:cNvSpPr/>
          <p:nvPr/>
        </p:nvSpPr>
        <p:spPr>
          <a:xfrm>
            <a:off x="5793886" y="1163760"/>
            <a:ext cx="6237439" cy="978596"/>
          </a:xfrm>
          <a:prstGeom prst="round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ea typeface="Calibri"/>
              </a:rPr>
              <a:t>Хто перший із героїв казки запросив до себе в гості?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6" name="Прямокутник: округлені кути 15">
            <a:extLst>
              <a:ext uri="{FF2B5EF4-FFF2-40B4-BE49-F238E27FC236}">
                <a16:creationId xmlns:a16="http://schemas.microsoft.com/office/drawing/2014/main" xmlns="" id="{034A3D35-D423-47C7-9545-644F3F8C1E64}"/>
              </a:ext>
            </a:extLst>
          </p:cNvPr>
          <p:cNvSpPr/>
          <p:nvPr/>
        </p:nvSpPr>
        <p:spPr>
          <a:xfrm>
            <a:off x="5850223" y="3695908"/>
            <a:ext cx="6237439" cy="1638092"/>
          </a:xfrm>
          <a:prstGeom prst="round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>
                <a:solidFill>
                  <a:schemeClr val="bg1"/>
                </a:solidFill>
              </a:rPr>
              <a:t> 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 algn="just"/>
            <a:r>
              <a:rPr lang="ru-RU" sz="2800" b="1" dirty="0" smtClean="0">
                <a:solidFill>
                  <a:schemeClr val="bg1"/>
                </a:solidFill>
              </a:rPr>
              <a:t>Прочитай, </a:t>
            </a:r>
            <a:r>
              <a:rPr lang="ru-RU" sz="2800" b="1" dirty="0" err="1" smtClean="0">
                <a:solidFill>
                  <a:schemeClr val="bg1"/>
                </a:solidFill>
              </a:rPr>
              <a:t>чим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Лисичка </a:t>
            </a:r>
            <a:r>
              <a:rPr lang="ru-RU" sz="2800" b="1" dirty="0" err="1">
                <a:solidFill>
                  <a:schemeClr val="bg1"/>
                </a:solidFill>
              </a:rPr>
              <a:t>пригощала</a:t>
            </a:r>
            <a:r>
              <a:rPr lang="ru-RU" sz="2800" b="1" dirty="0">
                <a:solidFill>
                  <a:schemeClr val="bg1"/>
                </a:solidFill>
              </a:rPr>
              <a:t> Журавля? </a:t>
            </a:r>
            <a:r>
              <a:rPr lang="ru-RU" sz="2800" b="1" dirty="0" err="1">
                <a:solidFill>
                  <a:schemeClr val="bg1"/>
                </a:solidFill>
              </a:rPr>
              <a:t>Який</a:t>
            </a:r>
            <a:r>
              <a:rPr lang="ru-RU" sz="2800" b="1" dirty="0">
                <a:solidFill>
                  <a:schemeClr val="bg1"/>
                </a:solidFill>
              </a:rPr>
              <a:t> посуд вона </a:t>
            </a:r>
            <a:r>
              <a:rPr lang="ru-RU" sz="2800" b="1" dirty="0" err="1">
                <a:solidFill>
                  <a:schemeClr val="bg1"/>
                </a:solidFill>
              </a:rPr>
              <a:t>вибрала</a:t>
            </a:r>
            <a:r>
              <a:rPr lang="ru-RU" sz="2800" b="1" dirty="0">
                <a:solidFill>
                  <a:schemeClr val="bg1"/>
                </a:solidFill>
              </a:rPr>
              <a:t> для </a:t>
            </a:r>
            <a:r>
              <a:rPr lang="ru-RU" sz="2800" b="1" dirty="0" err="1">
                <a:solidFill>
                  <a:schemeClr val="bg1"/>
                </a:solidFill>
              </a:rPr>
              <a:t>частування</a:t>
            </a:r>
            <a:r>
              <a:rPr lang="ru-RU" sz="2800" b="1" dirty="0">
                <a:solidFill>
                  <a:schemeClr val="bg1"/>
                </a:solidFill>
              </a:rPr>
              <a:t> гостя? </a:t>
            </a:r>
            <a:endParaRPr lang="ru-RU" sz="2800" b="1" dirty="0" smtClean="0">
              <a:solidFill>
                <a:schemeClr val="bg1"/>
              </a:solidFill>
            </a:endParaRPr>
          </a:p>
          <a:p>
            <a:pPr algn="just"/>
            <a:r>
              <a:rPr lang="ru-RU" sz="2800" b="1" dirty="0" smtClean="0">
                <a:solidFill>
                  <a:schemeClr val="bg1"/>
                </a:solidFill>
              </a:rPr>
              <a:t>Як </a:t>
            </a:r>
            <a:r>
              <a:rPr lang="ru-RU" sz="2800" b="1" dirty="0" err="1">
                <a:solidFill>
                  <a:schemeClr val="bg1"/>
                </a:solidFill>
              </a:rPr>
              <a:t>ти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думаєш</a:t>
            </a:r>
            <a:r>
              <a:rPr lang="ru-RU" sz="2800" b="1" dirty="0">
                <a:solidFill>
                  <a:schemeClr val="bg1"/>
                </a:solidFill>
              </a:rPr>
              <a:t>, </a:t>
            </a:r>
            <a:r>
              <a:rPr lang="ru-RU" sz="2800" b="1" dirty="0" err="1">
                <a:solidFill>
                  <a:schemeClr val="bg1"/>
                </a:solidFill>
              </a:rPr>
              <a:t>чому</a:t>
            </a:r>
            <a:r>
              <a:rPr lang="ru-RU" sz="2800" b="1" dirty="0">
                <a:solidFill>
                  <a:schemeClr val="bg1"/>
                </a:solidFill>
              </a:rPr>
              <a:t>?</a:t>
            </a:r>
          </a:p>
          <a:p>
            <a:pPr algn="ctr"/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8" name="Прямокутник: округлені кути 17">
            <a:extLst>
              <a:ext uri="{FF2B5EF4-FFF2-40B4-BE49-F238E27FC236}">
                <a16:creationId xmlns:a16="http://schemas.microsoft.com/office/drawing/2014/main" xmlns="" id="{865239B8-F40B-4A14-AC72-D47F28F357FD}"/>
              </a:ext>
            </a:extLst>
          </p:cNvPr>
          <p:cNvSpPr/>
          <p:nvPr/>
        </p:nvSpPr>
        <p:spPr>
          <a:xfrm>
            <a:off x="5781189" y="2427099"/>
            <a:ext cx="6237439" cy="1042933"/>
          </a:xfrm>
          <a:prstGeom prst="round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Прочитай, як Лисичка </a:t>
            </a:r>
            <a:r>
              <a:rPr lang="ru-RU" sz="2800" b="1" dirty="0" err="1">
                <a:solidFill>
                  <a:schemeClr val="bg1"/>
                </a:solidFill>
              </a:rPr>
              <a:t>запрошувала</a:t>
            </a:r>
            <a:r>
              <a:rPr lang="ru-RU" sz="2800" b="1" dirty="0">
                <a:solidFill>
                  <a:schemeClr val="bg1"/>
                </a:solidFill>
              </a:rPr>
              <a:t> Журавля в </a:t>
            </a:r>
            <a:r>
              <a:rPr lang="ru-RU" sz="2800" b="1" dirty="0" err="1">
                <a:solidFill>
                  <a:schemeClr val="bg1"/>
                </a:solidFill>
              </a:rPr>
              <a:t>гості</a:t>
            </a:r>
            <a:r>
              <a:rPr lang="ru-RU" sz="28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xmlns="" id="{5A8638D5-25B8-4708-8C2E-3E963D81C0D5}"/>
              </a:ext>
            </a:extLst>
          </p:cNvPr>
          <p:cNvSpPr/>
          <p:nvPr/>
        </p:nvSpPr>
        <p:spPr>
          <a:xfrm>
            <a:off x="5718073" y="2427099"/>
            <a:ext cx="6319171" cy="1042933"/>
          </a:xfrm>
          <a:prstGeom prst="round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26" name="Прямокутник: округлені кути 25">
            <a:extLst>
              <a:ext uri="{FF2B5EF4-FFF2-40B4-BE49-F238E27FC236}">
                <a16:creationId xmlns:a16="http://schemas.microsoft.com/office/drawing/2014/main" xmlns="" id="{6D12956B-B853-45A1-A4AA-A5722C198C75}"/>
              </a:ext>
            </a:extLst>
          </p:cNvPr>
          <p:cNvSpPr/>
          <p:nvPr/>
        </p:nvSpPr>
        <p:spPr>
          <a:xfrm>
            <a:off x="5850224" y="3695908"/>
            <a:ext cx="6252147" cy="1638092"/>
          </a:xfrm>
          <a:prstGeom prst="round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28" name="Прямокутник: округлені кути 27">
            <a:extLst>
              <a:ext uri="{FF2B5EF4-FFF2-40B4-BE49-F238E27FC236}">
                <a16:creationId xmlns:a16="http://schemas.microsoft.com/office/drawing/2014/main" xmlns="" id="{AC84CEC8-6F43-4103-BF59-9E1AB065E13F}"/>
              </a:ext>
            </a:extLst>
          </p:cNvPr>
          <p:cNvSpPr/>
          <p:nvPr/>
        </p:nvSpPr>
        <p:spPr>
          <a:xfrm>
            <a:off x="5755795" y="1163760"/>
            <a:ext cx="6262832" cy="978596"/>
          </a:xfrm>
          <a:prstGeom prst="round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17" name="Прямокутник: округлені кути 12">
            <a:extLst>
              <a:ext uri="{FF2B5EF4-FFF2-40B4-BE49-F238E27FC236}">
                <a16:creationId xmlns:a16="http://schemas.microsoft.com/office/drawing/2014/main" xmlns="" id="{4F07C1AF-FBF7-45D3-B307-B30F67041B01}"/>
              </a:ext>
            </a:extLst>
          </p:cNvPr>
          <p:cNvSpPr/>
          <p:nvPr/>
        </p:nvSpPr>
        <p:spPr>
          <a:xfrm>
            <a:off x="5880969" y="5606932"/>
            <a:ext cx="6161239" cy="872205"/>
          </a:xfrm>
          <a:prstGeom prst="round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a typeface="Calibri"/>
              </a:rPr>
              <a:t>Чому Журавель не скуштував </a:t>
            </a:r>
            <a:r>
              <a:rPr lang="uk-UA" sz="2800" b="1" dirty="0" smtClean="0">
                <a:ea typeface="Calibri"/>
              </a:rPr>
              <a:t>молочної </a:t>
            </a:r>
            <a:r>
              <a:rPr lang="uk-UA" sz="2800" b="1" dirty="0">
                <a:ea typeface="Calibri"/>
              </a:rPr>
              <a:t>каші? 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21" name="Прямокутник: округлені кути 26">
            <a:extLst>
              <a:ext uri="{FF2B5EF4-FFF2-40B4-BE49-F238E27FC236}">
                <a16:creationId xmlns:a16="http://schemas.microsoft.com/office/drawing/2014/main" xmlns="" id="{9A521F6C-8314-464B-9ADA-0FB767469236}"/>
              </a:ext>
            </a:extLst>
          </p:cNvPr>
          <p:cNvSpPr/>
          <p:nvPr/>
        </p:nvSpPr>
        <p:spPr>
          <a:xfrm>
            <a:off x="5872951" y="5606929"/>
            <a:ext cx="6191983" cy="872206"/>
          </a:xfrm>
          <a:prstGeom prst="round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56013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28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Д</a:t>
            </a:r>
            <a:r>
              <a:rPr lang="uk-UA" sz="2000" b="1" dirty="0" smtClean="0">
                <a:solidFill>
                  <a:schemeClr val="bg1"/>
                </a:solidFill>
              </a:rPr>
              <a:t>ай </a:t>
            </a:r>
            <a:r>
              <a:rPr lang="uk-UA" sz="2000" b="1" dirty="0">
                <a:solidFill>
                  <a:schemeClr val="bg1"/>
                </a:solidFill>
              </a:rPr>
              <a:t>відповідь на питання чи виконай </a:t>
            </a:r>
            <a:r>
              <a:rPr lang="uk-UA" sz="2000" b="1" dirty="0" smtClean="0">
                <a:solidFill>
                  <a:schemeClr val="bg1"/>
                </a:solidFill>
              </a:rPr>
              <a:t>завдання.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74D3C73-6DF5-4373-A34D-C3A4507224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60"/>
          <a:stretch/>
        </p:blipFill>
        <p:spPr>
          <a:xfrm>
            <a:off x="197052" y="1944120"/>
            <a:ext cx="5521021" cy="3824870"/>
          </a:xfrm>
          <a:prstGeom prst="rect">
            <a:avLst/>
          </a:prstGeom>
        </p:spPr>
      </p:pic>
      <p:sp>
        <p:nvSpPr>
          <p:cNvPr id="19" name="Прямокутник: округлені кути 18">
            <a:extLst>
              <a:ext uri="{FF2B5EF4-FFF2-40B4-BE49-F238E27FC236}">
                <a16:creationId xmlns:a16="http://schemas.microsoft.com/office/drawing/2014/main" xmlns="" id="{A74696CC-A85C-42D3-A3F7-EB383E0A1E85}"/>
              </a:ext>
            </a:extLst>
          </p:cNvPr>
          <p:cNvSpPr/>
          <p:nvPr/>
        </p:nvSpPr>
        <p:spPr>
          <a:xfrm>
            <a:off x="5835949" y="1148304"/>
            <a:ext cx="6112595" cy="93840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Як Журавель </a:t>
            </a:r>
            <a:r>
              <a:rPr lang="ru-RU" sz="2800" b="1" dirty="0" err="1">
                <a:solidFill>
                  <a:schemeClr val="bg1"/>
                </a:solidFill>
              </a:rPr>
              <a:t>почувався</a:t>
            </a:r>
            <a:r>
              <a:rPr lang="ru-RU" sz="2800" b="1" dirty="0">
                <a:solidFill>
                  <a:schemeClr val="bg1"/>
                </a:solidFill>
              </a:rPr>
              <a:t> в гостях у Лисички? </a:t>
            </a:r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xmlns="" id="{5A8638D5-25B8-4708-8C2E-3E963D81C0D5}"/>
              </a:ext>
            </a:extLst>
          </p:cNvPr>
          <p:cNvSpPr/>
          <p:nvPr/>
        </p:nvSpPr>
        <p:spPr>
          <a:xfrm>
            <a:off x="5835949" y="1146377"/>
            <a:ext cx="6147304" cy="93840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uk-UA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Прямокутник: округлені кути 12">
            <a:extLst>
              <a:ext uri="{FF2B5EF4-FFF2-40B4-BE49-F238E27FC236}">
                <a16:creationId xmlns:a16="http://schemas.microsoft.com/office/drawing/2014/main" xmlns="" id="{4F07C1AF-FBF7-45D3-B307-B30F67041B01}"/>
              </a:ext>
            </a:extLst>
          </p:cNvPr>
          <p:cNvSpPr/>
          <p:nvPr/>
        </p:nvSpPr>
        <p:spPr>
          <a:xfrm>
            <a:off x="5801239" y="2286272"/>
            <a:ext cx="6175344" cy="95689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Прочитайте, </a:t>
            </a:r>
            <a:r>
              <a:rPr lang="ru-RU" sz="2800" b="1" dirty="0" err="1">
                <a:solidFill>
                  <a:schemeClr val="bg1"/>
                </a:solidFill>
              </a:rPr>
              <a:t>чим</a:t>
            </a:r>
            <a:r>
              <a:rPr lang="ru-RU" sz="2800" b="1" dirty="0">
                <a:solidFill>
                  <a:schemeClr val="bg1"/>
                </a:solidFill>
              </a:rPr>
              <a:t> Журавель </a:t>
            </a:r>
            <a:r>
              <a:rPr lang="ru-RU" sz="2800" b="1" dirty="0" err="1">
                <a:solidFill>
                  <a:schemeClr val="bg1"/>
                </a:solidFill>
              </a:rPr>
              <a:t>пригощав</a:t>
            </a:r>
            <a:r>
              <a:rPr lang="ru-RU" sz="2800" b="1" dirty="0">
                <a:solidFill>
                  <a:schemeClr val="bg1"/>
                </a:solidFill>
              </a:rPr>
              <a:t> Лисичку? </a:t>
            </a:r>
          </a:p>
        </p:txBody>
      </p:sp>
      <p:sp>
        <p:nvSpPr>
          <p:cNvPr id="23" name="Прямокутник: округлені кути 12">
            <a:extLst>
              <a:ext uri="{FF2B5EF4-FFF2-40B4-BE49-F238E27FC236}">
                <a16:creationId xmlns:a16="http://schemas.microsoft.com/office/drawing/2014/main" xmlns="" id="{4F07C1AF-FBF7-45D3-B307-B30F67041B01}"/>
              </a:ext>
            </a:extLst>
          </p:cNvPr>
          <p:cNvSpPr/>
          <p:nvPr/>
        </p:nvSpPr>
        <p:spPr>
          <a:xfrm>
            <a:off x="5863662" y="3650441"/>
            <a:ext cx="6057169" cy="85146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bg1"/>
                </a:solidFill>
              </a:rPr>
              <a:t>Чи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змогла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Л</a:t>
            </a:r>
            <a:r>
              <a:rPr lang="ru-RU" sz="2800" b="1" dirty="0" err="1" smtClean="0">
                <a:solidFill>
                  <a:schemeClr val="bg1"/>
                </a:solidFill>
              </a:rPr>
              <a:t>исиця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наїстися</a:t>
            </a:r>
            <a:r>
              <a:rPr lang="ru-RU" sz="2800" b="1" dirty="0">
                <a:solidFill>
                  <a:schemeClr val="bg1"/>
                </a:solidFill>
              </a:rPr>
              <a:t> у </a:t>
            </a:r>
            <a:r>
              <a:rPr lang="ru-RU" sz="2800" b="1" dirty="0" smtClean="0">
                <a:solidFill>
                  <a:schemeClr val="bg1"/>
                </a:solidFill>
              </a:rPr>
              <a:t>Журавля</a:t>
            </a:r>
            <a:r>
              <a:rPr lang="ru-RU" sz="28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4" name="Прямокутник: округлені кути 1">
            <a:extLst>
              <a:ext uri="{FF2B5EF4-FFF2-40B4-BE49-F238E27FC236}">
                <a16:creationId xmlns:a16="http://schemas.microsoft.com/office/drawing/2014/main" xmlns="" id="{5A8638D5-25B8-4708-8C2E-3E963D81C0D5}"/>
              </a:ext>
            </a:extLst>
          </p:cNvPr>
          <p:cNvSpPr/>
          <p:nvPr/>
        </p:nvSpPr>
        <p:spPr>
          <a:xfrm>
            <a:off x="5776861" y="2286272"/>
            <a:ext cx="6206392" cy="93840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</p:txBody>
      </p:sp>
      <p:sp>
        <p:nvSpPr>
          <p:cNvPr id="25" name="Прямокутник: округлені кути 1">
            <a:extLst>
              <a:ext uri="{FF2B5EF4-FFF2-40B4-BE49-F238E27FC236}">
                <a16:creationId xmlns:a16="http://schemas.microsoft.com/office/drawing/2014/main" xmlns="" id="{5A8638D5-25B8-4708-8C2E-3E963D81C0D5}"/>
              </a:ext>
            </a:extLst>
          </p:cNvPr>
          <p:cNvSpPr/>
          <p:nvPr/>
        </p:nvSpPr>
        <p:spPr>
          <a:xfrm>
            <a:off x="5801239" y="3606971"/>
            <a:ext cx="6147304" cy="93840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sp>
        <p:nvSpPr>
          <p:cNvPr id="30" name="Прямокутник: округлені кути 12">
            <a:extLst>
              <a:ext uri="{FF2B5EF4-FFF2-40B4-BE49-F238E27FC236}">
                <a16:creationId xmlns:a16="http://schemas.microsoft.com/office/drawing/2014/main" xmlns="" id="{4F07C1AF-FBF7-45D3-B307-B30F67041B01}"/>
              </a:ext>
            </a:extLst>
          </p:cNvPr>
          <p:cNvSpPr/>
          <p:nvPr/>
        </p:nvSpPr>
        <p:spPr>
          <a:xfrm>
            <a:off x="5863662" y="4705517"/>
            <a:ext cx="6057169" cy="85146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bg1"/>
                </a:solidFill>
              </a:rPr>
              <a:t>Чому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він</a:t>
            </a:r>
            <a:r>
              <a:rPr lang="ru-RU" sz="2800" b="1" dirty="0">
                <a:solidFill>
                  <a:schemeClr val="bg1"/>
                </a:solidFill>
              </a:rPr>
              <a:t> так вчинив?</a:t>
            </a:r>
          </a:p>
        </p:txBody>
      </p:sp>
      <p:sp>
        <p:nvSpPr>
          <p:cNvPr id="32" name="Прямокутник: округлені кути 1">
            <a:extLst>
              <a:ext uri="{FF2B5EF4-FFF2-40B4-BE49-F238E27FC236}">
                <a16:creationId xmlns:a16="http://schemas.microsoft.com/office/drawing/2014/main" xmlns="" id="{5A8638D5-25B8-4708-8C2E-3E963D81C0D5}"/>
              </a:ext>
            </a:extLst>
          </p:cNvPr>
          <p:cNvSpPr/>
          <p:nvPr/>
        </p:nvSpPr>
        <p:spPr>
          <a:xfrm>
            <a:off x="5790881" y="4658867"/>
            <a:ext cx="6147304" cy="93840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uk-UA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Прямокутник: округлені кути 12">
            <a:extLst>
              <a:ext uri="{FF2B5EF4-FFF2-40B4-BE49-F238E27FC236}">
                <a16:creationId xmlns:a16="http://schemas.microsoft.com/office/drawing/2014/main" xmlns="" id="{4F07C1AF-FBF7-45D3-B307-B30F67041B01}"/>
              </a:ext>
            </a:extLst>
          </p:cNvPr>
          <p:cNvSpPr/>
          <p:nvPr/>
        </p:nvSpPr>
        <p:spPr>
          <a:xfrm>
            <a:off x="5835950" y="5776261"/>
            <a:ext cx="6057169" cy="85146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Як </a:t>
            </a:r>
            <a:r>
              <a:rPr lang="ru-RU" sz="2800" b="1" dirty="0" err="1">
                <a:solidFill>
                  <a:schemeClr val="bg1"/>
                </a:solidFill>
              </a:rPr>
              <a:t>ви</a:t>
            </a:r>
            <a:r>
              <a:rPr lang="ru-RU" sz="2800" b="1" dirty="0">
                <a:solidFill>
                  <a:schemeClr val="bg1"/>
                </a:solidFill>
              </a:rPr>
              <a:t>  </a:t>
            </a:r>
            <a:r>
              <a:rPr lang="ru-RU" sz="2800" b="1" dirty="0" err="1">
                <a:solidFill>
                  <a:schemeClr val="bg1"/>
                </a:solidFill>
              </a:rPr>
              <a:t>думаєте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чим</a:t>
            </a:r>
            <a:r>
              <a:rPr lang="ru-RU" sz="2800" b="1" dirty="0">
                <a:solidFill>
                  <a:schemeClr val="bg1"/>
                </a:solidFill>
              </a:rPr>
              <a:t>  </a:t>
            </a:r>
            <a:r>
              <a:rPr lang="ru-RU" sz="2800" b="1" dirty="0" err="1">
                <a:solidFill>
                  <a:schemeClr val="bg1"/>
                </a:solidFill>
              </a:rPr>
              <a:t>закінчилася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їхня</a:t>
            </a:r>
            <a:r>
              <a:rPr lang="ru-RU" sz="2800" b="1" dirty="0">
                <a:solidFill>
                  <a:schemeClr val="bg1"/>
                </a:solidFill>
              </a:rPr>
              <a:t> дружба?</a:t>
            </a:r>
          </a:p>
        </p:txBody>
      </p:sp>
      <p:sp>
        <p:nvSpPr>
          <p:cNvPr id="34" name="Прямокутник: округлені кути 1">
            <a:extLst>
              <a:ext uri="{FF2B5EF4-FFF2-40B4-BE49-F238E27FC236}">
                <a16:creationId xmlns:a16="http://schemas.microsoft.com/office/drawing/2014/main" xmlns="" id="{5A8638D5-25B8-4708-8C2E-3E963D81C0D5}"/>
              </a:ext>
            </a:extLst>
          </p:cNvPr>
          <p:cNvSpPr/>
          <p:nvPr/>
        </p:nvSpPr>
        <p:spPr>
          <a:xfrm>
            <a:off x="5818595" y="5732791"/>
            <a:ext cx="6147304" cy="93840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28689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5" grpId="0" animBg="1"/>
      <p:bldP spid="32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Д</a:t>
            </a:r>
            <a:r>
              <a:rPr lang="uk-UA" sz="2000" b="1" dirty="0" smtClean="0">
                <a:solidFill>
                  <a:schemeClr val="bg1"/>
                </a:solidFill>
              </a:rPr>
              <a:t>ай </a:t>
            </a:r>
            <a:r>
              <a:rPr lang="uk-UA" sz="2000" b="1" dirty="0">
                <a:solidFill>
                  <a:schemeClr val="bg1"/>
                </a:solidFill>
              </a:rPr>
              <a:t>відповідь на питання чи виконай </a:t>
            </a:r>
            <a:r>
              <a:rPr lang="uk-UA" sz="2000" b="1" dirty="0" smtClean="0">
                <a:solidFill>
                  <a:schemeClr val="bg1"/>
                </a:solidFill>
              </a:rPr>
              <a:t>завдання.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74D3C73-6DF5-4373-A34D-C3A4507224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60"/>
          <a:stretch/>
        </p:blipFill>
        <p:spPr>
          <a:xfrm>
            <a:off x="197052" y="1944120"/>
            <a:ext cx="5521021" cy="3824870"/>
          </a:xfrm>
          <a:prstGeom prst="rect">
            <a:avLst/>
          </a:prstGeom>
        </p:spPr>
      </p:pic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xmlns="" id="{4966D10D-3935-4C4D-AF7F-EF7C86BA7A0E}"/>
              </a:ext>
            </a:extLst>
          </p:cNvPr>
          <p:cNvSpPr/>
          <p:nvPr/>
        </p:nvSpPr>
        <p:spPr>
          <a:xfrm>
            <a:off x="6002625" y="2763901"/>
            <a:ext cx="6085039" cy="129910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bg1"/>
                </a:solidFill>
              </a:rPr>
              <a:t>Знайди</a:t>
            </a:r>
            <a:r>
              <a:rPr lang="ru-RU" sz="2800" b="1" dirty="0">
                <a:solidFill>
                  <a:schemeClr val="bg1"/>
                </a:solidFill>
              </a:rPr>
              <a:t> в </a:t>
            </a:r>
            <a:r>
              <a:rPr lang="ru-RU" sz="2800" b="1" dirty="0" err="1" smtClean="0">
                <a:solidFill>
                  <a:schemeClr val="bg1"/>
                </a:solidFill>
              </a:rPr>
              <a:t>казці</a:t>
            </a:r>
            <a:r>
              <a:rPr lang="ru-RU" sz="2800" b="1" dirty="0" smtClean="0">
                <a:solidFill>
                  <a:schemeClr val="bg1"/>
                </a:solidFill>
              </a:rPr>
              <a:t>  та прочитай  </a:t>
            </a:r>
            <a:r>
              <a:rPr lang="ru-RU" sz="2800" b="1" dirty="0">
                <a:solidFill>
                  <a:schemeClr val="bg1"/>
                </a:solidFill>
              </a:rPr>
              <a:t>зачин, 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кінцівку</a:t>
            </a:r>
            <a:r>
              <a:rPr lang="ru-RU" sz="28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Прямокутник: округлені кути 17">
            <a:extLst>
              <a:ext uri="{FF2B5EF4-FFF2-40B4-BE49-F238E27FC236}">
                <a16:creationId xmlns:a16="http://schemas.microsoft.com/office/drawing/2014/main" xmlns="" id="{865239B8-F40B-4A14-AC72-D47F28F357FD}"/>
              </a:ext>
            </a:extLst>
          </p:cNvPr>
          <p:cNvSpPr/>
          <p:nvPr/>
        </p:nvSpPr>
        <p:spPr>
          <a:xfrm>
            <a:off x="5859297" y="1240078"/>
            <a:ext cx="5994787" cy="109689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bg1"/>
                </a:solidFill>
              </a:rPr>
              <a:t>Чого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вчить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ця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казка</a:t>
            </a:r>
            <a:r>
              <a:rPr lang="ru-RU" sz="2800" b="1" dirty="0">
                <a:solidFill>
                  <a:schemeClr val="bg1"/>
                </a:solidFill>
              </a:rPr>
              <a:t>? </a:t>
            </a:r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xmlns="" id="{5A8638D5-25B8-4708-8C2E-3E963D81C0D5}"/>
              </a:ext>
            </a:extLst>
          </p:cNvPr>
          <p:cNvSpPr/>
          <p:nvPr/>
        </p:nvSpPr>
        <p:spPr>
          <a:xfrm>
            <a:off x="5859298" y="1138972"/>
            <a:ext cx="6085039" cy="129910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uk-UA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xmlns="" id="{A436A94C-8E48-4F97-AC94-E25070EE241B}"/>
              </a:ext>
            </a:extLst>
          </p:cNvPr>
          <p:cNvSpPr/>
          <p:nvPr/>
        </p:nvSpPr>
        <p:spPr>
          <a:xfrm>
            <a:off x="6002625" y="2759659"/>
            <a:ext cx="6085039" cy="130335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uk-UA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119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Фізкультхвилинка.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871538"/>
            <a:ext cx="9437687" cy="538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94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Дай відповідь </a:t>
            </a:r>
            <a:r>
              <a:rPr lang="uk-UA" sz="2000" b="1" dirty="0">
                <a:solidFill>
                  <a:schemeClr val="bg1"/>
                </a:solidFill>
              </a:rPr>
              <a:t>на </a:t>
            </a:r>
            <a:r>
              <a:rPr lang="uk-UA" sz="2000" b="1" dirty="0" smtClean="0">
                <a:solidFill>
                  <a:schemeClr val="bg1"/>
                </a:solidFill>
              </a:rPr>
              <a:t>питання.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8" t="28686" r="17003" b="22917"/>
          <a:stretch/>
        </p:blipFill>
        <p:spPr bwMode="auto">
          <a:xfrm>
            <a:off x="1101969" y="980306"/>
            <a:ext cx="9921833" cy="4317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кутник: округлені кути 12">
            <a:extLst>
              <a:ext uri="{FF2B5EF4-FFF2-40B4-BE49-F238E27FC236}">
                <a16:creationId xmlns:a16="http://schemas.microsoft.com/office/drawing/2014/main" xmlns="" id="{4F07C1AF-FBF7-45D3-B307-B30F67041B01}"/>
              </a:ext>
            </a:extLst>
          </p:cNvPr>
          <p:cNvSpPr/>
          <p:nvPr/>
        </p:nvSpPr>
        <p:spPr>
          <a:xfrm>
            <a:off x="373098" y="5438554"/>
            <a:ext cx="11567143" cy="90805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 Розглянь малюнок. Який епізод казки на ньому зображено? 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68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Станція «Дослідницька»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15376" name="Picture 1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0" r="25735"/>
          <a:stretch/>
        </p:blipFill>
        <p:spPr bwMode="auto">
          <a:xfrm>
            <a:off x="235633" y="1773971"/>
            <a:ext cx="11852031" cy="4509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7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166" y="994739"/>
            <a:ext cx="738822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17087" y="3080918"/>
            <a:ext cx="486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1</a:t>
            </a:r>
            <a:endParaRPr lang="ru-RU" sz="40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317087" y="4417349"/>
            <a:ext cx="486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17087" y="2363559"/>
            <a:ext cx="486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7087" y="5125235"/>
            <a:ext cx="486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7087" y="3735159"/>
            <a:ext cx="486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5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17087" y="1764498"/>
            <a:ext cx="486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46410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26" grpId="0"/>
      <p:bldP spid="27" grpId="0"/>
      <p:bldP spid="28" grpId="0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Станція «Дослідницька»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46"/>
          <a:stretch/>
        </p:blipFill>
        <p:spPr bwMode="auto">
          <a:xfrm>
            <a:off x="391136" y="1852275"/>
            <a:ext cx="11625515" cy="286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99226" y="1216244"/>
            <a:ext cx="67345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2060"/>
                </a:solidFill>
                <a:ea typeface="Calibri"/>
              </a:rPr>
              <a:t>Вправа «Характеристика героїв»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960" y="4532388"/>
            <a:ext cx="2995979" cy="179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>
            <a:off x="2818667" y="2133602"/>
            <a:ext cx="1964348" cy="44547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2471005" y="2825262"/>
            <a:ext cx="2223355" cy="9612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 flipV="1">
            <a:off x="6986956" y="2696308"/>
            <a:ext cx="2221609" cy="11753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6986953" y="2787100"/>
            <a:ext cx="2111224" cy="15929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H="1" flipV="1">
            <a:off x="6986955" y="2579079"/>
            <a:ext cx="2166417" cy="72683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96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Станція </a:t>
            </a:r>
            <a:r>
              <a:rPr lang="uk-UA" sz="2000" b="1" dirty="0">
                <a:solidFill>
                  <a:schemeClr val="bg1"/>
                </a:solidFill>
              </a:rPr>
              <a:t>«Дослідницька»</a:t>
            </a:r>
          </a:p>
          <a:p>
            <a:pPr algn="ctr"/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46"/>
          <a:stretch/>
        </p:blipFill>
        <p:spPr bwMode="auto">
          <a:xfrm>
            <a:off x="391136" y="1852275"/>
            <a:ext cx="11625515" cy="286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99226" y="1216244"/>
            <a:ext cx="67345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2060"/>
                </a:solidFill>
                <a:ea typeface="Calibri"/>
              </a:rPr>
              <a:t>Вправа «Характеристика героїв»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960" y="4532388"/>
            <a:ext cx="2995979" cy="179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Прямая со стрелкой 9"/>
          <p:cNvCxnSpPr/>
          <p:nvPr/>
        </p:nvCxnSpPr>
        <p:spPr>
          <a:xfrm>
            <a:off x="2719755" y="2696308"/>
            <a:ext cx="1974605" cy="98473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3059723" y="3810002"/>
            <a:ext cx="1634636" cy="6477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7251259" y="2696308"/>
            <a:ext cx="1957304" cy="11753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7251259" y="2136623"/>
            <a:ext cx="1846920" cy="15444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2077549" y="3282461"/>
            <a:ext cx="2464411" cy="44547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658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Станція </a:t>
            </a:r>
            <a:r>
              <a:rPr lang="uk-UA" sz="2000" b="1" dirty="0">
                <a:solidFill>
                  <a:schemeClr val="bg1"/>
                </a:solidFill>
              </a:rPr>
              <a:t>«Дослідницька»</a:t>
            </a:r>
          </a:p>
          <a:p>
            <a:pPr algn="ctr"/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57068" y="1216243"/>
            <a:ext cx="5096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	</a:t>
            </a:r>
            <a:r>
              <a:rPr lang="ru-RU" sz="3200" b="1" dirty="0" err="1">
                <a:solidFill>
                  <a:srgbClr val="002060"/>
                </a:solidFill>
              </a:rPr>
              <a:t>Читання</a:t>
            </a:r>
            <a:r>
              <a:rPr lang="ru-RU" sz="3200" b="1" dirty="0">
                <a:solidFill>
                  <a:srgbClr val="002060"/>
                </a:solidFill>
              </a:rPr>
              <a:t> за особами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931" y="1801016"/>
            <a:ext cx="6191732" cy="449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44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Станція </a:t>
            </a:r>
            <a:r>
              <a:rPr lang="uk-UA" sz="2000" b="1" dirty="0">
                <a:solidFill>
                  <a:schemeClr val="bg1"/>
                </a:solidFill>
              </a:rPr>
              <a:t>«Дослідницька»</a:t>
            </a:r>
          </a:p>
          <a:p>
            <a:pPr algn="ctr"/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99225" y="1216244"/>
            <a:ext cx="59057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>
                <a:solidFill>
                  <a:srgbClr val="002060"/>
                </a:solidFill>
                <a:ea typeface="Calibri"/>
                <a:cs typeface="Times New Roman"/>
              </a:rPr>
              <a:t>Вправа</a:t>
            </a:r>
            <a:r>
              <a:rPr lang="ru-RU" sz="3200" b="1" dirty="0">
                <a:solidFill>
                  <a:srgbClr val="002060"/>
                </a:solidFill>
                <a:ea typeface="Calibri"/>
                <a:cs typeface="Times New Roman"/>
              </a:rPr>
              <a:t>  «</a:t>
            </a:r>
            <a:r>
              <a:rPr lang="ru-RU" sz="3200" b="1" dirty="0" err="1">
                <a:solidFill>
                  <a:srgbClr val="002060"/>
                </a:solidFill>
                <a:ea typeface="Calibri"/>
                <a:cs typeface="Times New Roman"/>
              </a:rPr>
              <a:t>Склади</a:t>
            </a:r>
            <a:r>
              <a:rPr lang="ru-RU" sz="3200" b="1" dirty="0">
                <a:solidFill>
                  <a:srgbClr val="002060"/>
                </a:solidFill>
                <a:ea typeface="Calibri"/>
                <a:cs typeface="Times New Roman"/>
              </a:rPr>
              <a:t>  </a:t>
            </a:r>
            <a:r>
              <a:rPr lang="ru-RU" sz="3200" b="1" dirty="0" err="1">
                <a:solidFill>
                  <a:srgbClr val="002060"/>
                </a:solidFill>
                <a:ea typeface="Calibri"/>
                <a:cs typeface="Times New Roman"/>
              </a:rPr>
              <a:t>прислів’я</a:t>
            </a:r>
            <a:r>
              <a:rPr lang="ru-RU" sz="3200" b="1" dirty="0">
                <a:solidFill>
                  <a:srgbClr val="002060"/>
                </a:solidFill>
                <a:ea typeface="Calibri"/>
                <a:cs typeface="Times New Roman"/>
              </a:rPr>
              <a:t>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6"/>
          <a:stretch/>
        </p:blipFill>
        <p:spPr bwMode="auto">
          <a:xfrm>
            <a:off x="762001" y="2543908"/>
            <a:ext cx="10863955" cy="263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>
            <a:off x="3634155" y="3059723"/>
            <a:ext cx="4087475" cy="1723292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2883879" y="3921369"/>
            <a:ext cx="4990151" cy="86164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2883879" y="3059723"/>
            <a:ext cx="4990151" cy="86164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62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Станція </a:t>
            </a:r>
            <a:r>
              <a:rPr lang="uk-UA" sz="2000" b="1" dirty="0">
                <a:solidFill>
                  <a:schemeClr val="bg1"/>
                </a:solidFill>
              </a:rPr>
              <a:t>«Дослідницька»</a:t>
            </a:r>
          </a:p>
          <a:p>
            <a:pPr algn="ctr"/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60518" y="1099013"/>
            <a:ext cx="29835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Метод </a:t>
            </a:r>
            <a:r>
              <a:rPr lang="ru-RU" sz="3200" b="1" dirty="0">
                <a:solidFill>
                  <a:srgbClr val="002060"/>
                </a:solidFill>
              </a:rPr>
              <a:t>"ПРЕС "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2367" y="1694729"/>
            <a:ext cx="11359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rgbClr val="C00000"/>
                </a:solidFill>
              </a:rPr>
              <a:t>Т</a:t>
            </a:r>
            <a:r>
              <a:rPr lang="ru-RU" sz="3200" b="1" dirty="0" err="1" smtClean="0">
                <a:solidFill>
                  <a:srgbClr val="C00000"/>
                </a:solidFill>
              </a:rPr>
              <a:t>вердження</a:t>
            </a:r>
            <a:r>
              <a:rPr lang="ru-RU" sz="3200" b="1" dirty="0">
                <a:solidFill>
                  <a:srgbClr val="C00000"/>
                </a:solidFill>
              </a:rPr>
              <a:t>:</a:t>
            </a:r>
            <a:r>
              <a:rPr lang="ru-RU" sz="3200" b="1" dirty="0"/>
              <a:t> " Журавель вчинив правильно, коли </a:t>
            </a:r>
            <a:r>
              <a:rPr lang="ru-RU" sz="3200" b="1" dirty="0" err="1"/>
              <a:t>помстився</a:t>
            </a:r>
            <a:r>
              <a:rPr lang="ru-RU" sz="3200" b="1" dirty="0"/>
              <a:t> </a:t>
            </a:r>
            <a:r>
              <a:rPr lang="ru-RU" sz="3200" b="1" dirty="0" err="1"/>
              <a:t>Лисиці</a:t>
            </a:r>
            <a:r>
              <a:rPr lang="ru-RU" sz="3200" b="1" dirty="0"/>
              <a:t> ".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2367" y="2817168"/>
            <a:ext cx="472440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solidFill>
                  <a:srgbClr val="C00000"/>
                </a:solidFill>
              </a:rPr>
              <a:t>Продовж</a:t>
            </a:r>
            <a:r>
              <a:rPr lang="ru-RU" sz="3200" b="1" dirty="0" smtClean="0">
                <a:solidFill>
                  <a:srgbClr val="C00000"/>
                </a:solidFill>
              </a:rPr>
              <a:t> думку.</a:t>
            </a:r>
          </a:p>
          <a:p>
            <a:r>
              <a:rPr lang="ru-RU" sz="3200" b="1" dirty="0" smtClean="0"/>
              <a:t>«Я </a:t>
            </a:r>
            <a:r>
              <a:rPr lang="ru-RU" sz="3200" b="1" dirty="0" err="1"/>
              <a:t>вважаю</a:t>
            </a:r>
            <a:r>
              <a:rPr lang="ru-RU" sz="3200" b="1" dirty="0" smtClean="0"/>
              <a:t>, </a:t>
            </a:r>
            <a:r>
              <a:rPr lang="ru-RU" sz="3200" b="1" dirty="0" err="1" smtClean="0"/>
              <a:t>що</a:t>
            </a:r>
            <a:r>
              <a:rPr lang="ru-RU" sz="3200" b="1" dirty="0" smtClean="0"/>
              <a:t>…»</a:t>
            </a:r>
          </a:p>
          <a:p>
            <a:r>
              <a:rPr lang="ru-RU" sz="3200" b="1" dirty="0" smtClean="0"/>
              <a:t>«</a:t>
            </a:r>
            <a:r>
              <a:rPr lang="ru-RU" sz="3200" b="1" dirty="0" err="1" smtClean="0"/>
              <a:t>Оскільки</a:t>
            </a:r>
            <a:r>
              <a:rPr lang="ru-RU" sz="3200" b="1" dirty="0" smtClean="0"/>
              <a:t>…»</a:t>
            </a:r>
          </a:p>
          <a:p>
            <a:r>
              <a:rPr lang="ru-RU" sz="3200" b="1" dirty="0" smtClean="0"/>
              <a:t>«</a:t>
            </a:r>
            <a:r>
              <a:rPr lang="ru-RU" sz="3200" b="1" dirty="0" err="1" smtClean="0"/>
              <a:t>Наприклад</a:t>
            </a:r>
            <a:r>
              <a:rPr lang="ru-RU" sz="3200" b="1" dirty="0" smtClean="0"/>
              <a:t>…»</a:t>
            </a:r>
          </a:p>
          <a:p>
            <a:r>
              <a:rPr lang="ru-RU" sz="3200" b="1" dirty="0" smtClean="0"/>
              <a:t>«</a:t>
            </a:r>
            <a:r>
              <a:rPr lang="ru-RU" sz="3200" b="1" dirty="0" err="1" smtClean="0"/>
              <a:t>Отже</a:t>
            </a:r>
            <a:r>
              <a:rPr lang="ru-RU" sz="3200" b="1" dirty="0"/>
              <a:t>,…таким чином</a:t>
            </a:r>
            <a:r>
              <a:rPr lang="ru-RU" sz="3200" b="1" dirty="0" smtClean="0"/>
              <a:t>…» </a:t>
            </a:r>
            <a:endParaRPr lang="ru-RU" sz="3200" b="1" dirty="0"/>
          </a:p>
          <a:p>
            <a:endParaRPr lang="ru-RU" sz="3200" b="1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074" y="2771947"/>
            <a:ext cx="3828341" cy="3434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836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4">
            <a:extLst>
              <a:ext uri="{FF2B5EF4-FFF2-40B4-BE49-F238E27FC236}">
                <a16:creationId xmlns:a16="http://schemas.microsoft.com/office/drawing/2014/main" xmlns="" id="{50A5F999-6311-4263-AD86-27D5251205D1}"/>
              </a:ext>
            </a:extLst>
          </p:cNvPr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Я дослідник, я дослідниця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ED0A172E-DD43-4311-B3A8-C4A6A0D0DC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9" t="7211" r="12089" b="9052"/>
          <a:stretch/>
        </p:blipFill>
        <p:spPr>
          <a:xfrm>
            <a:off x="970553" y="1535996"/>
            <a:ext cx="2622313" cy="2955012"/>
          </a:xfrm>
          <a:prstGeom prst="rect">
            <a:avLst/>
          </a:prstGeom>
        </p:spPr>
      </p:pic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xmlns="" id="{20000D67-E9AC-4C5C-97F8-9CD8EF8C5B05}"/>
              </a:ext>
            </a:extLst>
          </p:cNvPr>
          <p:cNvSpPr/>
          <p:nvPr/>
        </p:nvSpPr>
        <p:spPr>
          <a:xfrm>
            <a:off x="279133" y="4588154"/>
            <a:ext cx="3513221" cy="2031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Послухайте пісню, написану за мотивом української народної казки «Лисичка і Журавель». Порівняйте казку та пісню. Чим вони схожі, а чим різняться? Яку народну мудрість висловлено в пісні?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154" y="1658449"/>
            <a:ext cx="8010525" cy="458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339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Станція «Кінцева»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99226" y="1216244"/>
            <a:ext cx="6484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 smtClean="0">
                <a:solidFill>
                  <a:srgbClr val="002060"/>
                </a:solidFill>
              </a:rPr>
              <a:t>Вправа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>
                <a:solidFill>
                  <a:srgbClr val="002060"/>
                </a:solidFill>
              </a:rPr>
              <a:t>«</a:t>
            </a:r>
            <a:r>
              <a:rPr lang="ru-RU" sz="3200" b="1" dirty="0" err="1">
                <a:solidFill>
                  <a:srgbClr val="002060"/>
                </a:solidFill>
              </a:rPr>
              <a:t>Зустріч</a:t>
            </a:r>
            <a:r>
              <a:rPr lang="ru-RU" sz="3200" b="1" dirty="0">
                <a:solidFill>
                  <a:srgbClr val="002060"/>
                </a:solidFill>
              </a:rPr>
              <a:t> з репортером»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2" t="14083" r="7869" b="15253"/>
          <a:stretch/>
        </p:blipFill>
        <p:spPr bwMode="auto">
          <a:xfrm>
            <a:off x="588950" y="1801019"/>
            <a:ext cx="3420343" cy="4826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333659" y="2075648"/>
            <a:ext cx="754181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/>
              <a:t>- </a:t>
            </a:r>
            <a:r>
              <a:rPr lang="ru-RU" sz="2800" b="1" dirty="0" smtClean="0"/>
              <a:t> З </a:t>
            </a:r>
            <a:r>
              <a:rPr lang="ru-RU" sz="2800" b="1" dirty="0" err="1" smtClean="0"/>
              <a:t>якою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казкою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познайомились</a:t>
            </a:r>
            <a:r>
              <a:rPr lang="ru-RU" sz="2800" b="1" dirty="0" smtClean="0"/>
              <a:t>? </a:t>
            </a:r>
          </a:p>
          <a:p>
            <a:pPr algn="just"/>
            <a:r>
              <a:rPr lang="ru-RU" sz="2800" b="1" dirty="0"/>
              <a:t>- 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Назвіть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головних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героїв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казки</a:t>
            </a:r>
            <a:r>
              <a:rPr lang="ru-RU" sz="2800" b="1" dirty="0" smtClean="0"/>
              <a:t>?</a:t>
            </a:r>
          </a:p>
          <a:p>
            <a:pPr algn="just"/>
            <a:r>
              <a:rPr lang="ru-RU" sz="2800" b="1" dirty="0" smtClean="0"/>
              <a:t>- </a:t>
            </a:r>
            <a:r>
              <a:rPr lang="ru-RU" sz="2800" b="1" dirty="0" err="1" smtClean="0"/>
              <a:t>Чи</a:t>
            </a:r>
            <a:r>
              <a:rPr lang="ru-RU" sz="2800" b="1" dirty="0" smtClean="0"/>
              <a:t> </a:t>
            </a:r>
            <a:r>
              <a:rPr lang="ru-RU" sz="2800" b="1" dirty="0" err="1"/>
              <a:t>можна</a:t>
            </a:r>
            <a:r>
              <a:rPr lang="ru-RU" sz="2800" b="1" dirty="0"/>
              <a:t>  </a:t>
            </a:r>
            <a:r>
              <a:rPr lang="ru-RU" sz="2800" b="1" dirty="0" err="1"/>
              <a:t>назвати</a:t>
            </a:r>
            <a:r>
              <a:rPr lang="ru-RU" sz="2800" b="1" dirty="0"/>
              <a:t> </a:t>
            </a:r>
            <a:r>
              <a:rPr lang="ru-RU" sz="2800" b="1" dirty="0" err="1"/>
              <a:t>Лисицю</a:t>
            </a:r>
            <a:r>
              <a:rPr lang="ru-RU" sz="2800" b="1" dirty="0"/>
              <a:t> і Журавля  </a:t>
            </a:r>
            <a:r>
              <a:rPr lang="ru-RU" sz="2800" b="1" dirty="0" err="1"/>
              <a:t>справжніми</a:t>
            </a:r>
            <a:r>
              <a:rPr lang="ru-RU" sz="2800" b="1" dirty="0"/>
              <a:t>  </a:t>
            </a:r>
            <a:r>
              <a:rPr lang="ru-RU" sz="2800" b="1" dirty="0" err="1"/>
              <a:t>друзями</a:t>
            </a:r>
            <a:r>
              <a:rPr lang="ru-RU" sz="2800" b="1" dirty="0"/>
              <a:t>? </a:t>
            </a:r>
            <a:r>
              <a:rPr lang="ru-RU" sz="2800" b="1" dirty="0" err="1"/>
              <a:t>Чому</a:t>
            </a:r>
            <a:r>
              <a:rPr lang="ru-RU" sz="2800" b="1" dirty="0"/>
              <a:t>? </a:t>
            </a:r>
          </a:p>
          <a:p>
            <a:pPr algn="just"/>
            <a:r>
              <a:rPr lang="ru-RU" sz="2800" b="1" dirty="0" smtClean="0"/>
              <a:t>- Про </a:t>
            </a:r>
            <a:r>
              <a:rPr lang="ru-RU" sz="2800" b="1" dirty="0" err="1"/>
              <a:t>які</a:t>
            </a:r>
            <a:r>
              <a:rPr lang="ru-RU" sz="2800" b="1" dirty="0"/>
              <a:t> правила </a:t>
            </a:r>
            <a:r>
              <a:rPr lang="ru-RU" sz="2800" b="1" dirty="0" err="1"/>
              <a:t>забули</a:t>
            </a:r>
            <a:r>
              <a:rPr lang="ru-RU" sz="2800" b="1" dirty="0"/>
              <a:t> </a:t>
            </a:r>
            <a:r>
              <a:rPr lang="ru-RU" sz="2800" b="1" dirty="0" err="1"/>
              <a:t>герої</a:t>
            </a:r>
            <a:r>
              <a:rPr lang="ru-RU" sz="2800" b="1" dirty="0"/>
              <a:t> </a:t>
            </a:r>
            <a:r>
              <a:rPr lang="ru-RU" sz="2800" b="1" dirty="0" err="1"/>
              <a:t>цієї</a:t>
            </a:r>
            <a:r>
              <a:rPr lang="ru-RU" sz="2800" b="1" dirty="0"/>
              <a:t> </a:t>
            </a:r>
            <a:r>
              <a:rPr lang="ru-RU" sz="2800" b="1" dirty="0" err="1"/>
              <a:t>казки</a:t>
            </a:r>
            <a:r>
              <a:rPr lang="ru-RU" sz="2800" b="1" dirty="0"/>
              <a:t>?</a:t>
            </a:r>
          </a:p>
          <a:p>
            <a:pPr algn="just"/>
            <a:r>
              <a:rPr lang="ru-RU" sz="2800" b="1" dirty="0" smtClean="0"/>
              <a:t>- </a:t>
            </a:r>
            <a:r>
              <a:rPr lang="ru-RU" sz="2800" b="1" dirty="0" err="1" smtClean="0"/>
              <a:t>Який</a:t>
            </a:r>
            <a:r>
              <a:rPr lang="ru-RU" sz="2800" b="1" dirty="0" smtClean="0"/>
              <a:t> </a:t>
            </a:r>
            <a:r>
              <a:rPr lang="ru-RU" sz="2800" b="1" dirty="0" err="1"/>
              <a:t>висновок</a:t>
            </a:r>
            <a:r>
              <a:rPr lang="ru-RU" sz="2800" b="1" dirty="0"/>
              <a:t> </a:t>
            </a:r>
            <a:r>
              <a:rPr lang="ru-RU" sz="2800" b="1" dirty="0" err="1"/>
              <a:t>ви</a:t>
            </a:r>
            <a:r>
              <a:rPr lang="ru-RU" sz="2800" b="1" dirty="0"/>
              <a:t> </a:t>
            </a:r>
            <a:r>
              <a:rPr lang="ru-RU" sz="2800" b="1" dirty="0" err="1"/>
              <a:t>зробили</a:t>
            </a:r>
            <a:r>
              <a:rPr lang="ru-RU" sz="2800" b="1" dirty="0"/>
              <a:t> для себе? </a:t>
            </a:r>
          </a:p>
        </p:txBody>
      </p:sp>
    </p:spTree>
    <p:extLst>
      <p:ext uri="{BB962C8B-B14F-4D97-AF65-F5344CB8AC3E}">
        <p14:creationId xmlns:p14="http://schemas.microsoft.com/office/powerpoint/2010/main" val="214451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4">
            <a:extLst>
              <a:ext uri="{FF2B5EF4-FFF2-40B4-BE49-F238E27FC236}">
                <a16:creationId xmlns:a16="http://schemas.microsoft.com/office/drawing/2014/main" xmlns="" id="{6F18290F-02C1-493B-B24A-343BB9484D7F}"/>
              </a:ext>
            </a:extLst>
          </p:cNvPr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Рефлексія.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uk-UA" sz="2000" b="1" dirty="0">
                <a:solidFill>
                  <a:schemeClr val="bg1"/>
                </a:solidFill>
              </a:rPr>
              <a:t>Оберіть відповідну цеглинку </a:t>
            </a:r>
            <a:r>
              <a:rPr lang="uk-UA" sz="2000" b="1" dirty="0" err="1">
                <a:solidFill>
                  <a:schemeClr val="bg1"/>
                </a:solidFill>
              </a:rPr>
              <a:t>лего</a:t>
            </a:r>
            <a:r>
              <a:rPr lang="uk-UA" sz="2000" b="1" dirty="0">
                <a:solidFill>
                  <a:schemeClr val="bg1"/>
                </a:solidFill>
              </a:rPr>
              <a:t>.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8" name="Дата 1">
            <a:extLst>
              <a:ext uri="{FF2B5EF4-FFF2-40B4-BE49-F238E27FC236}">
                <a16:creationId xmlns:a16="http://schemas.microsoft.com/office/drawing/2014/main" xmlns="" id="{37B11F9D-A2DF-4436-8B3D-7D173A225923}"/>
              </a:ext>
            </a:extLst>
          </p:cNvPr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CF4C5E1-3716-4492-BBB5-B41AA4913A2C}"/>
              </a:ext>
            </a:extLst>
          </p:cNvPr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5E43342-029B-4C75-BB88-C367F6B941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03" y="4863667"/>
            <a:ext cx="4966283" cy="182114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CD629D0-336C-419F-A8A4-2C0197B936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846" y="2935280"/>
            <a:ext cx="5298087" cy="19428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CA90978-B131-4245-BEFF-17900FECEF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361" y="1054570"/>
            <a:ext cx="5103303" cy="187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4">
            <a:extLst>
              <a:ext uri="{FF2B5EF4-FFF2-40B4-BE49-F238E27FC236}">
                <a16:creationId xmlns:a16="http://schemas.microsoft.com/office/drawing/2014/main" xmlns="" id="{6F18290F-02C1-493B-B24A-343BB9484D7F}"/>
              </a:ext>
            </a:extLst>
          </p:cNvPr>
          <p:cNvSpPr/>
          <p:nvPr/>
        </p:nvSpPr>
        <p:spPr>
          <a:xfrm>
            <a:off x="3355596" y="494531"/>
            <a:ext cx="8732067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chemeClr val="bg1"/>
                </a:solidFill>
              </a:rPr>
              <a:t>С</a:t>
            </a:r>
            <a:r>
              <a:rPr lang="ru-RU" sz="2000" b="1" dirty="0" err="1" smtClean="0">
                <a:solidFill>
                  <a:schemeClr val="bg1"/>
                </a:solidFill>
              </a:rPr>
              <a:t>амооцінювання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8" name="Дата 1">
            <a:extLst>
              <a:ext uri="{FF2B5EF4-FFF2-40B4-BE49-F238E27FC236}">
                <a16:creationId xmlns:a16="http://schemas.microsoft.com/office/drawing/2014/main" xmlns="" id="{37B11F9D-A2DF-4436-8B3D-7D173A225923}"/>
              </a:ext>
            </a:extLst>
          </p:cNvPr>
          <p:cNvSpPr txBox="1">
            <a:spLocks/>
          </p:cNvSpPr>
          <p:nvPr/>
        </p:nvSpPr>
        <p:spPr>
          <a:xfrm>
            <a:off x="1609501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22.01.2023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CF4C5E1-3716-4492-BBB5-B41AA4913A2C}"/>
              </a:ext>
            </a:extLst>
          </p:cNvPr>
          <p:cNvSpPr txBox="1"/>
          <p:nvPr/>
        </p:nvSpPr>
        <p:spPr>
          <a:xfrm>
            <a:off x="1733068" y="15911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72" y="1237397"/>
            <a:ext cx="2900361" cy="290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577" y="3464783"/>
            <a:ext cx="2876915" cy="2876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793" y="1301872"/>
            <a:ext cx="2806577" cy="2806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234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2099</TotalTime>
  <Words>578</Words>
  <Application>Microsoft Office PowerPoint</Application>
  <PresentationFormat>Произвольный</PresentationFormat>
  <Paragraphs>191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1_Тема Office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Елена Шматкова</cp:lastModifiedBy>
  <cp:revision>588</cp:revision>
  <dcterms:created xsi:type="dcterms:W3CDTF">2018-01-05T16:38:53Z</dcterms:created>
  <dcterms:modified xsi:type="dcterms:W3CDTF">2023-01-22T12:14:14Z</dcterms:modified>
</cp:coreProperties>
</file>