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E85F-D36F-4EB6-8E7F-9FC5B31EAAA7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F62A2-8FCA-4D01-91A9-B08A563C97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3638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E85F-D36F-4EB6-8E7F-9FC5B31EAAA7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F62A2-8FCA-4D01-91A9-B08A563C97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6838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E85F-D36F-4EB6-8E7F-9FC5B31EAAA7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F62A2-8FCA-4D01-91A9-B08A563C97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375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E85F-D36F-4EB6-8E7F-9FC5B31EAAA7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F62A2-8FCA-4D01-91A9-B08A563C97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6701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E85F-D36F-4EB6-8E7F-9FC5B31EAAA7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F62A2-8FCA-4D01-91A9-B08A563C97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8306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E85F-D36F-4EB6-8E7F-9FC5B31EAAA7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F62A2-8FCA-4D01-91A9-B08A563C97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7125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E85F-D36F-4EB6-8E7F-9FC5B31EAAA7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F62A2-8FCA-4D01-91A9-B08A563C97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8911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E85F-D36F-4EB6-8E7F-9FC5B31EAAA7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F62A2-8FCA-4D01-91A9-B08A563C97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421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E85F-D36F-4EB6-8E7F-9FC5B31EAAA7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F62A2-8FCA-4D01-91A9-B08A563C97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6295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E85F-D36F-4EB6-8E7F-9FC5B31EAAA7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F62A2-8FCA-4D01-91A9-B08A563C97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2268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E85F-D36F-4EB6-8E7F-9FC5B31EAAA7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F62A2-8FCA-4D01-91A9-B08A563C97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5363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CCE85F-D36F-4EB6-8E7F-9FC5B31EAAA7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8F62A2-8FCA-4D01-91A9-B08A563C97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4726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52883" y="-2652882"/>
            <a:ext cx="6886236" cy="1219200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65218" y="1849582"/>
            <a:ext cx="736932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600" b="1" i="1" dirty="0" smtClean="0">
                <a:solidFill>
                  <a:srgbClr val="FF0000"/>
                </a:solidFill>
              </a:rPr>
              <a:t>Математичні ігри</a:t>
            </a:r>
            <a:endParaRPr lang="ru-RU" sz="6600" b="1" i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065818" y="4156364"/>
            <a:ext cx="36960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i="1" dirty="0" err="1" smtClean="0">
                <a:solidFill>
                  <a:srgbClr val="0070C0"/>
                </a:solidFill>
              </a:rPr>
              <a:t>Обуховська</a:t>
            </a:r>
            <a:r>
              <a:rPr lang="uk-UA" sz="4000" b="1" i="1" dirty="0" smtClean="0">
                <a:solidFill>
                  <a:srgbClr val="0070C0"/>
                </a:solidFill>
              </a:rPr>
              <a:t> В. І.</a:t>
            </a:r>
            <a:endParaRPr lang="ru-RU" sz="4000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5597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10490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02672" y="3408218"/>
            <a:ext cx="1475509" cy="33250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>
                <a:solidFill>
                  <a:schemeClr val="tx1"/>
                </a:solidFill>
              </a:rPr>
              <a:t>100 – 10 х 8</a:t>
            </a:r>
            <a:endParaRPr lang="ru-RU" sz="2000" b="1" i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89909" y="3408218"/>
            <a:ext cx="1392382" cy="33250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50 х 2 - 10</a:t>
            </a:r>
            <a:endParaRPr lang="ru-RU" sz="2000" b="1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592781" y="3408218"/>
            <a:ext cx="1496291" cy="33250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3 х 100 : 60</a:t>
            </a:r>
            <a:endParaRPr lang="ru-RU" sz="2000" b="1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546273" y="3408218"/>
            <a:ext cx="1350818" cy="33250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3 х 30 + 10</a:t>
            </a:r>
            <a:endParaRPr lang="ru-RU" sz="2000" b="1" i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400800" y="6380019"/>
            <a:ext cx="1350818" cy="29094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400 : 20</a:t>
            </a:r>
            <a:endParaRPr lang="ru-RU" sz="2000" b="1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301836" y="6380019"/>
            <a:ext cx="1537855" cy="33250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900 : 10</a:t>
            </a:r>
            <a:endParaRPr lang="ru-RU" sz="2000" b="1" i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078181" y="6380019"/>
            <a:ext cx="1475510" cy="29094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500 : 5</a:t>
            </a:r>
            <a:endParaRPr lang="ru-RU" sz="2000" b="1" i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63681" y="6380019"/>
            <a:ext cx="1361209" cy="33250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400 : 80</a:t>
            </a:r>
            <a:endParaRPr lang="ru-RU" sz="2000" b="1" i="1" dirty="0"/>
          </a:p>
        </p:txBody>
      </p:sp>
      <p:sp>
        <p:nvSpPr>
          <p:cNvPr id="13" name="TextBox 12"/>
          <p:cNvSpPr txBox="1"/>
          <p:nvPr/>
        </p:nvSpPr>
        <p:spPr>
          <a:xfrm>
            <a:off x="8562110" y="1638503"/>
            <a:ext cx="311727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/>
              <a:t>Знайдіть , що хто</a:t>
            </a:r>
          </a:p>
          <a:p>
            <a:r>
              <a:rPr lang="uk-UA" sz="2800" b="1" i="1" dirty="0" smtClean="0"/>
              <a:t> впіймав. Для цього значення виразу біля рибалки повинно відповідати значенню </a:t>
            </a:r>
            <a:r>
              <a:rPr lang="uk-UA" sz="2800" b="1" i="1" dirty="0" err="1" smtClean="0"/>
              <a:t>вираза</a:t>
            </a:r>
            <a:r>
              <a:rPr lang="uk-UA" sz="2800" b="1" i="1" dirty="0" smtClean="0"/>
              <a:t> біля улову. 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7951380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416636" cy="692761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790708" y="1478650"/>
            <a:ext cx="311727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/>
              <a:t>Знайдіть, хто  що бажає отримати. Для цього значення виразу біля песика повинно відповідати значенню </a:t>
            </a:r>
            <a:r>
              <a:rPr lang="uk-UA" sz="2800" b="1" i="1" dirty="0" err="1" smtClean="0"/>
              <a:t>вираза</a:t>
            </a:r>
            <a:r>
              <a:rPr lang="uk-UA" sz="2800" b="1" i="1" dirty="0" smtClean="0"/>
              <a:t> біля </a:t>
            </a:r>
            <a:r>
              <a:rPr lang="uk-UA" sz="2800" b="1" i="1" dirty="0" err="1" smtClean="0"/>
              <a:t>об»єкта</a:t>
            </a:r>
            <a:r>
              <a:rPr lang="uk-UA" sz="2800" b="1" i="1" dirty="0" smtClean="0"/>
              <a:t> бажання.</a:t>
            </a:r>
            <a:endParaRPr lang="ru-RU" sz="2800" b="1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4855" y="2618509"/>
            <a:ext cx="2098962" cy="2701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(450 + 450) : 100</a:t>
            </a:r>
            <a:endParaRPr lang="ru-RU" sz="20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335480" y="2618509"/>
            <a:ext cx="2119746" cy="2701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(300 + 500) : 20</a:t>
            </a:r>
            <a:endParaRPr lang="ru-RU" sz="2000" b="1" i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234545" y="2722418"/>
            <a:ext cx="1745673" cy="2701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300 : 60 х 100</a:t>
            </a:r>
            <a:endParaRPr lang="ru-RU" sz="2000" b="1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94855" y="6276109"/>
            <a:ext cx="2098962" cy="35329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1000 : 2</a:t>
            </a:r>
            <a:endParaRPr lang="ru-RU" sz="2000" b="1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117273" y="6317673"/>
            <a:ext cx="1995054" cy="35329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72 : 8</a:t>
            </a:r>
            <a:endParaRPr lang="ru-RU" sz="2000" b="1" i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756564" y="6276109"/>
            <a:ext cx="2036618" cy="35329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10 х 4</a:t>
            </a:r>
            <a:endParaRPr lang="ru-RU" sz="2000" b="1" i="1" dirty="0"/>
          </a:p>
        </p:txBody>
      </p:sp>
    </p:spTree>
    <p:extLst>
      <p:ext uri="{BB962C8B-B14F-4D97-AF65-F5344CB8AC3E}">
        <p14:creationId xmlns:p14="http://schemas.microsoft.com/office/powerpoint/2010/main" val="36889686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359236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190508" y="1659285"/>
            <a:ext cx="419792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/>
              <a:t>Знайдіть, кому з дітей належить кожна кулька.</a:t>
            </a:r>
          </a:p>
          <a:p>
            <a:r>
              <a:rPr lang="uk-UA" sz="2800" b="1" i="1" dirty="0" smtClean="0"/>
              <a:t>Для цього значення виразу біля дитини повинно відповідати значенню вирази біля кульки.</a:t>
            </a:r>
            <a:endParaRPr lang="ru-RU" sz="2800" b="1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4691" y="1579418"/>
            <a:ext cx="1911927" cy="37407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(520 – 360) : 40</a:t>
            </a:r>
            <a:endParaRPr lang="ru-RU" sz="20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65218" y="1659285"/>
            <a:ext cx="1704109" cy="29420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(180 + 360) : 6</a:t>
            </a:r>
            <a:endParaRPr lang="ru-RU" sz="2000" b="1" i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551218" y="1735281"/>
            <a:ext cx="1496291" cy="32211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40 х 3 + 80</a:t>
            </a:r>
            <a:endParaRPr lang="ru-RU" sz="2000" b="1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29936" y="6400801"/>
            <a:ext cx="1433945" cy="27016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300 : 3 х 2</a:t>
            </a:r>
            <a:endParaRPr lang="ru-RU" sz="2000" b="1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369127" y="6400800"/>
            <a:ext cx="1600200" cy="29094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270 : 3 </a:t>
            </a:r>
            <a:endParaRPr lang="ru-RU" sz="2000" b="1" i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551218" y="6400801"/>
            <a:ext cx="1423554" cy="27016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600 : 150</a:t>
            </a:r>
            <a:endParaRPr lang="ru-RU" sz="2000" b="1" i="1" dirty="0"/>
          </a:p>
        </p:txBody>
      </p:sp>
    </p:spTree>
    <p:extLst>
      <p:ext uri="{BB962C8B-B14F-4D97-AF65-F5344CB8AC3E}">
        <p14:creationId xmlns:p14="http://schemas.microsoft.com/office/powerpoint/2010/main" val="30909806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52" r="1515" b="6501"/>
          <a:stretch/>
        </p:blipFill>
        <p:spPr>
          <a:xfrm>
            <a:off x="108363" y="0"/>
            <a:ext cx="6368144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335982" y="1600200"/>
            <a:ext cx="453793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/>
              <a:t>Знайдіть, що отримав</a:t>
            </a:r>
          </a:p>
          <a:p>
            <a:r>
              <a:rPr lang="uk-UA" sz="2800" b="1" i="1" dirty="0" smtClean="0"/>
              <a:t> кожен котик. Для цього значення виразу біля котика повинно відповідати значенню </a:t>
            </a:r>
            <a:r>
              <a:rPr lang="uk-UA" sz="2800" b="1" i="1" dirty="0" err="1" smtClean="0"/>
              <a:t>вираза</a:t>
            </a:r>
            <a:r>
              <a:rPr lang="uk-UA" sz="2800" b="1" i="1" dirty="0" smtClean="0"/>
              <a:t> біля </a:t>
            </a:r>
            <a:r>
              <a:rPr lang="uk-UA" sz="2800" b="1" i="1" dirty="0" err="1" smtClean="0"/>
              <a:t>об»єкта</a:t>
            </a:r>
            <a:r>
              <a:rPr lang="uk-UA" sz="2800" b="1" i="1" dirty="0" smtClean="0"/>
              <a:t> бажання.</a:t>
            </a:r>
            <a:endParaRPr lang="ru-RU" sz="28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8363" y="2473036"/>
            <a:ext cx="1928255" cy="2701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(700 – 280) : 60</a:t>
            </a:r>
            <a:endParaRPr lang="ru-RU" sz="2000" b="1" i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259943" y="2452255"/>
            <a:ext cx="2041894" cy="29094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(370 + 350) : 80</a:t>
            </a:r>
            <a:endParaRPr lang="ru-RU" sz="2000" b="1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862945" y="2473036"/>
            <a:ext cx="1613562" cy="2701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780 : 2 - 350</a:t>
            </a:r>
            <a:endParaRPr lang="ru-RU" sz="2000" b="1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77437" y="6463145"/>
            <a:ext cx="1937163" cy="24938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300 х 3 : 100 </a:t>
            </a:r>
            <a:endParaRPr lang="ru-RU" sz="2000" b="1" i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867891" y="6442364"/>
            <a:ext cx="1704109" cy="27016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360 : 9</a:t>
            </a:r>
            <a:endParaRPr lang="ru-RU" sz="2000" b="1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862945" y="6463145"/>
            <a:ext cx="1766455" cy="24938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630 : 90</a:t>
            </a:r>
            <a:endParaRPr lang="ru-RU" sz="2000" b="1" i="1" dirty="0"/>
          </a:p>
        </p:txBody>
      </p:sp>
    </p:spTree>
    <p:extLst>
      <p:ext uri="{BB962C8B-B14F-4D97-AF65-F5344CB8AC3E}">
        <p14:creationId xmlns:p14="http://schemas.microsoft.com/office/powerpoint/2010/main" val="27589155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97" r="-1618" b="13030"/>
          <a:stretch/>
        </p:blipFill>
        <p:spPr>
          <a:xfrm>
            <a:off x="0" y="1"/>
            <a:ext cx="8390963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390963" y="1443842"/>
            <a:ext cx="330920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/>
              <a:t>Знайдіть, чим поласував кожен зайчик. Для цього значення виразу біля зайчика повинно відповідати значенню виразу біля харчів.</a:t>
            </a:r>
            <a:endParaRPr lang="ru-RU" sz="2800" b="1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09855" y="1683327"/>
            <a:ext cx="1808018" cy="2701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60  Х 4 : 80</a:t>
            </a:r>
            <a:endParaRPr lang="ru-RU" sz="20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234545" y="3117273"/>
            <a:ext cx="1787237" cy="3117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4 х 50 : 100</a:t>
            </a:r>
            <a:endParaRPr lang="ru-RU" sz="2000" b="1" i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296891" y="4655127"/>
            <a:ext cx="1828800" cy="29094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320 х 2 : 10</a:t>
            </a:r>
            <a:endParaRPr lang="ru-RU" sz="2000" b="1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234545" y="6192982"/>
            <a:ext cx="1932710" cy="35329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160 : 40</a:t>
            </a:r>
            <a:endParaRPr lang="ru-RU" sz="2000" b="1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309254" y="1683327"/>
            <a:ext cx="1891145" cy="2701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(500 – 180) : 80 </a:t>
            </a:r>
            <a:endParaRPr lang="ru-RU" sz="2000" b="1" i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496291" y="3117273"/>
            <a:ext cx="1517073" cy="3117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80 х 8 : 10 </a:t>
            </a:r>
            <a:endParaRPr lang="ru-RU" sz="2000" b="1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309255" y="4655127"/>
            <a:ext cx="1616089" cy="29094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40 х 4 : 10 : 8</a:t>
            </a:r>
            <a:endParaRPr lang="ru-RU" sz="2000" b="1" i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745673" y="6047509"/>
            <a:ext cx="1641764" cy="32211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360 : 6 : 20</a:t>
            </a:r>
            <a:endParaRPr lang="ru-RU" sz="2000" b="1" i="1" dirty="0"/>
          </a:p>
        </p:txBody>
      </p:sp>
    </p:spTree>
    <p:extLst>
      <p:ext uri="{BB962C8B-B14F-4D97-AF65-F5344CB8AC3E}">
        <p14:creationId xmlns:p14="http://schemas.microsoft.com/office/powerpoint/2010/main" val="34925870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32" r="1209" b="15549"/>
          <a:stretch/>
        </p:blipFill>
        <p:spPr>
          <a:xfrm>
            <a:off x="-60348" y="-18733"/>
            <a:ext cx="7811965" cy="687673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104909" y="1649919"/>
            <a:ext cx="359525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/>
              <a:t>Знайдіть , що </a:t>
            </a:r>
            <a:r>
              <a:rPr lang="uk-UA" sz="2800" b="1" i="1" dirty="0" err="1" smtClean="0"/>
              <a:t>з»їсть</a:t>
            </a:r>
            <a:r>
              <a:rPr lang="uk-UA" sz="2800" b="1" i="1" dirty="0" smtClean="0"/>
              <a:t> </a:t>
            </a:r>
          </a:p>
          <a:p>
            <a:r>
              <a:rPr lang="uk-UA" sz="2800" b="1" i="1" dirty="0" smtClean="0"/>
              <a:t>кожен їжачок. Для цього значення виразу біля кожного </a:t>
            </a:r>
            <a:r>
              <a:rPr lang="uk-UA" sz="2800" b="1" i="1" dirty="0" err="1" smtClean="0"/>
              <a:t>їжачка</a:t>
            </a:r>
            <a:r>
              <a:rPr lang="uk-UA" sz="2800" b="1" i="1" dirty="0" smtClean="0"/>
              <a:t> повинно відповідати значенню виразу біля плодів.</a:t>
            </a:r>
            <a:endParaRPr lang="ru-RU" sz="2800" b="1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350818" y="1649919"/>
            <a:ext cx="1932709" cy="24122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90 + (210 – 100)</a:t>
            </a:r>
            <a:endParaRPr lang="ru-RU" sz="20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579418" y="3449782"/>
            <a:ext cx="2182091" cy="27016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470 + 260 </a:t>
            </a:r>
            <a:endParaRPr lang="ru-RU" sz="2000" b="1" i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600200" y="4779818"/>
            <a:ext cx="1953491" cy="24938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700 - 250</a:t>
            </a:r>
            <a:endParaRPr lang="ru-RU" sz="2000" b="1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766455" y="6151418"/>
            <a:ext cx="1828800" cy="2701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430 + 290</a:t>
            </a:r>
            <a:endParaRPr lang="ru-RU" sz="2000" b="1" i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798127" y="3221182"/>
            <a:ext cx="1953490" cy="2286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1000 - 280</a:t>
            </a:r>
            <a:endParaRPr lang="ru-RU" sz="2000" b="1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756564" y="4779818"/>
            <a:ext cx="1995053" cy="24938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900 – (200 – 30)</a:t>
            </a:r>
            <a:endParaRPr lang="ru-RU" sz="2000" b="1" i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611091" y="6151418"/>
            <a:ext cx="2140526" cy="2701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540 – 170 - 170</a:t>
            </a:r>
            <a:endParaRPr lang="ru-RU" sz="2000" b="1" i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756564" y="1649919"/>
            <a:ext cx="1995053" cy="24122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/>
              <a:t>270 + 180</a:t>
            </a:r>
            <a:endParaRPr lang="ru-RU" sz="2000" b="1" i="1" dirty="0"/>
          </a:p>
        </p:txBody>
      </p:sp>
    </p:spTree>
    <p:extLst>
      <p:ext uri="{BB962C8B-B14F-4D97-AF65-F5344CB8AC3E}">
        <p14:creationId xmlns:p14="http://schemas.microsoft.com/office/powerpoint/2010/main" val="56869847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329</Words>
  <Application>Microsoft Office PowerPoint</Application>
  <PresentationFormat>Широкоэкранный</PresentationFormat>
  <Paragraphs>54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13</cp:revision>
  <dcterms:created xsi:type="dcterms:W3CDTF">2025-05-07T09:49:43Z</dcterms:created>
  <dcterms:modified xsi:type="dcterms:W3CDTF">2025-05-07T14:05:50Z</dcterms:modified>
</cp:coreProperties>
</file>