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70" r:id="rId11"/>
    <p:sldId id="265" r:id="rId12"/>
    <p:sldId id="269" r:id="rId13"/>
    <p:sldId id="266" r:id="rId14"/>
    <p:sldId id="271" r:id="rId15"/>
    <p:sldId id="272" r:id="rId16"/>
    <p:sldId id="267" r:id="rId17"/>
    <p:sldId id="268" r:id="rId18"/>
    <p:sldId id="273" r:id="rId19"/>
    <p:sldId id="275" r:id="rId20"/>
    <p:sldId id="276" r:id="rId21"/>
    <p:sldId id="277" r:id="rId22"/>
    <p:sldId id="274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3" d="100"/>
          <a:sy n="63" d="100"/>
        </p:scale>
        <p:origin x="90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F278-E4C6-452B-9E8E-F25FBE3938DC}" type="datetimeFigureOut">
              <a:rPr lang="ru-RU" smtClean="0"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90074-8C6A-4A18-BDE7-062F71E0F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7319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F278-E4C6-452B-9E8E-F25FBE3938DC}" type="datetimeFigureOut">
              <a:rPr lang="ru-RU" smtClean="0"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90074-8C6A-4A18-BDE7-062F71E0F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4638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F278-E4C6-452B-9E8E-F25FBE3938DC}" type="datetimeFigureOut">
              <a:rPr lang="ru-RU" smtClean="0"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90074-8C6A-4A18-BDE7-062F71E0F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376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F278-E4C6-452B-9E8E-F25FBE3938DC}" type="datetimeFigureOut">
              <a:rPr lang="ru-RU" smtClean="0"/>
              <a:t>25.02.2024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90074-8C6A-4A18-BDE7-062F71E0F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5645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F278-E4C6-452B-9E8E-F25FBE3938DC}" type="datetimeFigureOut">
              <a:rPr lang="ru-RU" smtClean="0"/>
              <a:t>25.02.2024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90074-8C6A-4A18-BDE7-062F71E0F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4892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F278-E4C6-452B-9E8E-F25FBE3938DC}" type="datetimeFigureOut">
              <a:rPr lang="ru-RU" smtClean="0"/>
              <a:t>25.02.2024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90074-8C6A-4A18-BDE7-062F71E0F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4793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F278-E4C6-452B-9E8E-F25FBE3938DC}" type="datetimeFigureOut">
              <a:rPr lang="ru-RU" smtClean="0"/>
              <a:t>25.02.2024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90074-8C6A-4A18-BDE7-062F71E0F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3186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F278-E4C6-452B-9E8E-F25FBE3938DC}" type="datetimeFigureOut">
              <a:rPr lang="ru-RU" smtClean="0"/>
              <a:t>25.02.2024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90074-8C6A-4A18-BDE7-062F71E0F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0852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F278-E4C6-452B-9E8E-F25FBE3938DC}" type="datetimeFigureOut">
              <a:rPr lang="ru-RU" smtClean="0"/>
              <a:t>25.02.2024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90074-8C6A-4A18-BDE7-062F71E0F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1115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F278-E4C6-452B-9E8E-F25FBE3938DC}" type="datetimeFigureOut">
              <a:rPr lang="ru-RU" smtClean="0"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90074-8C6A-4A18-BDE7-062F71E0F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132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F278-E4C6-452B-9E8E-F25FBE3938DC}" type="datetimeFigureOut">
              <a:rPr lang="ru-RU" smtClean="0"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90074-8C6A-4A18-BDE7-062F71E0F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927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7F278-E4C6-452B-9E8E-F25FBE3938DC}" type="datetimeFigureOut">
              <a:rPr lang="ru-RU" smtClean="0"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90074-8C6A-4A18-BDE7-062F71E0F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3972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youtu.be/9xeTbPjHn9E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kum.net.ua/zaporuka-micznogo-snu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youtu.be/klI9DK7cI8w?si=wYFUIND_SWMrPkkX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4592" y="4441371"/>
            <a:ext cx="9270670" cy="819398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uk-UA" sz="2800" b="1" dirty="0" smtClean="0">
                <a:solidFill>
                  <a:srgbClr val="7030A0"/>
                </a:solidFill>
              </a:rPr>
              <a:t>Вчитель  початкових класів </a:t>
            </a:r>
            <a:r>
              <a:rPr lang="uk-UA" sz="3100" b="1" dirty="0" smtClean="0">
                <a:solidFill>
                  <a:srgbClr val="7030A0"/>
                </a:solidFill>
              </a:rPr>
              <a:t>Гойда Т.М</a:t>
            </a:r>
            <a:r>
              <a:rPr lang="uk-UA" sz="2600" dirty="0" smtClean="0"/>
              <a:t>.</a:t>
            </a:r>
            <a:endParaRPr lang="uk-UA" dirty="0" smtClean="0"/>
          </a:p>
          <a:p>
            <a:pPr algn="r"/>
            <a:r>
              <a:rPr lang="uk-UA" b="1" dirty="0" err="1" smtClean="0">
                <a:solidFill>
                  <a:srgbClr val="7030A0"/>
                </a:solidFill>
              </a:rPr>
              <a:t>Червоненська</a:t>
            </a:r>
            <a:r>
              <a:rPr lang="uk-UA" b="1" dirty="0" smtClean="0">
                <a:solidFill>
                  <a:srgbClr val="7030A0"/>
                </a:solidFill>
              </a:rPr>
              <a:t> філія КЗ «</a:t>
            </a:r>
            <a:r>
              <a:rPr lang="uk-UA" b="1" dirty="0" err="1" smtClean="0">
                <a:solidFill>
                  <a:srgbClr val="7030A0"/>
                </a:solidFill>
              </a:rPr>
              <a:t>Хащуватський</a:t>
            </a:r>
            <a:r>
              <a:rPr lang="uk-UA" b="1" dirty="0" smtClean="0">
                <a:solidFill>
                  <a:srgbClr val="7030A0"/>
                </a:solidFill>
              </a:rPr>
              <a:t> ліцей» Кіровоградської області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4" name="AutoShape 2" descr="Всесвітній день дитини, 20 листопада, відзначається вже ..."/>
          <p:cNvSpPr>
            <a:spLocks noGrp="1" noChangeAspect="1" noChangeArrowheads="1"/>
          </p:cNvSpPr>
          <p:nvPr>
            <p:ph type="ctrTitle"/>
          </p:nvPr>
        </p:nvSpPr>
        <p:spPr bwMode="auto">
          <a:xfrm>
            <a:off x="1524000" y="1122363"/>
            <a:ext cx="9596284" cy="238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r"/>
            <a:r>
              <a:rPr lang="uk-UA" sz="3200" b="1" dirty="0" err="1" smtClean="0">
                <a:solidFill>
                  <a:srgbClr val="7030A0"/>
                </a:solidFill>
              </a:rPr>
              <a:t>Розважально</a:t>
            </a:r>
            <a:r>
              <a:rPr lang="uk-UA" sz="3200" b="1" dirty="0" smtClean="0">
                <a:solidFill>
                  <a:srgbClr val="7030A0"/>
                </a:solidFill>
              </a:rPr>
              <a:t>-</a:t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>пізнавальна година</a:t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FF0000"/>
                </a:solidFill>
              </a:rPr>
              <a:t>«МИ – ДІТИ ТВОЇ, УКРАЇНО!»</a:t>
            </a:r>
            <a:endParaRPr lang="ru-RU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8314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79896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             Мета заходу: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4486" y="1545022"/>
            <a:ext cx="6821384" cy="4351338"/>
          </a:xfrm>
        </p:spPr>
        <p:txBody>
          <a:bodyPr>
            <a:noAutofit/>
          </a:bodyPr>
          <a:lstStyle/>
          <a:p>
            <a:r>
              <a:rPr lang="uk-UA" b="1" dirty="0" smtClean="0">
                <a:solidFill>
                  <a:srgbClr val="7030A0"/>
                </a:solidFill>
              </a:rPr>
              <a:t>Повідомити про виникнення </a:t>
            </a:r>
          </a:p>
          <a:p>
            <a:pPr marL="0" indent="0">
              <a:buNone/>
            </a:pPr>
            <a:r>
              <a:rPr lang="uk-UA" b="1" dirty="0" smtClean="0">
                <a:solidFill>
                  <a:srgbClr val="7030A0"/>
                </a:solidFill>
              </a:rPr>
              <a:t>свята.</a:t>
            </a:r>
          </a:p>
          <a:p>
            <a:r>
              <a:rPr lang="uk-UA" b="1" dirty="0" smtClean="0">
                <a:solidFill>
                  <a:srgbClr val="7030A0"/>
                </a:solidFill>
              </a:rPr>
              <a:t>Розповісти про цінність дитинства.</a:t>
            </a:r>
          </a:p>
          <a:p>
            <a:r>
              <a:rPr lang="uk-UA" b="1" dirty="0" smtClean="0">
                <a:solidFill>
                  <a:srgbClr val="7030A0"/>
                </a:solidFill>
              </a:rPr>
              <a:t>Нагадати та р</a:t>
            </a:r>
            <a:r>
              <a:rPr lang="uk-UA" b="1" dirty="0" smtClean="0">
                <a:solidFill>
                  <a:srgbClr val="7030A0"/>
                </a:solidFill>
              </a:rPr>
              <a:t>озширити знання дітей</a:t>
            </a:r>
          </a:p>
          <a:p>
            <a:pPr marL="0" indent="0">
              <a:buNone/>
            </a:pPr>
            <a:r>
              <a:rPr lang="uk-UA" b="1" dirty="0" smtClean="0">
                <a:solidFill>
                  <a:srgbClr val="7030A0"/>
                </a:solidFill>
              </a:rPr>
              <a:t> про</a:t>
            </a:r>
            <a:r>
              <a:rPr lang="uk-UA" b="1" dirty="0" smtClean="0">
                <a:solidFill>
                  <a:srgbClr val="7030A0"/>
                </a:solidFill>
              </a:rPr>
              <a:t> відзначення </a:t>
            </a:r>
            <a:r>
              <a:rPr lang="uk-UA" b="1" dirty="0">
                <a:solidFill>
                  <a:srgbClr val="7030A0"/>
                </a:solidFill>
              </a:rPr>
              <a:t>такого свята в </a:t>
            </a:r>
            <a:r>
              <a:rPr lang="uk-UA" b="1" dirty="0" err="1" smtClean="0">
                <a:solidFill>
                  <a:srgbClr val="7030A0"/>
                </a:solidFill>
              </a:rPr>
              <a:t>Україн</a:t>
            </a:r>
            <a:r>
              <a:rPr lang="uk-UA" b="1" dirty="0" smtClean="0">
                <a:solidFill>
                  <a:srgbClr val="7030A0"/>
                </a:solidFill>
              </a:rPr>
              <a:t>.</a:t>
            </a:r>
          </a:p>
          <a:p>
            <a:r>
              <a:rPr lang="uk-UA" b="1" dirty="0" smtClean="0">
                <a:solidFill>
                  <a:srgbClr val="7030A0"/>
                </a:solidFill>
              </a:rPr>
              <a:t>Обговорити </a:t>
            </a:r>
            <a:r>
              <a:rPr lang="uk-UA" b="1" dirty="0">
                <a:solidFill>
                  <a:srgbClr val="7030A0"/>
                </a:solidFill>
              </a:rPr>
              <a:t>права і обов’язки </a:t>
            </a:r>
            <a:r>
              <a:rPr lang="uk-UA" b="1" dirty="0" smtClean="0">
                <a:solidFill>
                  <a:srgbClr val="7030A0"/>
                </a:solidFill>
              </a:rPr>
              <a:t>дітей</a:t>
            </a:r>
          </a:p>
          <a:p>
            <a:r>
              <a:rPr lang="uk-UA" b="1" dirty="0" smtClean="0">
                <a:solidFill>
                  <a:srgbClr val="7030A0"/>
                </a:solidFill>
              </a:rPr>
              <a:t>Створити умови для хорошого настрою, </a:t>
            </a:r>
          </a:p>
          <a:p>
            <a:pPr marL="0" indent="0">
              <a:buNone/>
            </a:pPr>
            <a:r>
              <a:rPr lang="uk-UA" b="1" dirty="0">
                <a:solidFill>
                  <a:srgbClr val="7030A0"/>
                </a:solidFill>
              </a:rPr>
              <a:t> </a:t>
            </a:r>
            <a:r>
              <a:rPr lang="uk-UA" b="1" dirty="0" smtClean="0">
                <a:solidFill>
                  <a:srgbClr val="7030A0"/>
                </a:solidFill>
              </a:rPr>
              <a:t> розваг та гуртування дітей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8348" y="0"/>
            <a:ext cx="3868615" cy="3868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50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План заходу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67960" y="2822375"/>
            <a:ext cx="8975448" cy="3287194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uk-UA" b="1" dirty="0" smtClean="0">
                <a:solidFill>
                  <a:srgbClr val="7030A0"/>
                </a:solidFill>
              </a:rPr>
              <a:t>Вступне слово вчителя</a:t>
            </a:r>
            <a:r>
              <a:rPr lang="ru-RU" b="1" dirty="0" smtClean="0">
                <a:solidFill>
                  <a:srgbClr val="7030A0"/>
                </a:solidFill>
              </a:rPr>
              <a:t>. </a:t>
            </a:r>
            <a:r>
              <a:rPr lang="ru-RU" b="1" dirty="0" err="1" smtClean="0">
                <a:solidFill>
                  <a:srgbClr val="7030A0"/>
                </a:solidFill>
              </a:rPr>
              <a:t>Розповідь</a:t>
            </a:r>
            <a:r>
              <a:rPr lang="ru-RU" b="1" dirty="0" smtClean="0">
                <a:solidFill>
                  <a:srgbClr val="7030A0"/>
                </a:solidFill>
              </a:rPr>
              <a:t> про </a:t>
            </a:r>
            <a:r>
              <a:rPr lang="ru-RU" b="1" dirty="0" err="1" smtClean="0">
                <a:solidFill>
                  <a:srgbClr val="7030A0"/>
                </a:solidFill>
              </a:rPr>
              <a:t>Всесвітній</a:t>
            </a:r>
            <a:r>
              <a:rPr lang="ru-RU" b="1" dirty="0" smtClean="0">
                <a:solidFill>
                  <a:srgbClr val="7030A0"/>
                </a:solidFill>
              </a:rPr>
              <a:t> День </a:t>
            </a:r>
            <a:r>
              <a:rPr lang="ru-RU" b="1" dirty="0" err="1" smtClean="0">
                <a:solidFill>
                  <a:srgbClr val="7030A0"/>
                </a:solidFill>
              </a:rPr>
              <a:t>дитини</a:t>
            </a:r>
            <a:r>
              <a:rPr lang="ru-RU" b="1" dirty="0" smtClean="0">
                <a:solidFill>
                  <a:srgbClr val="7030A0"/>
                </a:solidFill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uk-UA" b="1" dirty="0" smtClean="0">
                <a:solidFill>
                  <a:srgbClr val="7030A0"/>
                </a:solidFill>
              </a:rPr>
              <a:t>Виступ учнів 4 класу «Дитинство – це весело і цікаво»</a:t>
            </a:r>
          </a:p>
          <a:p>
            <a:pPr marL="514350" indent="-514350">
              <a:buFont typeface="+mj-lt"/>
              <a:buAutoNum type="arabicPeriod"/>
            </a:pPr>
            <a:r>
              <a:rPr lang="uk-UA" b="1" dirty="0" smtClean="0">
                <a:solidFill>
                  <a:srgbClr val="7030A0"/>
                </a:solidFill>
              </a:rPr>
              <a:t>Розважальна програма «Спробуй  - ти зможеш!»</a:t>
            </a:r>
          </a:p>
          <a:p>
            <a:pPr marL="514350" indent="-514350">
              <a:buFont typeface="+mj-lt"/>
              <a:buAutoNum type="arabicPeriod"/>
            </a:pPr>
            <a:r>
              <a:rPr lang="uk-UA" b="1" dirty="0" err="1" smtClean="0">
                <a:solidFill>
                  <a:srgbClr val="7030A0"/>
                </a:solidFill>
              </a:rPr>
              <a:t>Флешмоб-руханка</a:t>
            </a:r>
            <a:r>
              <a:rPr lang="uk-UA" b="1" dirty="0" smtClean="0">
                <a:solidFill>
                  <a:srgbClr val="7030A0"/>
                </a:solidFill>
              </a:rPr>
              <a:t> «Разом- це класно!»</a:t>
            </a:r>
          </a:p>
          <a:p>
            <a:pPr marL="514350" indent="-514350">
              <a:buFont typeface="+mj-lt"/>
              <a:buAutoNum type="arabicPeriod"/>
            </a:pPr>
            <a:r>
              <a:rPr lang="uk-UA" b="1" dirty="0" smtClean="0">
                <a:solidFill>
                  <a:srgbClr val="7030A0"/>
                </a:solidFill>
              </a:rPr>
              <a:t>Підсумок заходу.</a:t>
            </a:r>
          </a:p>
          <a:p>
            <a:pPr marL="514350" indent="-514350">
              <a:buFont typeface="+mj-lt"/>
              <a:buAutoNum type="arabicPeriod"/>
            </a:pPr>
            <a:endParaRPr lang="uk-UA" sz="1000" dirty="0" smtClean="0"/>
          </a:p>
        </p:txBody>
      </p:sp>
      <p:pic>
        <p:nvPicPr>
          <p:cNvPr id="3074" name="Picture 2" descr="Всесвітній день дитини 2023: коли святкувати, привітання у віршах і прозі,  історія свята — Укрaїн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419" y="201880"/>
            <a:ext cx="3485402" cy="255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886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                      Вступне слово вчителя.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80756" y="1380602"/>
            <a:ext cx="6061364" cy="48201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200" b="1" dirty="0">
                <a:solidFill>
                  <a:srgbClr val="7030A0"/>
                </a:solidFill>
              </a:rPr>
              <a:t>Діти – колір цієї планети,</a:t>
            </a:r>
            <a:endParaRPr lang="ru-RU" sz="3200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uk-UA" sz="3200" b="1" dirty="0">
                <a:solidFill>
                  <a:srgbClr val="7030A0"/>
                </a:solidFill>
              </a:rPr>
              <a:t>Її гордість, її честь,</a:t>
            </a:r>
            <a:endParaRPr lang="ru-RU" sz="3200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uk-UA" sz="3200" b="1" dirty="0">
                <a:solidFill>
                  <a:srgbClr val="7030A0"/>
                </a:solidFill>
              </a:rPr>
              <a:t>Пам’ятка нам, що на світі</a:t>
            </a:r>
            <a:endParaRPr lang="ru-RU" sz="3200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uk-UA" sz="3200" b="1" dirty="0">
                <a:solidFill>
                  <a:srgbClr val="7030A0"/>
                </a:solidFill>
              </a:rPr>
              <a:t>Чистота і щастя є!</a:t>
            </a:r>
            <a:endParaRPr lang="ru-RU" sz="3200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uk-UA" sz="3200" b="1" dirty="0">
                <a:solidFill>
                  <a:srgbClr val="7030A0"/>
                </a:solidFill>
              </a:rPr>
              <a:t>Дитячий сміх веселий, дзвінкий</a:t>
            </a:r>
            <a:endParaRPr lang="ru-RU" sz="3200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uk-UA" sz="3200" b="1" dirty="0">
                <a:solidFill>
                  <a:srgbClr val="7030A0"/>
                </a:solidFill>
              </a:rPr>
              <a:t>Хай лунає скрізь безтурботно,</a:t>
            </a:r>
            <a:endParaRPr lang="ru-RU" sz="3200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uk-UA" sz="3200" b="1" dirty="0">
                <a:solidFill>
                  <a:srgbClr val="7030A0"/>
                </a:solidFill>
              </a:rPr>
              <a:t>У Всесвітній День дитини</a:t>
            </a:r>
            <a:endParaRPr lang="ru-RU" sz="3200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uk-UA" sz="3200" b="1" dirty="0">
                <a:solidFill>
                  <a:srgbClr val="7030A0"/>
                </a:solidFill>
              </a:rPr>
              <a:t>Їх любити клянемося вічно!</a:t>
            </a:r>
            <a:endParaRPr lang="ru-RU" sz="3200" b="1" dirty="0">
              <a:solidFill>
                <a:srgbClr val="7030A0"/>
              </a:solidFill>
            </a:endParaRPr>
          </a:p>
        </p:txBody>
      </p:sp>
      <p:pic>
        <p:nvPicPr>
          <p:cNvPr id="2050" name="Picture 2" descr="Всесвітній день дитини 2023: коли святкувати, привітання у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36" y="1232846"/>
            <a:ext cx="3242107" cy="2700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4455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4" descr="День дітей 2023 вірші - фото 583624"/>
          <p:cNvSpPr>
            <a:spLocks noGrp="1" noChangeAspect="1" noChangeArrowheads="1"/>
          </p:cNvSpPr>
          <p:nvPr>
            <p:ph idx="1"/>
          </p:nvPr>
        </p:nvSpPr>
        <p:spPr bwMode="auto">
          <a:xfrm>
            <a:off x="838199" y="412954"/>
            <a:ext cx="10894622" cy="5441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ru-RU" sz="3200" b="1" dirty="0" err="1" smtClean="0">
                <a:solidFill>
                  <a:srgbClr val="FF0000"/>
                </a:solidFill>
              </a:rPr>
              <a:t>Історія</a:t>
            </a:r>
            <a:r>
              <a:rPr lang="ru-RU" sz="3200" b="1" dirty="0" smtClean="0">
                <a:solidFill>
                  <a:srgbClr val="FF0000"/>
                </a:solidFill>
              </a:rPr>
              <a:t> свята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                     </a:t>
            </a:r>
            <a:r>
              <a:rPr lang="ru-RU" sz="2400" b="1" dirty="0" smtClean="0">
                <a:solidFill>
                  <a:srgbClr val="7030A0"/>
                </a:solidFill>
              </a:rPr>
              <a:t>1954 року </a:t>
            </a:r>
            <a:r>
              <a:rPr lang="ru-RU" sz="2400" b="1" dirty="0" err="1" smtClean="0">
                <a:solidFill>
                  <a:srgbClr val="7030A0"/>
                </a:solidFill>
              </a:rPr>
              <a:t>Генеральна</a:t>
            </a:r>
            <a:r>
              <a:rPr lang="ru-RU" sz="2400" b="1" dirty="0" smtClean="0">
                <a:solidFill>
                  <a:srgbClr val="7030A0"/>
                </a:solidFill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</a:rPr>
              <a:t>Асамблея</a:t>
            </a:r>
            <a:r>
              <a:rPr lang="ru-RU" sz="2400" b="1" dirty="0" smtClean="0">
                <a:solidFill>
                  <a:srgbClr val="7030A0"/>
                </a:solidFill>
              </a:rPr>
              <a:t> ООН </a:t>
            </a:r>
            <a:r>
              <a:rPr lang="ru-RU" sz="2400" b="1" dirty="0" err="1" smtClean="0">
                <a:solidFill>
                  <a:srgbClr val="7030A0"/>
                </a:solidFill>
              </a:rPr>
              <a:t>рекомендувала</a:t>
            </a:r>
            <a:r>
              <a:rPr lang="ru-RU" sz="2400" b="1" dirty="0" smtClean="0">
                <a:solidFill>
                  <a:srgbClr val="7030A0"/>
                </a:solidFill>
              </a:rPr>
              <a:t>  </a:t>
            </a:r>
            <a:r>
              <a:rPr lang="ru-RU" sz="2400" b="1" dirty="0" err="1" smtClean="0">
                <a:solidFill>
                  <a:srgbClr val="7030A0"/>
                </a:solidFill>
              </a:rPr>
              <a:t>всім</a:t>
            </a:r>
            <a:r>
              <a:rPr lang="ru-RU" sz="2400" b="1" dirty="0" smtClean="0">
                <a:solidFill>
                  <a:srgbClr val="7030A0"/>
                </a:solidFill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</a:rPr>
              <a:t>країнам</a:t>
            </a:r>
            <a:r>
              <a:rPr lang="ru-RU" sz="2400" b="1" dirty="0" smtClean="0">
                <a:solidFill>
                  <a:srgbClr val="7030A0"/>
                </a:solidFill>
              </a:rPr>
              <a:t> ввести в практику </a:t>
            </a:r>
            <a:r>
              <a:rPr lang="ru-RU" sz="2400" b="1" dirty="0" err="1" smtClean="0">
                <a:solidFill>
                  <a:srgbClr val="7030A0"/>
                </a:solidFill>
              </a:rPr>
              <a:t>святкування</a:t>
            </a:r>
            <a:r>
              <a:rPr lang="ru-RU" sz="2400" b="1" dirty="0" smtClean="0">
                <a:solidFill>
                  <a:srgbClr val="7030A0"/>
                </a:solidFill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</a:rPr>
              <a:t>цієї</a:t>
            </a:r>
            <a:r>
              <a:rPr lang="ru-RU" sz="2400" b="1" dirty="0" smtClean="0">
                <a:solidFill>
                  <a:srgbClr val="7030A0"/>
                </a:solidFill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</a:rPr>
              <a:t>дати</a:t>
            </a:r>
            <a:r>
              <a:rPr lang="ru-RU" sz="2400" b="1" dirty="0" smtClean="0">
                <a:solidFill>
                  <a:srgbClr val="7030A0"/>
                </a:solidFill>
              </a:rPr>
              <a:t>  як дня </a:t>
            </a:r>
            <a:r>
              <a:rPr lang="ru-RU" sz="2400" b="1" dirty="0" err="1" smtClean="0">
                <a:solidFill>
                  <a:srgbClr val="7030A0"/>
                </a:solidFill>
              </a:rPr>
              <a:t>світового</a:t>
            </a:r>
            <a:r>
              <a:rPr lang="ru-RU" sz="2400" b="1" dirty="0" smtClean="0">
                <a:solidFill>
                  <a:srgbClr val="7030A0"/>
                </a:solidFill>
              </a:rPr>
              <a:t> братства та </a:t>
            </a:r>
            <a:r>
              <a:rPr lang="ru-RU" sz="2400" b="1" dirty="0" err="1" smtClean="0">
                <a:solidFill>
                  <a:srgbClr val="7030A0"/>
                </a:solidFill>
              </a:rPr>
              <a:t>взаєморозуміння</a:t>
            </a:r>
            <a:r>
              <a:rPr lang="ru-RU" sz="2400" b="1" dirty="0" smtClean="0">
                <a:solidFill>
                  <a:srgbClr val="7030A0"/>
                </a:solidFill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</a:rPr>
              <a:t>дітей</a:t>
            </a:r>
            <a:r>
              <a:rPr lang="ru-RU" sz="2400" b="1" dirty="0" smtClean="0">
                <a:solidFill>
                  <a:srgbClr val="7030A0"/>
                </a:solidFill>
              </a:rPr>
              <a:t>,   </a:t>
            </a:r>
            <a:r>
              <a:rPr lang="ru-RU" sz="2400" b="1" dirty="0" err="1" smtClean="0">
                <a:solidFill>
                  <a:srgbClr val="7030A0"/>
                </a:solidFill>
              </a:rPr>
              <a:t>присвяченого</a:t>
            </a:r>
            <a:r>
              <a:rPr lang="ru-RU" sz="2400" b="1" dirty="0" smtClean="0">
                <a:solidFill>
                  <a:srgbClr val="7030A0"/>
                </a:solidFill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</a:rPr>
              <a:t>діяльності</a:t>
            </a:r>
            <a:r>
              <a:rPr lang="ru-RU" sz="2400" b="1" dirty="0" smtClean="0">
                <a:solidFill>
                  <a:srgbClr val="7030A0"/>
                </a:solidFill>
              </a:rPr>
              <a:t>, </a:t>
            </a:r>
            <a:r>
              <a:rPr lang="ru-RU" sz="2400" b="1" dirty="0" err="1" smtClean="0">
                <a:solidFill>
                  <a:srgbClr val="7030A0"/>
                </a:solidFill>
              </a:rPr>
              <a:t>спрямованої</a:t>
            </a:r>
            <a:r>
              <a:rPr lang="ru-RU" sz="2400" b="1" dirty="0" smtClean="0">
                <a:solidFill>
                  <a:srgbClr val="7030A0"/>
                </a:solidFill>
              </a:rPr>
              <a:t> на  </a:t>
            </a:r>
            <a:r>
              <a:rPr lang="ru-RU" sz="2400" b="1" dirty="0" err="1" smtClean="0">
                <a:solidFill>
                  <a:srgbClr val="7030A0"/>
                </a:solidFill>
              </a:rPr>
              <a:t>забезпечення</a:t>
            </a:r>
            <a:r>
              <a:rPr lang="ru-RU" sz="2400" b="1" dirty="0" smtClean="0">
                <a:solidFill>
                  <a:srgbClr val="7030A0"/>
                </a:solidFill>
              </a:rPr>
              <a:t>  </a:t>
            </a:r>
            <a:r>
              <a:rPr lang="ru-RU" sz="2400" b="1" dirty="0" err="1" smtClean="0">
                <a:solidFill>
                  <a:srgbClr val="7030A0"/>
                </a:solidFill>
              </a:rPr>
              <a:t>благополуччя</a:t>
            </a:r>
            <a:r>
              <a:rPr lang="ru-RU" sz="2400" b="1" dirty="0" smtClean="0">
                <a:solidFill>
                  <a:srgbClr val="7030A0"/>
                </a:solidFill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</a:rPr>
              <a:t>дітей</a:t>
            </a:r>
            <a:r>
              <a:rPr lang="ru-RU" sz="2400" b="1" dirty="0" smtClean="0">
                <a:solidFill>
                  <a:srgbClr val="7030A0"/>
                </a:solidFill>
              </a:rPr>
              <a:t> у </a:t>
            </a:r>
            <a:r>
              <a:rPr lang="ru-RU" sz="2400" b="1" dirty="0" err="1" smtClean="0">
                <a:solidFill>
                  <a:srgbClr val="7030A0"/>
                </a:solidFill>
              </a:rPr>
              <a:t>всьому</a:t>
            </a:r>
            <a:r>
              <a:rPr lang="ru-RU" sz="2400" b="1" dirty="0" smtClean="0">
                <a:solidFill>
                  <a:srgbClr val="7030A0"/>
                </a:solidFill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</a:rPr>
              <a:t>світі</a:t>
            </a:r>
            <a:r>
              <a:rPr lang="ru-RU" sz="2400" b="1" dirty="0" smtClean="0">
                <a:solidFill>
                  <a:srgbClr val="7030A0"/>
                </a:solidFill>
              </a:rPr>
              <a:t>. 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rgbClr val="7030A0"/>
                </a:solidFill>
              </a:rPr>
              <a:t>                    </a:t>
            </a:r>
            <a:r>
              <a:rPr lang="ru-RU" sz="2400" b="1" dirty="0" err="1" smtClean="0">
                <a:solidFill>
                  <a:srgbClr val="7030A0"/>
                </a:solidFill>
              </a:rPr>
              <a:t>Саме</a:t>
            </a:r>
            <a:r>
              <a:rPr lang="ru-RU" sz="2400" b="1" dirty="0" smtClean="0">
                <a:solidFill>
                  <a:srgbClr val="7030A0"/>
                </a:solidFill>
              </a:rPr>
              <a:t> у </a:t>
            </a:r>
            <a:r>
              <a:rPr lang="ru-RU" sz="2400" b="1" dirty="0" err="1" smtClean="0">
                <a:solidFill>
                  <a:srgbClr val="7030A0"/>
                </a:solidFill>
              </a:rPr>
              <a:t>цей</a:t>
            </a:r>
            <a:r>
              <a:rPr lang="ru-RU" sz="2400" b="1" dirty="0" smtClean="0">
                <a:solidFill>
                  <a:srgbClr val="7030A0"/>
                </a:solidFill>
              </a:rPr>
              <a:t> день – 20 листопада 1959 року </a:t>
            </a:r>
            <a:r>
              <a:rPr lang="ru-RU" sz="2400" b="1" dirty="0" err="1" smtClean="0">
                <a:solidFill>
                  <a:srgbClr val="7030A0"/>
                </a:solidFill>
              </a:rPr>
              <a:t>Генеральна</a:t>
            </a:r>
            <a:r>
              <a:rPr lang="ru-RU" sz="2400" b="1" dirty="0" smtClean="0">
                <a:solidFill>
                  <a:srgbClr val="7030A0"/>
                </a:solidFill>
              </a:rPr>
              <a:t>  </a:t>
            </a:r>
            <a:r>
              <a:rPr lang="ru-RU" sz="2400" b="1" dirty="0" err="1" smtClean="0">
                <a:solidFill>
                  <a:srgbClr val="7030A0"/>
                </a:solidFill>
              </a:rPr>
              <a:t>Асамблея</a:t>
            </a:r>
            <a:r>
              <a:rPr lang="ru-RU" sz="2400" b="1" dirty="0" smtClean="0">
                <a:solidFill>
                  <a:srgbClr val="7030A0"/>
                </a:solidFill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</a:rPr>
              <a:t>ухвалила</a:t>
            </a:r>
            <a:r>
              <a:rPr lang="ru-RU" sz="2400" b="1" dirty="0" smtClean="0">
                <a:solidFill>
                  <a:srgbClr val="7030A0"/>
                </a:solidFill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</a:rPr>
              <a:t>Декларацію</a:t>
            </a:r>
            <a:r>
              <a:rPr lang="ru-RU" sz="2400" b="1" dirty="0" smtClean="0">
                <a:solidFill>
                  <a:srgbClr val="7030A0"/>
                </a:solidFill>
              </a:rPr>
              <a:t> прав </a:t>
            </a:r>
            <a:r>
              <a:rPr lang="ru-RU" sz="2400" b="1" dirty="0" err="1" smtClean="0">
                <a:solidFill>
                  <a:srgbClr val="7030A0"/>
                </a:solidFill>
              </a:rPr>
              <a:t>дитини</a:t>
            </a:r>
            <a:r>
              <a:rPr lang="ru-RU" sz="2400" b="1" dirty="0" smtClean="0">
                <a:solidFill>
                  <a:srgbClr val="7030A0"/>
                </a:solidFill>
              </a:rPr>
              <a:t>, а 20 листопада 1989 року – </a:t>
            </a:r>
            <a:r>
              <a:rPr lang="ru-RU" sz="2400" b="1" dirty="0" err="1" smtClean="0">
                <a:solidFill>
                  <a:srgbClr val="7030A0"/>
                </a:solidFill>
              </a:rPr>
              <a:t>Конвенцію</a:t>
            </a:r>
            <a:r>
              <a:rPr lang="ru-RU" sz="2400" b="1" dirty="0" smtClean="0">
                <a:solidFill>
                  <a:srgbClr val="7030A0"/>
                </a:solidFill>
              </a:rPr>
              <a:t> про права </a:t>
            </a:r>
            <a:r>
              <a:rPr lang="ru-RU" sz="2400" b="1" dirty="0" err="1" smtClean="0">
                <a:solidFill>
                  <a:srgbClr val="7030A0"/>
                </a:solidFill>
              </a:rPr>
              <a:t>дитини</a:t>
            </a:r>
            <a:r>
              <a:rPr lang="ru-RU" sz="2400" b="1" dirty="0" smtClean="0">
                <a:solidFill>
                  <a:srgbClr val="7030A0"/>
                </a:solidFill>
              </a:rPr>
              <a:t>. 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rgbClr val="7030A0"/>
                </a:solidFill>
              </a:rPr>
              <a:t>                   </a:t>
            </a:r>
            <a:r>
              <a:rPr lang="ru-RU" sz="2400" b="1" dirty="0" err="1" smtClean="0">
                <a:solidFill>
                  <a:srgbClr val="7030A0"/>
                </a:solidFill>
              </a:rPr>
              <a:t>Від</a:t>
            </a:r>
            <a:r>
              <a:rPr lang="ru-RU" sz="2400" b="1" dirty="0" smtClean="0">
                <a:solidFill>
                  <a:srgbClr val="7030A0"/>
                </a:solidFill>
              </a:rPr>
              <a:t> 1990 року у </a:t>
            </a:r>
            <a:r>
              <a:rPr lang="ru-RU" sz="2400" b="1" dirty="0" err="1" smtClean="0">
                <a:solidFill>
                  <a:srgbClr val="7030A0"/>
                </a:solidFill>
              </a:rPr>
              <a:t>Всесвітній</a:t>
            </a:r>
            <a:r>
              <a:rPr lang="ru-RU" sz="2400" b="1" dirty="0" smtClean="0">
                <a:solidFill>
                  <a:srgbClr val="7030A0"/>
                </a:solidFill>
              </a:rPr>
              <a:t> день </a:t>
            </a:r>
            <a:r>
              <a:rPr lang="ru-RU" sz="2400" b="1" dirty="0" err="1" smtClean="0">
                <a:solidFill>
                  <a:srgbClr val="7030A0"/>
                </a:solidFill>
              </a:rPr>
              <a:t>дитини</a:t>
            </a:r>
            <a:r>
              <a:rPr lang="ru-RU" sz="2400" b="1" dirty="0" smtClean="0">
                <a:solidFill>
                  <a:srgbClr val="7030A0"/>
                </a:solidFill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</a:rPr>
              <a:t>відзначається</a:t>
            </a:r>
            <a:r>
              <a:rPr lang="ru-RU" sz="2400" b="1" dirty="0" smtClean="0">
                <a:solidFill>
                  <a:srgbClr val="7030A0"/>
                </a:solidFill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</a:rPr>
              <a:t>річниця</a:t>
            </a:r>
            <a:endParaRPr lang="ru-RU" sz="2400" b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ru-RU" sz="2400" b="1" dirty="0" smtClean="0">
                <a:solidFill>
                  <a:srgbClr val="7030A0"/>
                </a:solidFill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</a:rPr>
              <a:t>прийняття</a:t>
            </a:r>
            <a:r>
              <a:rPr lang="ru-RU" sz="2400" b="1" dirty="0" smtClean="0">
                <a:solidFill>
                  <a:srgbClr val="7030A0"/>
                </a:solidFill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</a:rPr>
              <a:t>цих</a:t>
            </a:r>
            <a:r>
              <a:rPr lang="ru-RU" sz="2400" b="1" dirty="0" smtClean="0">
                <a:solidFill>
                  <a:srgbClr val="7030A0"/>
                </a:solidFill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</a:rPr>
              <a:t>основоположних</a:t>
            </a:r>
            <a:r>
              <a:rPr lang="ru-RU" sz="2400" b="1" dirty="0" smtClean="0">
                <a:solidFill>
                  <a:srgbClr val="7030A0"/>
                </a:solidFill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</a:rPr>
              <a:t>документів</a:t>
            </a:r>
            <a:r>
              <a:rPr lang="ru-RU" sz="2400" b="1" dirty="0" smtClean="0">
                <a:solidFill>
                  <a:srgbClr val="7030A0"/>
                </a:solidFill>
              </a:rPr>
              <a:t> у </a:t>
            </a:r>
            <a:r>
              <a:rPr lang="ru-RU" sz="2400" b="1" dirty="0" err="1" smtClean="0">
                <a:solidFill>
                  <a:srgbClr val="7030A0"/>
                </a:solidFill>
              </a:rPr>
              <a:t>сфері</a:t>
            </a:r>
            <a:r>
              <a:rPr lang="ru-RU" sz="2400" b="1" dirty="0" smtClean="0">
                <a:solidFill>
                  <a:srgbClr val="7030A0"/>
                </a:solidFill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</a:rPr>
              <a:t>захисту</a:t>
            </a:r>
            <a:r>
              <a:rPr lang="ru-RU" sz="2400" b="1" dirty="0" smtClean="0">
                <a:solidFill>
                  <a:srgbClr val="7030A0"/>
                </a:solidFill>
              </a:rPr>
              <a:t> 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rgbClr val="7030A0"/>
                </a:solidFill>
              </a:rPr>
              <a:t>прав </a:t>
            </a:r>
            <a:r>
              <a:rPr lang="ru-RU" sz="2400" b="1" dirty="0" err="1" smtClean="0">
                <a:solidFill>
                  <a:srgbClr val="7030A0"/>
                </a:solidFill>
              </a:rPr>
              <a:t>дитини</a:t>
            </a:r>
            <a:r>
              <a:rPr lang="ru-RU" sz="2400" b="1" dirty="0" smtClean="0">
                <a:solidFill>
                  <a:srgbClr val="7030A0"/>
                </a:solidFill>
              </a:rPr>
              <a:t>.</a:t>
            </a:r>
            <a:endParaRPr lang="ru-RU" sz="2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19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               Як часто у </a:t>
            </a:r>
            <a:r>
              <a:rPr lang="ru-RU" b="1" dirty="0" err="1" smtClean="0">
                <a:solidFill>
                  <a:srgbClr val="FF0000"/>
                </a:solidFill>
              </a:rPr>
              <a:t>світі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народжуються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діти</a:t>
            </a:r>
            <a:r>
              <a:rPr lang="ru-RU" b="1" dirty="0" smtClean="0">
                <a:solidFill>
                  <a:srgbClr val="FF0000"/>
                </a:solidFill>
              </a:rPr>
              <a:t>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34477" y="2161569"/>
            <a:ext cx="743203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0" dirty="0" smtClean="0">
                <a:solidFill>
                  <a:srgbClr val="7030A0"/>
                </a:solidFill>
                <a:effectLst/>
                <a:latin typeface="Roboto"/>
              </a:rPr>
              <a:t>                  </a:t>
            </a:r>
            <a:r>
              <a:rPr lang="ru-RU" sz="4000" b="1" i="0" dirty="0" err="1" smtClean="0">
                <a:solidFill>
                  <a:srgbClr val="7030A0"/>
                </a:solidFill>
                <a:effectLst/>
                <a:latin typeface="Roboto"/>
              </a:rPr>
              <a:t>Кожні</a:t>
            </a:r>
            <a:r>
              <a:rPr lang="ru-RU" sz="4000" b="1" i="0" dirty="0" smtClean="0">
                <a:solidFill>
                  <a:srgbClr val="7030A0"/>
                </a:solidFill>
                <a:effectLst/>
                <a:latin typeface="Roboto"/>
              </a:rPr>
              <a:t> три </a:t>
            </a:r>
            <a:r>
              <a:rPr lang="ru-RU" sz="4000" b="1" i="0" dirty="0" err="1" smtClean="0">
                <a:solidFill>
                  <a:srgbClr val="7030A0"/>
                </a:solidFill>
                <a:effectLst/>
                <a:latin typeface="Roboto"/>
              </a:rPr>
              <a:t>секунди</a:t>
            </a:r>
            <a:r>
              <a:rPr lang="ru-RU" sz="4000" b="1" i="0" dirty="0" smtClean="0">
                <a:solidFill>
                  <a:srgbClr val="7030A0"/>
                </a:solidFill>
                <a:effectLst/>
                <a:latin typeface="Roboto"/>
              </a:rPr>
              <a:t> у </a:t>
            </a:r>
            <a:r>
              <a:rPr lang="ru-RU" sz="4000" b="1" i="0" dirty="0" err="1" smtClean="0">
                <a:solidFill>
                  <a:srgbClr val="7030A0"/>
                </a:solidFill>
                <a:effectLst/>
                <a:latin typeface="Roboto"/>
              </a:rPr>
              <a:t>світі</a:t>
            </a:r>
            <a:r>
              <a:rPr lang="ru-RU" sz="4000" b="1" i="0" dirty="0" smtClean="0">
                <a:solidFill>
                  <a:srgbClr val="7030A0"/>
                </a:solidFill>
                <a:effectLst/>
                <a:latin typeface="Roboto"/>
              </a:rPr>
              <a:t> </a:t>
            </a:r>
            <a:r>
              <a:rPr lang="ru-RU" sz="4000" b="1" i="0" dirty="0" err="1" smtClean="0">
                <a:solidFill>
                  <a:srgbClr val="7030A0"/>
                </a:solidFill>
                <a:effectLst/>
                <a:latin typeface="Roboto"/>
              </a:rPr>
              <a:t>народжується</a:t>
            </a:r>
            <a:r>
              <a:rPr lang="ru-RU" sz="4000" b="1" i="0" dirty="0" smtClean="0">
                <a:solidFill>
                  <a:srgbClr val="7030A0"/>
                </a:solidFill>
                <a:effectLst/>
                <a:latin typeface="Roboto"/>
              </a:rPr>
              <a:t> </a:t>
            </a:r>
            <a:r>
              <a:rPr lang="ru-RU" sz="4000" b="1" i="0" dirty="0" err="1" smtClean="0">
                <a:solidFill>
                  <a:srgbClr val="7030A0"/>
                </a:solidFill>
                <a:effectLst/>
                <a:latin typeface="Roboto"/>
              </a:rPr>
              <a:t>дитина</a:t>
            </a:r>
            <a:endParaRPr lang="ru-RU" sz="4000" b="1" dirty="0">
              <a:solidFill>
                <a:srgbClr val="7030A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65067" y="1690688"/>
            <a:ext cx="10515600" cy="4351338"/>
          </a:xfrm>
        </p:spPr>
        <p:txBody>
          <a:bodyPr/>
          <a:lstStyle/>
          <a:p>
            <a:endParaRPr lang="uk-UA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17469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         Яка </a:t>
            </a:r>
            <a:r>
              <a:rPr lang="ru-RU" b="1" dirty="0" err="1">
                <a:solidFill>
                  <a:srgbClr val="FF0000"/>
                </a:solidFill>
              </a:rPr>
              <a:t>етимологія</a:t>
            </a:r>
            <a:r>
              <a:rPr lang="ru-RU" b="1" dirty="0">
                <a:solidFill>
                  <a:srgbClr val="FF0000"/>
                </a:solidFill>
              </a:rPr>
              <a:t> слова «</a:t>
            </a:r>
            <a:r>
              <a:rPr lang="ru-RU" b="1" dirty="0" err="1">
                <a:solidFill>
                  <a:srgbClr val="FF0000"/>
                </a:solidFill>
              </a:rPr>
              <a:t>дитина</a:t>
            </a:r>
            <a:r>
              <a:rPr lang="ru-RU" b="1" dirty="0">
                <a:solidFill>
                  <a:srgbClr val="FF0000"/>
                </a:solidFill>
              </a:rPr>
              <a:t>»?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1940" y="1827008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3200" b="1" dirty="0">
                <a:solidFill>
                  <a:srgbClr val="7030A0"/>
                </a:solidFill>
              </a:rPr>
              <a:t>Слово </a:t>
            </a:r>
            <a:r>
              <a:rPr lang="ru-RU" sz="3200" b="1" dirty="0" err="1">
                <a:solidFill>
                  <a:srgbClr val="7030A0"/>
                </a:solidFill>
              </a:rPr>
              <a:t>діти</a:t>
            </a:r>
            <a:r>
              <a:rPr lang="ru-RU" sz="3200" b="1" dirty="0">
                <a:solidFill>
                  <a:srgbClr val="7030A0"/>
                </a:solidFill>
              </a:rPr>
              <a:t> походить </a:t>
            </a:r>
            <a:r>
              <a:rPr lang="ru-RU" sz="3200" b="1" dirty="0" err="1">
                <a:solidFill>
                  <a:srgbClr val="7030A0"/>
                </a:solidFill>
              </a:rPr>
              <a:t>від</a:t>
            </a:r>
            <a:r>
              <a:rPr lang="ru-RU" sz="3200" b="1" dirty="0">
                <a:solidFill>
                  <a:srgbClr val="7030A0"/>
                </a:solidFill>
              </a:rPr>
              <a:t> </a:t>
            </a:r>
            <a:r>
              <a:rPr lang="ru-RU" sz="3200" b="1" dirty="0" err="1">
                <a:solidFill>
                  <a:srgbClr val="7030A0"/>
                </a:solidFill>
              </a:rPr>
              <a:t>давнослов’янського</a:t>
            </a:r>
            <a:r>
              <a:rPr lang="ru-RU" sz="3200" b="1" dirty="0">
                <a:solidFill>
                  <a:srgbClr val="7030A0"/>
                </a:solidFill>
              </a:rPr>
              <a:t> слова </a:t>
            </a:r>
            <a:r>
              <a:rPr lang="ru-RU" sz="3200" b="1" dirty="0" err="1">
                <a:solidFill>
                  <a:srgbClr val="7030A0"/>
                </a:solidFill>
              </a:rPr>
              <a:t>dětь</a:t>
            </a:r>
            <a:r>
              <a:rPr lang="ru-RU" sz="3200" b="1" dirty="0">
                <a:solidFill>
                  <a:srgbClr val="7030A0"/>
                </a:solidFill>
              </a:rPr>
              <a:t>, </a:t>
            </a:r>
            <a:r>
              <a:rPr lang="ru-RU" sz="3200" b="1" dirty="0" err="1">
                <a:solidFill>
                  <a:srgbClr val="7030A0"/>
                </a:solidFill>
              </a:rPr>
              <a:t>що</a:t>
            </a:r>
            <a:r>
              <a:rPr lang="ru-RU" sz="3200" b="1" dirty="0">
                <a:solidFill>
                  <a:srgbClr val="7030A0"/>
                </a:solidFill>
              </a:rPr>
              <a:t> в свою </a:t>
            </a:r>
            <a:r>
              <a:rPr lang="ru-RU" sz="3200" b="1" dirty="0" err="1">
                <a:solidFill>
                  <a:srgbClr val="7030A0"/>
                </a:solidFill>
              </a:rPr>
              <a:t>чергу</a:t>
            </a:r>
            <a:r>
              <a:rPr lang="ru-RU" sz="3200" b="1" dirty="0">
                <a:solidFill>
                  <a:srgbClr val="7030A0"/>
                </a:solidFill>
              </a:rPr>
              <a:t> походить </a:t>
            </a:r>
            <a:r>
              <a:rPr lang="ru-RU" sz="3200" b="1" dirty="0" err="1">
                <a:solidFill>
                  <a:srgbClr val="7030A0"/>
                </a:solidFill>
              </a:rPr>
              <a:t>від</a:t>
            </a:r>
            <a:r>
              <a:rPr lang="ru-RU" sz="3200" b="1" dirty="0">
                <a:solidFill>
                  <a:srgbClr val="7030A0"/>
                </a:solidFill>
              </a:rPr>
              <a:t> </a:t>
            </a:r>
            <a:r>
              <a:rPr lang="ru-RU" sz="3200" b="1" dirty="0" err="1">
                <a:solidFill>
                  <a:srgbClr val="7030A0"/>
                </a:solidFill>
              </a:rPr>
              <a:t>ще</a:t>
            </a:r>
            <a:r>
              <a:rPr lang="ru-RU" sz="3200" b="1" dirty="0">
                <a:solidFill>
                  <a:srgbClr val="7030A0"/>
                </a:solidFill>
              </a:rPr>
              <a:t> </a:t>
            </a:r>
            <a:r>
              <a:rPr lang="ru-RU" sz="3200" b="1" dirty="0" err="1">
                <a:solidFill>
                  <a:srgbClr val="7030A0"/>
                </a:solidFill>
              </a:rPr>
              <a:t>давнішого</a:t>
            </a:r>
            <a:r>
              <a:rPr lang="ru-RU" sz="3200" b="1" dirty="0">
                <a:solidFill>
                  <a:srgbClr val="7030A0"/>
                </a:solidFill>
              </a:rPr>
              <a:t> слова, яке означало “той/та, </a:t>
            </a:r>
            <a:r>
              <a:rPr lang="ru-RU" sz="3200" b="1" dirty="0" err="1">
                <a:solidFill>
                  <a:srgbClr val="7030A0"/>
                </a:solidFill>
              </a:rPr>
              <a:t>якого</a:t>
            </a:r>
            <a:r>
              <a:rPr lang="ru-RU" sz="3200" b="1" dirty="0">
                <a:solidFill>
                  <a:srgbClr val="7030A0"/>
                </a:solidFill>
              </a:rPr>
              <a:t> </a:t>
            </a:r>
            <a:r>
              <a:rPr lang="ru-RU" sz="3200" b="1" dirty="0" err="1">
                <a:solidFill>
                  <a:srgbClr val="7030A0"/>
                </a:solidFill>
              </a:rPr>
              <a:t>годують</a:t>
            </a:r>
            <a:r>
              <a:rPr lang="ru-RU" sz="3200" b="1" dirty="0">
                <a:solidFill>
                  <a:srgbClr val="7030A0"/>
                </a:solidFill>
              </a:rPr>
              <a:t> </a:t>
            </a:r>
            <a:r>
              <a:rPr lang="ru-RU" sz="3200" b="1" dirty="0" err="1">
                <a:solidFill>
                  <a:srgbClr val="7030A0"/>
                </a:solidFill>
              </a:rPr>
              <a:t>груддю</a:t>
            </a:r>
            <a:r>
              <a:rPr lang="ru-RU" sz="3200" b="1" dirty="0">
                <a:solidFill>
                  <a:srgbClr val="7030A0"/>
                </a:solidFill>
              </a:rPr>
              <a:t>”. </a:t>
            </a:r>
            <a:r>
              <a:rPr lang="ru-RU" sz="3200" b="1" dirty="0" err="1">
                <a:solidFill>
                  <a:srgbClr val="7030A0"/>
                </a:solidFill>
              </a:rPr>
              <a:t>Порівняйте</a:t>
            </a:r>
            <a:r>
              <a:rPr lang="ru-RU" sz="3200" b="1" dirty="0">
                <a:solidFill>
                  <a:srgbClr val="7030A0"/>
                </a:solidFill>
              </a:rPr>
              <a:t> з </a:t>
            </a:r>
            <a:r>
              <a:rPr lang="ru-RU" sz="3200" b="1" dirty="0" err="1">
                <a:solidFill>
                  <a:srgbClr val="7030A0"/>
                </a:solidFill>
              </a:rPr>
              <a:t>латинським</a:t>
            </a:r>
            <a:r>
              <a:rPr lang="ru-RU" sz="3200" b="1" dirty="0">
                <a:solidFill>
                  <a:srgbClr val="7030A0"/>
                </a:solidFill>
              </a:rPr>
              <a:t> «</a:t>
            </a:r>
            <a:r>
              <a:rPr lang="ru-RU" sz="3200" b="1" dirty="0" err="1">
                <a:solidFill>
                  <a:srgbClr val="7030A0"/>
                </a:solidFill>
              </a:rPr>
              <a:t>infans</a:t>
            </a:r>
            <a:r>
              <a:rPr lang="ru-RU" sz="3200" b="1" dirty="0">
                <a:solidFill>
                  <a:srgbClr val="7030A0"/>
                </a:solidFill>
              </a:rPr>
              <a:t>», </a:t>
            </a:r>
            <a:r>
              <a:rPr lang="ru-RU" sz="3200" b="1" dirty="0" err="1">
                <a:solidFill>
                  <a:srgbClr val="7030A0"/>
                </a:solidFill>
              </a:rPr>
              <a:t>що</a:t>
            </a:r>
            <a:r>
              <a:rPr lang="ru-RU" sz="3200" b="1" dirty="0">
                <a:solidFill>
                  <a:srgbClr val="7030A0"/>
                </a:solidFill>
              </a:rPr>
              <a:t> </a:t>
            </a:r>
            <a:r>
              <a:rPr lang="ru-RU" sz="3200" b="1" dirty="0" err="1">
                <a:solidFill>
                  <a:srgbClr val="7030A0"/>
                </a:solidFill>
              </a:rPr>
              <a:t>означає</a:t>
            </a:r>
            <a:r>
              <a:rPr lang="ru-RU" sz="3200" b="1" dirty="0">
                <a:solidFill>
                  <a:srgbClr val="7030A0"/>
                </a:solidFill>
              </a:rPr>
              <a:t> «не в </a:t>
            </a:r>
            <a:r>
              <a:rPr lang="ru-RU" sz="3200" b="1" dirty="0" err="1">
                <a:solidFill>
                  <a:srgbClr val="7030A0"/>
                </a:solidFill>
              </a:rPr>
              <a:t>змозі</a:t>
            </a:r>
            <a:r>
              <a:rPr lang="ru-RU" sz="3200" b="1" dirty="0">
                <a:solidFill>
                  <a:srgbClr val="7030A0"/>
                </a:solidFill>
              </a:rPr>
              <a:t> </a:t>
            </a:r>
            <a:r>
              <a:rPr lang="ru-RU" sz="3200" b="1" dirty="0" err="1">
                <a:solidFill>
                  <a:srgbClr val="7030A0"/>
                </a:solidFill>
              </a:rPr>
              <a:t>говорити</a:t>
            </a:r>
            <a:r>
              <a:rPr lang="ru-RU" sz="3200" b="1" dirty="0">
                <a:solidFill>
                  <a:srgbClr val="7030A0"/>
                </a:solidFill>
              </a:rPr>
              <a:t>».</a:t>
            </a:r>
          </a:p>
        </p:txBody>
      </p:sp>
      <p:pic>
        <p:nvPicPr>
          <p:cNvPr id="6146" name="Picture 2" descr="Дитячий малюнок –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6514" y="121927"/>
            <a:ext cx="2386062" cy="204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78725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cap="all" dirty="0">
                <a:solidFill>
                  <a:srgbClr val="FF0000"/>
                </a:solidFill>
              </a:rPr>
              <a:t>ЧОМУ ВАЖЛИВИЙ ЦЕЙ ДЕНЬ?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4261" y="1046915"/>
            <a:ext cx="10515600" cy="4189754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3600" b="1" dirty="0" smtClean="0">
                <a:solidFill>
                  <a:srgbClr val="7030A0"/>
                </a:solidFill>
              </a:rPr>
              <a:t>                    </a:t>
            </a:r>
            <a:r>
              <a:rPr lang="ru-RU" sz="3600" b="1" dirty="0" err="1" smtClean="0">
                <a:solidFill>
                  <a:srgbClr val="7030A0"/>
                </a:solidFill>
              </a:rPr>
              <a:t>Незважаючи</a:t>
            </a:r>
            <a:r>
              <a:rPr lang="ru-RU" sz="3600" b="1" dirty="0" smtClean="0">
                <a:solidFill>
                  <a:srgbClr val="7030A0"/>
                </a:solidFill>
              </a:rPr>
              <a:t> </a:t>
            </a:r>
            <a:r>
              <a:rPr lang="ru-RU" sz="3600" b="1" dirty="0">
                <a:solidFill>
                  <a:srgbClr val="7030A0"/>
                </a:solidFill>
              </a:rPr>
              <a:t>на те, </a:t>
            </a:r>
            <a:r>
              <a:rPr lang="ru-RU" sz="3600" b="1" dirty="0" err="1">
                <a:solidFill>
                  <a:srgbClr val="7030A0"/>
                </a:solidFill>
              </a:rPr>
              <a:t>що</a:t>
            </a:r>
            <a:r>
              <a:rPr lang="ru-RU" sz="3600" b="1" dirty="0">
                <a:solidFill>
                  <a:srgbClr val="7030A0"/>
                </a:solidFill>
              </a:rPr>
              <a:t> в </a:t>
            </a:r>
            <a:r>
              <a:rPr lang="ru-RU" sz="3600" b="1" dirty="0" err="1">
                <a:solidFill>
                  <a:srgbClr val="7030A0"/>
                </a:solidFill>
              </a:rPr>
              <a:t>цей</a:t>
            </a:r>
            <a:r>
              <a:rPr lang="ru-RU" sz="3600" b="1" dirty="0">
                <a:solidFill>
                  <a:srgbClr val="7030A0"/>
                </a:solidFill>
              </a:rPr>
              <a:t> </a:t>
            </a:r>
            <a:r>
              <a:rPr lang="ru-RU" sz="3600" b="1" dirty="0" smtClean="0">
                <a:solidFill>
                  <a:srgbClr val="7030A0"/>
                </a:solidFill>
              </a:rPr>
              <a:t>день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3600" b="1" dirty="0" smtClean="0">
                <a:solidFill>
                  <a:srgbClr val="7030A0"/>
                </a:solidFill>
              </a:rPr>
              <a:t> </a:t>
            </a:r>
            <a:r>
              <a:rPr lang="ru-RU" sz="3600" b="1" dirty="0" err="1" smtClean="0">
                <a:solidFill>
                  <a:srgbClr val="7030A0"/>
                </a:solidFill>
              </a:rPr>
              <a:t>важливо</a:t>
            </a:r>
            <a:r>
              <a:rPr lang="ru-RU" sz="3600" b="1" dirty="0" smtClean="0">
                <a:solidFill>
                  <a:srgbClr val="7030A0"/>
                </a:solidFill>
              </a:rPr>
              <a:t>  </a:t>
            </a:r>
            <a:r>
              <a:rPr lang="ru-RU" sz="3600" b="1" dirty="0" err="1">
                <a:solidFill>
                  <a:srgbClr val="7030A0"/>
                </a:solidFill>
              </a:rPr>
              <a:t>відзначати</a:t>
            </a:r>
            <a:r>
              <a:rPr lang="ru-RU" sz="3600" b="1" dirty="0">
                <a:solidFill>
                  <a:srgbClr val="7030A0"/>
                </a:solidFill>
              </a:rPr>
              <a:t> </a:t>
            </a:r>
            <a:r>
              <a:rPr lang="ru-RU" sz="3600" b="1" dirty="0" err="1">
                <a:solidFill>
                  <a:srgbClr val="7030A0"/>
                </a:solidFill>
              </a:rPr>
              <a:t>всіх</a:t>
            </a:r>
            <a:r>
              <a:rPr lang="ru-RU" sz="3600" b="1" dirty="0">
                <a:solidFill>
                  <a:srgbClr val="7030A0"/>
                </a:solidFill>
              </a:rPr>
              <a:t> </a:t>
            </a:r>
            <a:r>
              <a:rPr lang="ru-RU" sz="3600" b="1" dirty="0" err="1">
                <a:solidFill>
                  <a:srgbClr val="7030A0"/>
                </a:solidFill>
              </a:rPr>
              <a:t>дітей</a:t>
            </a:r>
            <a:r>
              <a:rPr lang="ru-RU" sz="3600" b="1" dirty="0">
                <a:solidFill>
                  <a:srgbClr val="7030A0"/>
                </a:solidFill>
              </a:rPr>
              <a:t>, </a:t>
            </a:r>
            <a:r>
              <a:rPr lang="ru-RU" sz="3600" b="1" dirty="0" err="1">
                <a:solidFill>
                  <a:srgbClr val="7030A0"/>
                </a:solidFill>
              </a:rPr>
              <a:t>також</a:t>
            </a:r>
            <a:r>
              <a:rPr lang="ru-RU" sz="3600" b="1" dirty="0">
                <a:solidFill>
                  <a:srgbClr val="7030A0"/>
                </a:solidFill>
              </a:rPr>
              <a:t> </a:t>
            </a:r>
            <a:endParaRPr lang="ru-RU" sz="3600" b="1" dirty="0" smtClean="0">
              <a:solidFill>
                <a:srgbClr val="7030A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3600" b="1" dirty="0" err="1" smtClean="0">
                <a:solidFill>
                  <a:srgbClr val="7030A0"/>
                </a:solidFill>
              </a:rPr>
              <a:t>Необхідно</a:t>
            </a:r>
            <a:r>
              <a:rPr lang="ru-RU" sz="3600" b="1" dirty="0" smtClean="0">
                <a:solidFill>
                  <a:srgbClr val="7030A0"/>
                </a:solidFill>
              </a:rPr>
              <a:t>  </a:t>
            </a:r>
            <a:r>
              <a:rPr lang="ru-RU" sz="3600" b="1" dirty="0" err="1">
                <a:solidFill>
                  <a:srgbClr val="7030A0"/>
                </a:solidFill>
              </a:rPr>
              <a:t>повідомити</a:t>
            </a:r>
            <a:r>
              <a:rPr lang="ru-RU" sz="3600" b="1" dirty="0">
                <a:solidFill>
                  <a:srgbClr val="7030A0"/>
                </a:solidFill>
              </a:rPr>
              <a:t> </a:t>
            </a:r>
            <a:r>
              <a:rPr lang="ru-RU" sz="3600" b="1" dirty="0" err="1">
                <a:solidFill>
                  <a:srgbClr val="7030A0"/>
                </a:solidFill>
              </a:rPr>
              <a:t>їм</a:t>
            </a:r>
            <a:r>
              <a:rPr lang="ru-RU" sz="3600" b="1" dirty="0">
                <a:solidFill>
                  <a:srgbClr val="7030A0"/>
                </a:solidFill>
              </a:rPr>
              <a:t> про </a:t>
            </a:r>
            <a:r>
              <a:rPr lang="ru-RU" sz="3600" b="1" dirty="0" err="1">
                <a:solidFill>
                  <a:srgbClr val="7030A0"/>
                </a:solidFill>
              </a:rPr>
              <a:t>труднощі</a:t>
            </a:r>
            <a:r>
              <a:rPr lang="ru-RU" sz="3600" b="1" dirty="0">
                <a:solidFill>
                  <a:srgbClr val="7030A0"/>
                </a:solidFill>
              </a:rPr>
              <a:t>, </a:t>
            </a:r>
            <a:endParaRPr lang="ru-RU" sz="3600" b="1" dirty="0" smtClean="0">
              <a:solidFill>
                <a:srgbClr val="7030A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3600" b="1" dirty="0" smtClean="0">
                <a:solidFill>
                  <a:srgbClr val="7030A0"/>
                </a:solidFill>
              </a:rPr>
              <a:t>з </a:t>
            </a:r>
            <a:r>
              <a:rPr lang="ru-RU" sz="3600" b="1" dirty="0" err="1">
                <a:solidFill>
                  <a:srgbClr val="7030A0"/>
                </a:solidFill>
              </a:rPr>
              <a:t>якими</a:t>
            </a:r>
            <a:r>
              <a:rPr lang="ru-RU" sz="3600" b="1" dirty="0">
                <a:solidFill>
                  <a:srgbClr val="7030A0"/>
                </a:solidFill>
              </a:rPr>
              <a:t> </a:t>
            </a:r>
            <a:r>
              <a:rPr lang="ru-RU" sz="3600" b="1" dirty="0" err="1">
                <a:solidFill>
                  <a:srgbClr val="7030A0"/>
                </a:solidFill>
              </a:rPr>
              <a:t>щодня</a:t>
            </a:r>
            <a:r>
              <a:rPr lang="ru-RU" sz="3600" b="1" dirty="0">
                <a:solidFill>
                  <a:srgbClr val="7030A0"/>
                </a:solidFill>
              </a:rPr>
              <a:t> </a:t>
            </a:r>
            <a:r>
              <a:rPr lang="ru-RU" sz="3600" b="1" dirty="0" err="1">
                <a:solidFill>
                  <a:srgbClr val="7030A0"/>
                </a:solidFill>
              </a:rPr>
              <a:t>стикаються</a:t>
            </a:r>
            <a:r>
              <a:rPr lang="ru-RU" sz="3600" b="1" dirty="0">
                <a:solidFill>
                  <a:srgbClr val="7030A0"/>
                </a:solidFill>
              </a:rPr>
              <a:t> </a:t>
            </a:r>
            <a:r>
              <a:rPr lang="ru-RU" sz="3600" b="1" dirty="0" err="1">
                <a:solidFill>
                  <a:srgbClr val="7030A0"/>
                </a:solidFill>
              </a:rPr>
              <a:t>інші</a:t>
            </a:r>
            <a:r>
              <a:rPr lang="ru-RU" sz="3600" b="1" dirty="0">
                <a:solidFill>
                  <a:srgbClr val="7030A0"/>
                </a:solidFill>
              </a:rPr>
              <a:t> </a:t>
            </a:r>
            <a:r>
              <a:rPr lang="ru-RU" sz="3600" b="1" dirty="0" err="1">
                <a:solidFill>
                  <a:srgbClr val="7030A0"/>
                </a:solidFill>
              </a:rPr>
              <a:t>діти</a:t>
            </a:r>
            <a:r>
              <a:rPr lang="ru-RU" sz="3600" b="1" dirty="0">
                <a:solidFill>
                  <a:srgbClr val="7030A0"/>
                </a:solidFill>
              </a:rPr>
              <a:t>, </a:t>
            </a:r>
            <a:r>
              <a:rPr lang="ru-RU" sz="3600" b="1" dirty="0" err="1">
                <a:solidFill>
                  <a:srgbClr val="7030A0"/>
                </a:solidFill>
              </a:rPr>
              <a:t>наприклад</a:t>
            </a:r>
            <a:r>
              <a:rPr lang="ru-RU" sz="3600" b="1" dirty="0">
                <a:solidFill>
                  <a:srgbClr val="7030A0"/>
                </a:solidFill>
              </a:rPr>
              <a:t>, </a:t>
            </a:r>
            <a:endParaRPr lang="ru-RU" sz="3600" b="1" dirty="0" smtClean="0">
              <a:solidFill>
                <a:srgbClr val="7030A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3600" b="1" dirty="0" err="1" smtClean="0">
                <a:solidFill>
                  <a:srgbClr val="7030A0"/>
                </a:solidFill>
              </a:rPr>
              <a:t>діти</a:t>
            </a:r>
            <a:r>
              <a:rPr lang="ru-RU" sz="3600" b="1" dirty="0" smtClean="0">
                <a:solidFill>
                  <a:srgbClr val="7030A0"/>
                </a:solidFill>
              </a:rPr>
              <a:t> </a:t>
            </a:r>
            <a:r>
              <a:rPr lang="ru-RU" sz="3600" b="1" dirty="0" err="1">
                <a:solidFill>
                  <a:srgbClr val="7030A0"/>
                </a:solidFill>
              </a:rPr>
              <a:t>експлуатуються</a:t>
            </a:r>
            <a:r>
              <a:rPr lang="ru-RU" sz="3600" b="1" dirty="0">
                <a:solidFill>
                  <a:srgbClr val="7030A0"/>
                </a:solidFill>
              </a:rPr>
              <a:t> як </a:t>
            </a:r>
            <a:r>
              <a:rPr lang="ru-RU" sz="3600" b="1" dirty="0" err="1">
                <a:solidFill>
                  <a:srgbClr val="7030A0"/>
                </a:solidFill>
              </a:rPr>
              <a:t>робітники</a:t>
            </a:r>
            <a:r>
              <a:rPr lang="ru-RU" sz="3600" b="1" dirty="0">
                <a:solidFill>
                  <a:srgbClr val="7030A0"/>
                </a:solidFill>
              </a:rPr>
              <a:t>, </a:t>
            </a:r>
            <a:r>
              <a:rPr lang="ru-RU" sz="3600" b="1" dirty="0" err="1">
                <a:solidFill>
                  <a:srgbClr val="7030A0"/>
                </a:solidFill>
              </a:rPr>
              <a:t>проживають</a:t>
            </a:r>
            <a:r>
              <a:rPr lang="ru-RU" sz="3600" b="1" dirty="0">
                <a:solidFill>
                  <a:srgbClr val="7030A0"/>
                </a:solidFill>
              </a:rPr>
              <a:t> в </a:t>
            </a:r>
            <a:r>
              <a:rPr lang="ru-RU" sz="3600" b="1" dirty="0" err="1">
                <a:solidFill>
                  <a:srgbClr val="7030A0"/>
                </a:solidFill>
              </a:rPr>
              <a:t>регіонах</a:t>
            </a:r>
            <a:r>
              <a:rPr lang="ru-RU" sz="3600" b="1" dirty="0">
                <a:solidFill>
                  <a:srgbClr val="7030A0"/>
                </a:solidFill>
              </a:rPr>
              <a:t>, </a:t>
            </a:r>
            <a:endParaRPr lang="ru-RU" sz="3600" b="1" dirty="0" smtClean="0">
              <a:solidFill>
                <a:srgbClr val="7030A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3600" b="1" dirty="0" smtClean="0">
                <a:solidFill>
                  <a:srgbClr val="7030A0"/>
                </a:solidFill>
              </a:rPr>
              <a:t>де </a:t>
            </a:r>
            <a:r>
              <a:rPr lang="ru-RU" sz="3600" b="1" dirty="0" err="1">
                <a:solidFill>
                  <a:srgbClr val="7030A0"/>
                </a:solidFill>
              </a:rPr>
              <a:t>відбуваються</a:t>
            </a:r>
            <a:r>
              <a:rPr lang="ru-RU" sz="3600" b="1" dirty="0">
                <a:solidFill>
                  <a:srgbClr val="7030A0"/>
                </a:solidFill>
              </a:rPr>
              <a:t> </a:t>
            </a:r>
            <a:r>
              <a:rPr lang="ru-RU" sz="3600" b="1" dirty="0" err="1">
                <a:solidFill>
                  <a:srgbClr val="7030A0"/>
                </a:solidFill>
              </a:rPr>
              <a:t>армійські</a:t>
            </a:r>
            <a:r>
              <a:rPr lang="ru-RU" sz="3600" b="1" dirty="0">
                <a:solidFill>
                  <a:srgbClr val="7030A0"/>
                </a:solidFill>
              </a:rPr>
              <a:t> </a:t>
            </a:r>
            <a:r>
              <a:rPr lang="ru-RU" sz="3600" b="1" dirty="0" err="1">
                <a:solidFill>
                  <a:srgbClr val="7030A0"/>
                </a:solidFill>
              </a:rPr>
              <a:t>конфлікти</a:t>
            </a:r>
            <a:r>
              <a:rPr lang="ru-RU" sz="3600" b="1" dirty="0">
                <a:solidFill>
                  <a:srgbClr val="7030A0"/>
                </a:solidFill>
              </a:rPr>
              <a:t>, </a:t>
            </a:r>
            <a:r>
              <a:rPr lang="ru-RU" sz="3600" b="1" dirty="0" err="1">
                <a:solidFill>
                  <a:srgbClr val="7030A0"/>
                </a:solidFill>
              </a:rPr>
              <a:t>або</a:t>
            </a:r>
            <a:r>
              <a:rPr lang="ru-RU" sz="3600" b="1" dirty="0">
                <a:solidFill>
                  <a:srgbClr val="7030A0"/>
                </a:solidFill>
              </a:rPr>
              <a:t> </a:t>
            </a:r>
            <a:r>
              <a:rPr lang="ru-RU" sz="3600" b="1" dirty="0" err="1">
                <a:solidFill>
                  <a:srgbClr val="7030A0"/>
                </a:solidFill>
              </a:rPr>
              <a:t>мешкають</a:t>
            </a:r>
            <a:r>
              <a:rPr lang="ru-RU" sz="3600" b="1" dirty="0">
                <a:solidFill>
                  <a:srgbClr val="7030A0"/>
                </a:solidFill>
              </a:rPr>
              <a:t> на </a:t>
            </a:r>
            <a:r>
              <a:rPr lang="ru-RU" sz="3600" b="1" dirty="0" err="1">
                <a:solidFill>
                  <a:srgbClr val="7030A0"/>
                </a:solidFill>
              </a:rPr>
              <a:t>вулицях</a:t>
            </a:r>
            <a:r>
              <a:rPr lang="ru-RU" dirty="0"/>
              <a:t>.</a:t>
            </a:r>
          </a:p>
        </p:txBody>
      </p:sp>
      <p:pic>
        <p:nvPicPr>
          <p:cNvPr id="7170" name="Picture 2" descr="У Вінниці дітей із багатодітних родин запрошують на фестиваль малюнків для  захисників України - Всі новини Вінниц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5894" y="858961"/>
            <a:ext cx="3069351" cy="2282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83857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68153" y="139493"/>
            <a:ext cx="3747548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800" b="1" dirty="0" smtClean="0">
                <a:solidFill>
                  <a:srgbClr val="FF0000"/>
                </a:solidFill>
              </a:rPr>
              <a:t>                                                     </a:t>
            </a:r>
            <a:r>
              <a:rPr lang="uk-UA" sz="6000" b="1" dirty="0" smtClean="0">
                <a:solidFill>
                  <a:srgbClr val="FF0000"/>
                </a:solidFill>
              </a:rPr>
              <a:t>Права дітей</a:t>
            </a:r>
            <a:endParaRPr lang="ru-RU" sz="6000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46961" y="139493"/>
            <a:ext cx="5617029" cy="5506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2014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ПРИВІТАННЯ ВІД ДІТЕЙ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uk-UA" dirty="0" smtClean="0">
                <a:solidFill>
                  <a:srgbClr val="002060"/>
                </a:solidFill>
              </a:rPr>
              <a:t>        Добрий </a:t>
            </a:r>
            <a:r>
              <a:rPr lang="uk-UA" dirty="0">
                <a:solidFill>
                  <a:srgbClr val="002060"/>
                </a:solidFill>
              </a:rPr>
              <a:t>день усім Вам, діти!</a:t>
            </a:r>
            <a:endParaRPr lang="ru-RU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uk-UA" dirty="0" smtClean="0">
                <a:solidFill>
                  <a:srgbClr val="002060"/>
                </a:solidFill>
              </a:rPr>
              <a:t>Свято </a:t>
            </a:r>
            <a:r>
              <a:rPr lang="uk-UA" dirty="0">
                <a:solidFill>
                  <a:srgbClr val="002060"/>
                </a:solidFill>
              </a:rPr>
              <a:t>знов, і час радіти,</a:t>
            </a:r>
            <a:endParaRPr lang="ru-RU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uk-UA" dirty="0" smtClean="0">
                <a:solidFill>
                  <a:srgbClr val="002060"/>
                </a:solidFill>
              </a:rPr>
              <a:t>   Що </a:t>
            </a:r>
            <a:r>
              <a:rPr lang="uk-UA" dirty="0">
                <a:solidFill>
                  <a:srgbClr val="002060"/>
                </a:solidFill>
              </a:rPr>
              <a:t>живем ми всі на світі,</a:t>
            </a:r>
            <a:endParaRPr lang="ru-RU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uk-UA" dirty="0" smtClean="0">
                <a:solidFill>
                  <a:srgbClr val="002060"/>
                </a:solidFill>
              </a:rPr>
              <a:t>      В </a:t>
            </a:r>
            <a:r>
              <a:rPr lang="uk-UA" dirty="0">
                <a:solidFill>
                  <a:srgbClr val="002060"/>
                </a:solidFill>
              </a:rPr>
              <a:t>морі сонця, в морі квітів</a:t>
            </a:r>
            <a:r>
              <a:rPr lang="uk-UA" dirty="0" smtClean="0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r>
              <a:rPr lang="uk-UA" dirty="0">
                <a:solidFill>
                  <a:srgbClr val="002060"/>
                </a:solidFill>
              </a:rPr>
              <a:t>.    </a:t>
            </a:r>
            <a:r>
              <a:rPr lang="uk-UA" dirty="0" smtClean="0">
                <a:solidFill>
                  <a:srgbClr val="002060"/>
                </a:solidFill>
              </a:rPr>
              <a:t>      Щоб </a:t>
            </a:r>
            <a:r>
              <a:rPr lang="uk-UA" dirty="0">
                <a:solidFill>
                  <a:srgbClr val="002060"/>
                </a:solidFill>
              </a:rPr>
              <a:t>дзвенів дитячий сміх,</a:t>
            </a:r>
            <a:endParaRPr lang="ru-RU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dirty="0">
                <a:solidFill>
                  <a:srgbClr val="002060"/>
                </a:solidFill>
              </a:rPr>
              <a:t>           Дітвора не плакала,</a:t>
            </a:r>
            <a:endParaRPr lang="ru-RU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dirty="0">
                <a:solidFill>
                  <a:srgbClr val="002060"/>
                </a:solidFill>
              </a:rPr>
              <a:t>           Світить сонечко для всіх,</a:t>
            </a:r>
            <a:endParaRPr lang="ru-RU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dirty="0">
                <a:solidFill>
                  <a:srgbClr val="002060"/>
                </a:solidFill>
              </a:rPr>
              <a:t>           Світить </a:t>
            </a:r>
            <a:r>
              <a:rPr lang="uk-UA" dirty="0" err="1">
                <a:solidFill>
                  <a:srgbClr val="002060"/>
                </a:solidFill>
              </a:rPr>
              <a:t>одинаково</a:t>
            </a:r>
            <a:r>
              <a:rPr lang="uk-UA" dirty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</a:endParaRP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7310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Виховна година до Дня захисту дітей &quot;Ми діти твої - Україно!&quot;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0"/>
            <a:ext cx="5905500" cy="305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48000" y="1680573"/>
            <a:ext cx="6096000" cy="34968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Борються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 мир і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мами,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 тата,</a:t>
            </a:r>
            <a:endParaRPr lang="ru-RU" sz="1400" b="1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Щоб нам під чистим небом виростати,</a:t>
            </a:r>
            <a:endParaRPr lang="ru-RU" sz="1400" b="1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Щоб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 було війни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 І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цілім світі</a:t>
            </a:r>
            <a:endParaRPr lang="ru-RU" sz="1400" b="1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Зростали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діти сонечком умиті!</a:t>
            </a:r>
            <a:endParaRPr lang="ru-RU" sz="1400" b="1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Як </a:t>
            </a:r>
            <a:r>
              <a:rPr lang="uk-UA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щедро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нині сонце світить</a:t>
            </a:r>
            <a:endParaRPr lang="ru-RU" sz="1400" b="1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Усі радіють у цей день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ru-RU" sz="1400" b="1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Сьогодні свято всіх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діток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ru-RU" sz="1400" b="1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Тож будемо </a:t>
            </a:r>
            <a:r>
              <a:rPr lang="uk-UA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співать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пісень</a:t>
            </a:r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03170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8823" y="329334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 algn="r">
              <a:buNone/>
            </a:pPr>
            <a:r>
              <a:rPr lang="uk-UA" dirty="0">
                <a:solidFill>
                  <a:srgbClr val="002060"/>
                </a:solidFill>
              </a:rPr>
              <a:t>Чом </a:t>
            </a:r>
            <a:r>
              <a:rPr lang="uk-UA" dirty="0" err="1">
                <a:solidFill>
                  <a:srgbClr val="002060"/>
                </a:solidFill>
              </a:rPr>
              <a:t>ти,Люсю,не</a:t>
            </a:r>
            <a:r>
              <a:rPr lang="uk-UA" dirty="0">
                <a:solidFill>
                  <a:srgbClr val="002060"/>
                </a:solidFill>
              </a:rPr>
              <a:t> говориш?</a:t>
            </a:r>
            <a:endParaRPr lang="ru-RU" dirty="0">
              <a:solidFill>
                <a:srgbClr val="002060"/>
              </a:solidFill>
            </a:endParaRPr>
          </a:p>
          <a:p>
            <a:pPr marL="0" indent="0" algn="r">
              <a:buNone/>
            </a:pPr>
            <a:r>
              <a:rPr lang="uk-UA" dirty="0" smtClean="0">
                <a:solidFill>
                  <a:srgbClr val="002060"/>
                </a:solidFill>
              </a:rPr>
              <a:t>Чого </a:t>
            </a:r>
            <a:r>
              <a:rPr lang="uk-UA" dirty="0">
                <a:solidFill>
                  <a:srgbClr val="002060"/>
                </a:solidFill>
              </a:rPr>
              <a:t>в житті найбільше хочеш?</a:t>
            </a:r>
            <a:endParaRPr lang="ru-RU" dirty="0">
              <a:solidFill>
                <a:srgbClr val="002060"/>
              </a:solidFill>
            </a:endParaRPr>
          </a:p>
          <a:p>
            <a:pPr marL="0" indent="0" algn="r">
              <a:buNone/>
            </a:pPr>
            <a:r>
              <a:rPr lang="uk-UA" dirty="0" smtClean="0">
                <a:solidFill>
                  <a:srgbClr val="002060"/>
                </a:solidFill>
              </a:rPr>
              <a:t>Скажи </a:t>
            </a:r>
            <a:r>
              <a:rPr lang="uk-UA" dirty="0">
                <a:solidFill>
                  <a:srgbClr val="002060"/>
                </a:solidFill>
              </a:rPr>
              <a:t>свої нам побажання,</a:t>
            </a:r>
            <a:endParaRPr lang="ru-RU" dirty="0">
              <a:solidFill>
                <a:srgbClr val="002060"/>
              </a:solidFill>
            </a:endParaRPr>
          </a:p>
          <a:p>
            <a:pPr marL="0" indent="0" algn="r">
              <a:buNone/>
            </a:pPr>
            <a:r>
              <a:rPr lang="uk-UA" dirty="0" err="1" smtClean="0">
                <a:solidFill>
                  <a:srgbClr val="002060"/>
                </a:solidFill>
              </a:rPr>
              <a:t>Надії,мрії,сподівання</a:t>
            </a:r>
            <a:r>
              <a:rPr lang="uk-UA" dirty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dirty="0" smtClean="0">
                <a:solidFill>
                  <a:srgbClr val="002060"/>
                </a:solidFill>
              </a:rPr>
              <a:t>                               </a:t>
            </a:r>
            <a:r>
              <a:rPr lang="uk-UA" dirty="0">
                <a:solidFill>
                  <a:srgbClr val="002060"/>
                </a:solidFill>
              </a:rPr>
              <a:t>А я найбільше хочу </a:t>
            </a:r>
            <a:r>
              <a:rPr lang="uk-UA" dirty="0" smtClean="0">
                <a:solidFill>
                  <a:srgbClr val="002060"/>
                </a:solidFill>
              </a:rPr>
              <a:t>зробить так</a:t>
            </a:r>
            <a:r>
              <a:rPr lang="uk-UA" dirty="0">
                <a:solidFill>
                  <a:srgbClr val="002060"/>
                </a:solidFill>
              </a:rPr>
              <a:t>,</a:t>
            </a:r>
            <a:endParaRPr lang="ru-RU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dirty="0">
                <a:solidFill>
                  <a:srgbClr val="002060"/>
                </a:solidFill>
              </a:rPr>
              <a:t>                              Щоб люди завжди були веселими,</a:t>
            </a:r>
            <a:endParaRPr lang="ru-RU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dirty="0">
                <a:solidFill>
                  <a:srgbClr val="002060"/>
                </a:solidFill>
              </a:rPr>
              <a:t>                               В усьому і усюди.</a:t>
            </a:r>
            <a:endParaRPr lang="ru-RU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dirty="0">
                <a:solidFill>
                  <a:srgbClr val="002060"/>
                </a:solidFill>
              </a:rPr>
              <a:t>                               Щоб ні </a:t>
            </a:r>
            <a:r>
              <a:rPr lang="uk-UA" dirty="0" err="1">
                <a:solidFill>
                  <a:srgbClr val="002060"/>
                </a:solidFill>
              </a:rPr>
              <a:t>війни,ні</a:t>
            </a:r>
            <a:r>
              <a:rPr lang="uk-UA" dirty="0">
                <a:solidFill>
                  <a:srgbClr val="002060"/>
                </a:solidFill>
              </a:rPr>
              <a:t> </a:t>
            </a:r>
            <a:r>
              <a:rPr lang="uk-UA" dirty="0" err="1">
                <a:solidFill>
                  <a:srgbClr val="002060"/>
                </a:solidFill>
              </a:rPr>
              <a:t>голоду,ніхто</a:t>
            </a:r>
            <a:r>
              <a:rPr lang="uk-UA" dirty="0">
                <a:solidFill>
                  <a:srgbClr val="002060"/>
                </a:solidFill>
              </a:rPr>
              <a:t> ніде не знав,</a:t>
            </a:r>
            <a:endParaRPr lang="ru-RU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dirty="0">
                <a:solidFill>
                  <a:srgbClr val="002060"/>
                </a:solidFill>
              </a:rPr>
              <a:t>                               Щоб кожен день до кожного приходила </a:t>
            </a:r>
            <a:r>
              <a:rPr lang="uk-UA" dirty="0" smtClean="0">
                <a:solidFill>
                  <a:srgbClr val="002060"/>
                </a:solidFill>
              </a:rPr>
              <a:t>радість!</a:t>
            </a:r>
            <a:endParaRPr lang="ru-RU" dirty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93581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8195" y="673719"/>
            <a:ext cx="10515600" cy="4351338"/>
          </a:xfrm>
        </p:spPr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Пісня: </a:t>
            </a:r>
            <a:r>
              <a:rPr lang="uk-UA" b="1" dirty="0">
                <a:solidFill>
                  <a:srgbClr val="002060"/>
                </a:solidFill>
              </a:rPr>
              <a:t>«Ми всі діти твої, Україно!» </a:t>
            </a:r>
            <a:r>
              <a:rPr lang="uk-UA" u="sng" dirty="0">
                <a:hlinkClick r:id="rId2"/>
              </a:rPr>
              <a:t>https://youtu.be/9xeTbPjHn9E</a:t>
            </a:r>
            <a:r>
              <a:rPr lang="uk-UA" dirty="0"/>
              <a:t> </a:t>
            </a:r>
            <a:endParaRPr lang="ru-RU" dirty="0"/>
          </a:p>
          <a:p>
            <a:endParaRPr lang="uk-UA" dirty="0" smtClean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t="33206" b="31705"/>
          <a:stretch/>
        </p:blipFill>
        <p:spPr>
          <a:xfrm>
            <a:off x="4914734" y="1317335"/>
            <a:ext cx="2721099" cy="207900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b="70124"/>
          <a:stretch/>
        </p:blipFill>
        <p:spPr>
          <a:xfrm>
            <a:off x="2124692" y="2375063"/>
            <a:ext cx="2811275" cy="182880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t="70736"/>
          <a:stretch/>
        </p:blipFill>
        <p:spPr>
          <a:xfrm>
            <a:off x="6815063" y="3396343"/>
            <a:ext cx="2872234" cy="1830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4241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                  </a:t>
            </a:r>
            <a:r>
              <a:rPr lang="uk-UA" b="1" dirty="0" smtClean="0">
                <a:solidFill>
                  <a:srgbClr val="FF0000"/>
                </a:solidFill>
              </a:rPr>
              <a:t>ДІТИ ЖАРТУЮТЬ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                      </a:t>
            </a:r>
            <a:r>
              <a:rPr lang="ru-RU" b="1" dirty="0" err="1" smtClean="0"/>
              <a:t>Після</a:t>
            </a:r>
            <a:r>
              <a:rPr lang="ru-RU" b="1" dirty="0" smtClean="0"/>
              <a:t> </a:t>
            </a:r>
            <a:r>
              <a:rPr lang="ru-RU" b="1" dirty="0" err="1" smtClean="0"/>
              <a:t>уроків</a:t>
            </a:r>
            <a:endParaRPr lang="ru-RU" b="1" dirty="0" smtClean="0"/>
          </a:p>
          <a:p>
            <a:pPr marL="0" indent="0">
              <a:buNone/>
            </a:pPr>
            <a:r>
              <a:rPr lang="ru-RU" dirty="0" smtClean="0"/>
              <a:t>— То кого ж </a:t>
            </a:r>
            <a:r>
              <a:rPr lang="ru-RU" dirty="0" err="1" smtClean="0"/>
              <a:t>сьогодні</a:t>
            </a:r>
            <a:r>
              <a:rPr lang="ru-RU" dirty="0" smtClean="0"/>
              <a:t> </a:t>
            </a:r>
            <a:r>
              <a:rPr lang="ru-RU" dirty="0" err="1" smtClean="0"/>
              <a:t>викликали</a:t>
            </a:r>
            <a:r>
              <a:rPr lang="ru-RU" dirty="0" smtClean="0"/>
              <a:t>?</a:t>
            </a:r>
          </a:p>
          <a:p>
            <a:pPr marL="0" indent="0">
              <a:buNone/>
            </a:pPr>
            <a:r>
              <a:rPr lang="ru-RU" dirty="0" smtClean="0"/>
              <a:t>— Тебе, </a:t>
            </a:r>
            <a:r>
              <a:rPr lang="ru-RU" dirty="0" err="1" smtClean="0"/>
              <a:t>матусю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uk-UA" sz="600" dirty="0"/>
          </a:p>
          <a:p>
            <a:pPr marL="0" indent="0">
              <a:buNone/>
            </a:pPr>
            <a:r>
              <a:rPr lang="ru-RU" b="1" dirty="0" smtClean="0"/>
              <a:t>                   </a:t>
            </a:r>
            <a:r>
              <a:rPr lang="ru-RU" b="1" dirty="0" err="1" smtClean="0"/>
              <a:t>Хитрий</a:t>
            </a:r>
            <a:r>
              <a:rPr lang="ru-RU" b="1" dirty="0" smtClean="0"/>
              <a:t> </a:t>
            </a:r>
            <a:r>
              <a:rPr lang="ru-RU" b="1" dirty="0" err="1" smtClean="0"/>
              <a:t>Івась</a:t>
            </a:r>
            <a:endParaRPr lang="ru-RU" b="1" dirty="0" smtClean="0"/>
          </a:p>
          <a:p>
            <a:pPr marL="0" indent="0">
              <a:buNone/>
            </a:pPr>
            <a:r>
              <a:rPr lang="ru-RU" dirty="0" smtClean="0"/>
              <a:t>                  — </a:t>
            </a:r>
            <a:r>
              <a:rPr lang="ru-RU" dirty="0" err="1" smtClean="0"/>
              <a:t>Івасю</a:t>
            </a:r>
            <a:r>
              <a:rPr lang="ru-RU" dirty="0" smtClean="0"/>
              <a:t>, </a:t>
            </a:r>
            <a:r>
              <a:rPr lang="ru-RU" dirty="0" err="1" smtClean="0"/>
              <a:t>ти</a:t>
            </a:r>
            <a:r>
              <a:rPr lang="ru-RU" dirty="0" smtClean="0"/>
              <a:t> </a:t>
            </a:r>
            <a:r>
              <a:rPr lang="ru-RU" dirty="0" err="1" smtClean="0"/>
              <a:t>вже</a:t>
            </a:r>
            <a:r>
              <a:rPr lang="ru-RU" dirty="0" smtClean="0"/>
              <a:t> </a:t>
            </a:r>
            <a:r>
              <a:rPr lang="ru-RU" dirty="0" err="1" smtClean="0"/>
              <a:t>такий</a:t>
            </a:r>
            <a:r>
              <a:rPr lang="ru-RU" dirty="0" smtClean="0"/>
              <a:t> великий, </a:t>
            </a:r>
          </a:p>
          <a:p>
            <a:pPr marL="0" indent="0">
              <a:buNone/>
            </a:pPr>
            <a:r>
              <a:rPr lang="ru-RU" dirty="0" smtClean="0"/>
              <a:t>                 а </a:t>
            </a:r>
            <a:r>
              <a:rPr lang="ru-RU" dirty="0" err="1" smtClean="0"/>
              <a:t>примушуєш</a:t>
            </a:r>
            <a:r>
              <a:rPr lang="ru-RU" dirty="0" smtClean="0"/>
              <a:t> малого Петрика нести і </a:t>
            </a:r>
            <a:r>
              <a:rPr lang="ru-RU" dirty="0" err="1" smtClean="0"/>
              <a:t>твого</a:t>
            </a:r>
            <a:r>
              <a:rPr lang="ru-RU" dirty="0" smtClean="0"/>
              <a:t> портфеля.</a:t>
            </a:r>
          </a:p>
          <a:p>
            <a:pPr marL="0" indent="0">
              <a:buNone/>
            </a:pPr>
            <a:r>
              <a:rPr lang="ru-RU" dirty="0" smtClean="0"/>
              <a:t>                — Хай </a:t>
            </a:r>
            <a:r>
              <a:rPr lang="ru-RU" dirty="0" err="1" smtClean="0"/>
              <a:t>вчиться</a:t>
            </a:r>
            <a:r>
              <a:rPr lang="ru-RU" dirty="0" smtClean="0"/>
              <a:t> </a:t>
            </a:r>
            <a:r>
              <a:rPr lang="ru-RU" dirty="0" err="1" smtClean="0"/>
              <a:t>допомагати</a:t>
            </a:r>
            <a:r>
              <a:rPr lang="ru-RU" dirty="0" smtClean="0"/>
              <a:t> старшим.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32472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6462" y="480301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                                  "Спортсмен"</a:t>
            </a:r>
          </a:p>
          <a:p>
            <a:pPr marL="0" indent="0">
              <a:buNone/>
            </a:pPr>
            <a:r>
              <a:rPr lang="ru-RU" dirty="0" smtClean="0"/>
              <a:t>                          На </a:t>
            </a:r>
            <a:r>
              <a:rPr lang="ru-RU" dirty="0" err="1" smtClean="0"/>
              <a:t>уроці</a:t>
            </a:r>
            <a:r>
              <a:rPr lang="ru-RU" dirty="0" smtClean="0"/>
              <a:t> </a:t>
            </a:r>
            <a:r>
              <a:rPr lang="ru-RU" dirty="0" err="1" smtClean="0"/>
              <a:t>фізкультури</a:t>
            </a:r>
            <a:r>
              <a:rPr lang="ru-RU" dirty="0" smtClean="0"/>
              <a:t> </a:t>
            </a:r>
            <a:r>
              <a:rPr lang="ru-RU" dirty="0" err="1" smtClean="0"/>
              <a:t>вчителька</a:t>
            </a:r>
            <a:r>
              <a:rPr lang="ru-RU" dirty="0" smtClean="0"/>
              <a:t> запитала </a:t>
            </a:r>
            <a:r>
              <a:rPr lang="ru-RU" dirty="0" err="1" smtClean="0"/>
              <a:t>учня</a:t>
            </a:r>
            <a:r>
              <a:rPr lang="ru-RU" dirty="0" smtClean="0"/>
              <a:t>:</a:t>
            </a:r>
          </a:p>
          <a:p>
            <a:pPr marL="0" indent="0">
              <a:buNone/>
            </a:pPr>
            <a:r>
              <a:rPr lang="ru-RU" dirty="0" smtClean="0"/>
              <a:t>                      — </a:t>
            </a:r>
            <a:r>
              <a:rPr lang="ru-RU" dirty="0" err="1" smtClean="0"/>
              <a:t>Який</a:t>
            </a:r>
            <a:r>
              <a:rPr lang="ru-RU" dirty="0" smtClean="0"/>
              <a:t> вид спорту </a:t>
            </a:r>
            <a:r>
              <a:rPr lang="ru-RU" dirty="0" err="1" smtClean="0"/>
              <a:t>тобі</a:t>
            </a:r>
            <a:r>
              <a:rPr lang="ru-RU" dirty="0" smtClean="0"/>
              <a:t> </a:t>
            </a:r>
            <a:r>
              <a:rPr lang="ru-RU" dirty="0" err="1" smtClean="0"/>
              <a:t>найбільше</a:t>
            </a:r>
            <a:r>
              <a:rPr lang="ru-RU" dirty="0" smtClean="0"/>
              <a:t> </a:t>
            </a:r>
            <a:r>
              <a:rPr lang="ru-RU" dirty="0" err="1" smtClean="0"/>
              <a:t>подобається</a:t>
            </a:r>
            <a:r>
              <a:rPr lang="ru-RU" dirty="0" smtClean="0"/>
              <a:t>?</a:t>
            </a:r>
          </a:p>
          <a:p>
            <a:pPr marL="0" indent="0">
              <a:buNone/>
            </a:pPr>
            <a:r>
              <a:rPr lang="ru-RU" dirty="0" smtClean="0"/>
              <a:t>                      — </a:t>
            </a:r>
            <a:r>
              <a:rPr lang="ru-RU" dirty="0" err="1" smtClean="0"/>
              <a:t>Купання</a:t>
            </a:r>
            <a:r>
              <a:rPr lang="ru-RU" dirty="0" smtClean="0"/>
              <a:t>, — </a:t>
            </a:r>
            <a:r>
              <a:rPr lang="ru-RU" dirty="0" err="1" smtClean="0"/>
              <a:t>відповів</a:t>
            </a:r>
            <a:r>
              <a:rPr lang="ru-RU" dirty="0" smtClean="0"/>
              <a:t> </a:t>
            </a:r>
            <a:r>
              <a:rPr lang="ru-RU" dirty="0" err="1" smtClean="0"/>
              <a:t>учень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b="1" dirty="0" smtClean="0">
                <a:hlinkClick r:id="rId2" tooltip="Запорука міцного сну"/>
              </a:rPr>
              <a:t>                    </a:t>
            </a:r>
            <a:r>
              <a:rPr lang="ru-RU" b="1" dirty="0" err="1" smtClean="0">
                <a:hlinkClick r:id="rId2" tooltip="Запорука міцного сну"/>
              </a:rPr>
              <a:t>Запорука</a:t>
            </a:r>
            <a:r>
              <a:rPr lang="ru-RU" b="1" dirty="0" smtClean="0">
                <a:hlinkClick r:id="rId2" tooltip="Запорука міцного сну"/>
              </a:rPr>
              <a:t> </a:t>
            </a:r>
            <a:r>
              <a:rPr lang="ru-RU" b="1" dirty="0" err="1" smtClean="0">
                <a:hlinkClick r:id="rId2" tooltip="Запорука міцного сну"/>
              </a:rPr>
              <a:t>міцного</a:t>
            </a:r>
            <a:r>
              <a:rPr lang="ru-RU" b="1" dirty="0" smtClean="0">
                <a:hlinkClick r:id="rId2" tooltip="Запорука міцного сну"/>
              </a:rPr>
              <a:t> сну</a:t>
            </a:r>
            <a:endParaRPr lang="ru-RU" b="1" dirty="0" smtClean="0"/>
          </a:p>
          <a:p>
            <a:pPr marL="0" indent="0">
              <a:buNone/>
            </a:pPr>
            <a:r>
              <a:rPr lang="ru-RU" dirty="0" smtClean="0"/>
              <a:t>                      – Вовочка, </a:t>
            </a:r>
            <a:r>
              <a:rPr lang="ru-RU" dirty="0" err="1" smtClean="0"/>
              <a:t>ти</a:t>
            </a:r>
            <a:r>
              <a:rPr lang="ru-RU" dirty="0" smtClean="0"/>
              <a:t> уроки </a:t>
            </a:r>
            <a:r>
              <a:rPr lang="ru-RU" dirty="0" err="1" smtClean="0"/>
              <a:t>зробив</a:t>
            </a:r>
            <a:r>
              <a:rPr lang="ru-RU" dirty="0" smtClean="0"/>
              <a:t>?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– </a:t>
            </a:r>
            <a:r>
              <a:rPr lang="ru-RU" dirty="0" err="1" smtClean="0"/>
              <a:t>Ні</a:t>
            </a:r>
            <a:r>
              <a:rPr lang="ru-RU" dirty="0" smtClean="0"/>
              <a:t>. – А </a:t>
            </a:r>
            <a:r>
              <a:rPr lang="ru-RU" dirty="0" err="1" smtClean="0"/>
              <a:t>чому</a:t>
            </a:r>
            <a:r>
              <a:rPr lang="ru-RU" dirty="0" smtClean="0"/>
              <a:t> </a:t>
            </a:r>
            <a:r>
              <a:rPr lang="ru-RU" dirty="0" err="1" smtClean="0"/>
              <a:t>тоді</a:t>
            </a:r>
            <a:r>
              <a:rPr lang="ru-RU" dirty="0" smtClean="0"/>
              <a:t> </a:t>
            </a:r>
            <a:r>
              <a:rPr lang="ru-RU" dirty="0" err="1" smtClean="0"/>
              <a:t>вже</a:t>
            </a:r>
            <a:r>
              <a:rPr lang="ru-RU" dirty="0" smtClean="0"/>
              <a:t> </a:t>
            </a:r>
            <a:r>
              <a:rPr lang="ru-RU" dirty="0" err="1" smtClean="0"/>
              <a:t>ліг</a:t>
            </a:r>
            <a:r>
              <a:rPr lang="ru-RU" dirty="0" smtClean="0"/>
              <a:t> </a:t>
            </a:r>
            <a:r>
              <a:rPr lang="ru-RU" dirty="0" err="1" smtClean="0"/>
              <a:t>спати</a:t>
            </a:r>
            <a:r>
              <a:rPr lang="ru-RU" dirty="0" smtClean="0"/>
              <a:t>?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– </a:t>
            </a:r>
            <a:r>
              <a:rPr lang="ru-RU" dirty="0" err="1" smtClean="0"/>
              <a:t>Менше</a:t>
            </a:r>
            <a:r>
              <a:rPr lang="ru-RU" dirty="0" smtClean="0"/>
              <a:t> </a:t>
            </a:r>
            <a:r>
              <a:rPr lang="ru-RU" dirty="0" err="1" smtClean="0"/>
              <a:t>знаєш</a:t>
            </a:r>
            <a:r>
              <a:rPr lang="ru-RU" dirty="0" smtClean="0"/>
              <a:t> – </a:t>
            </a:r>
            <a:r>
              <a:rPr lang="ru-RU" dirty="0" err="1" smtClean="0"/>
              <a:t>міцніше</a:t>
            </a:r>
            <a:r>
              <a:rPr lang="ru-RU" dirty="0" smtClean="0"/>
              <a:t> </a:t>
            </a:r>
            <a:r>
              <a:rPr lang="ru-RU" dirty="0" err="1" smtClean="0"/>
              <a:t>спиш</a:t>
            </a:r>
            <a:r>
              <a:rPr lang="ru-RU" dirty="0" smtClean="0"/>
              <a:t>!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59209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9103"/>
          </a:xfrm>
        </p:spPr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                      </a:t>
            </a:r>
            <a:r>
              <a:rPr lang="uk-UA" b="1" dirty="0">
                <a:solidFill>
                  <a:srgbClr val="FF0000"/>
                </a:solidFill>
              </a:rPr>
              <a:t>Р</a:t>
            </a:r>
            <a:r>
              <a:rPr lang="uk-UA" b="1" dirty="0" smtClean="0">
                <a:solidFill>
                  <a:srgbClr val="FF0000"/>
                </a:solidFill>
              </a:rPr>
              <a:t>озважальна програма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2425" y="112224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>
                <a:solidFill>
                  <a:srgbClr val="002060"/>
                </a:solidFill>
              </a:rPr>
              <a:t>                                                  ВІДГАДАЙ ЗАГАДКИ</a:t>
            </a:r>
            <a:endParaRPr lang="ru-RU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dirty="0">
              <a:solidFill>
                <a:srgbClr val="00206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2237187"/>
              </p:ext>
            </p:extLst>
          </p:nvPr>
        </p:nvGraphicFramePr>
        <p:xfrm>
          <a:off x="1775546" y="1635199"/>
          <a:ext cx="10167924" cy="512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3962">
                  <a:extLst>
                    <a:ext uri="{9D8B030D-6E8A-4147-A177-3AD203B41FA5}">
                      <a16:colId xmlns:a16="http://schemas.microsoft.com/office/drawing/2014/main" val="706325976"/>
                    </a:ext>
                  </a:extLst>
                </a:gridCol>
                <a:gridCol w="5083962">
                  <a:extLst>
                    <a:ext uri="{9D8B030D-6E8A-4147-A177-3AD203B41FA5}">
                      <a16:colId xmlns:a16="http://schemas.microsoft.com/office/drawing/2014/main" val="30080992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 КОМАНДА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2 КОМАНДА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29030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Через воду він проводить,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 сам з місця вік не сходить. </a:t>
                      </a:r>
                      <a:r>
                        <a:rPr lang="uk-UA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(Міст)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Прийшла кума із довгим віником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бесіду із нашим півником,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Схопила півня на обід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Та й замела </a:t>
                      </a:r>
                      <a:r>
                        <a:rPr lang="uk-UA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мітлою</a:t>
                      </a: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слід. </a:t>
                      </a:r>
                      <a:r>
                        <a:rPr lang="uk-UA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(Лисиця)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741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І червона, й соковита,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Та гірка вона все літо.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Припече мороз – вона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Стала добра й смачна.  </a:t>
                      </a:r>
                      <a:r>
                        <a:rPr lang="uk-UA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(Калина)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Квітка пишна, квітка гожа,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троянду трішки схожа.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кущах вона зростає.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Хто із вас цю квітку знає? </a:t>
                      </a:r>
                      <a:r>
                        <a:rPr lang="uk-UA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(Шипшина)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670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Дерев’яний та довгенький,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Маю носик я гостренький.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білому слід лишаю,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Усіх діток потішаю. </a:t>
                      </a:r>
                      <a:r>
                        <a:rPr lang="uk-UA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(Олівець)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 лісі зростав,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 столяра побував,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кімнаті оселився,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Полотном укрився. </a:t>
                      </a:r>
                      <a:r>
                        <a:rPr lang="uk-UA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(Стіл)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10858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Спритний майстер у стрибках: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деревах, по гілках.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Вся руда, пухнастий хвіст,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Рідний дім для неї – ліс. </a:t>
                      </a:r>
                      <a:r>
                        <a:rPr lang="uk-UA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(Білка)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Я порою дощовою – 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Наче дах над головою.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 собі мене тримають,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 як дощ  пройде – складають. </a:t>
                      </a:r>
                      <a:r>
                        <a:rPr lang="uk-UA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(Парасолька)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62439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83119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0993928"/>
              </p:ext>
            </p:extLst>
          </p:nvPr>
        </p:nvGraphicFramePr>
        <p:xfrm>
          <a:off x="374650" y="207963"/>
          <a:ext cx="11512550" cy="649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56275">
                  <a:extLst>
                    <a:ext uri="{9D8B030D-6E8A-4147-A177-3AD203B41FA5}">
                      <a16:colId xmlns:a16="http://schemas.microsoft.com/office/drawing/2014/main" val="3873701719"/>
                    </a:ext>
                  </a:extLst>
                </a:gridCol>
                <a:gridCol w="5756275">
                  <a:extLst>
                    <a:ext uri="{9D8B030D-6E8A-4147-A177-3AD203B41FA5}">
                      <a16:colId xmlns:a16="http://schemas.microsoft.com/office/drawing/2014/main" val="575852977"/>
                    </a:ext>
                  </a:extLst>
                </a:gridCol>
              </a:tblGrid>
              <a:tr h="12128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Хто крилатий, гарний, гожий,</a:t>
                      </a:r>
                      <a:br>
                        <a:rPr lang="uk-UA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красиву квітку схожий,</a:t>
                      </a:r>
                      <a:br>
                        <a:rPr lang="uk-UA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Має довгий хоботок,</a:t>
                      </a:r>
                      <a:br>
                        <a:rPr lang="uk-UA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П’є нектар ним із квіток? (Метелик)</a:t>
                      </a:r>
                      <a:endParaRPr lang="ru-RU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Загорнулася в клубок</a:t>
                      </a:r>
                      <a:br>
                        <a:rPr lang="uk-UA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Ціла купка голочок.</a:t>
                      </a:r>
                      <a:br>
                        <a:rPr lang="uk-UA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Лис </a:t>
                      </a:r>
                      <a:r>
                        <a:rPr lang="uk-UA" sz="1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підбіг</a:t>
                      </a:r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голки понюхав.</a:t>
                      </a:r>
                      <a:br>
                        <a:rPr lang="uk-UA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Потім довго носа чухав. (Їжак)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52047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Без насіння виростає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І міцне коріння має.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Ним їмо і хліб, і суп.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Що це буде, дітки? </a:t>
                      </a:r>
                      <a:r>
                        <a:rPr lang="uk-UA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(Зуб)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Цього діда мусиш  знати,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Він стоїть десь під стіною.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Кожен день твою кімнату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Підмітає бородою. </a:t>
                      </a:r>
                      <a:r>
                        <a:rPr lang="uk-UA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(Віник)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48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Чистить курточку, штанці,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Чобітки і сап’янці…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Дуже працьовита тітка.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Здогадались, хто це? </a:t>
                      </a:r>
                      <a:r>
                        <a:rPr lang="uk-UA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(Щітка)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дубочку я вродився,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дубочку й оселився.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Восени я упаду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Та дубочком проросту. </a:t>
                      </a:r>
                      <a:r>
                        <a:rPr lang="uk-UA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(Жолудь)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78213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k-UA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Я на сонце дуже схожа – </a:t>
                      </a:r>
                      <a:br>
                        <a:rPr lang="uk-UA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Золотиста, ніжна, гожа.</a:t>
                      </a:r>
                      <a:br>
                        <a:rPr lang="uk-UA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Рано-вранці розквітаю.</a:t>
                      </a:r>
                      <a:br>
                        <a:rPr lang="uk-UA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Відгадати вам неважко,</a:t>
                      </a:r>
                      <a:br>
                        <a:rPr lang="uk-UA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Що за квітка я ? </a:t>
                      </a:r>
                      <a:r>
                        <a:rPr lang="uk-UA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(Ромашка)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Шепчу я веселі сни,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Тільки ти скоріш засни.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Всі кладуть мене під вушко,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Бо на те я і … </a:t>
                      </a:r>
                      <a:r>
                        <a:rPr lang="uk-UA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(Подушка)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48879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/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Вміє вишивати, шити,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Може ґудзики пришити,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Та без одягу донині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Рукодільниця – кравчиня. </a:t>
                      </a:r>
                      <a:r>
                        <a:rPr lang="uk-UA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(Голка)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 ворота він летить,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Як зумієш гол забить.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Скаче весело по полю,</a:t>
                      </a:r>
                      <a:b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Незамінний у футболі. </a:t>
                      </a:r>
                      <a:r>
                        <a:rPr lang="uk-UA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М’яч)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36756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9355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Гра «Розпізнай і назви»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b="1" dirty="0" smtClean="0">
                <a:solidFill>
                  <a:srgbClr val="FF0000"/>
                </a:solidFill>
              </a:rPr>
              <a:t>1«Цікавинки із торбинки»</a:t>
            </a:r>
            <a:endParaRPr lang="ru-RU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uk-UA" b="1" dirty="0" smtClean="0">
                <a:solidFill>
                  <a:srgbClr val="002060"/>
                </a:solidFill>
              </a:rPr>
              <a:t>Розпізнай і назви взятий предмет</a:t>
            </a:r>
          </a:p>
          <a:p>
            <a:pPr marL="0" indent="0">
              <a:buNone/>
            </a:pPr>
            <a:r>
              <a:rPr lang="uk-UA" b="1" dirty="0" smtClean="0">
                <a:solidFill>
                  <a:srgbClr val="002060"/>
                </a:solidFill>
              </a:rPr>
              <a:t> лише за відчуттям.</a:t>
            </a:r>
          </a:p>
          <a:p>
            <a:endParaRPr lang="uk-UA" b="1" dirty="0">
              <a:solidFill>
                <a:srgbClr val="FF0000"/>
              </a:solidFill>
            </a:endParaRPr>
          </a:p>
          <a:p>
            <a:endParaRPr lang="uk-UA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uk-UA" b="1" dirty="0" smtClean="0">
                <a:solidFill>
                  <a:srgbClr val="FF0000"/>
                </a:solidFill>
              </a:rPr>
              <a:t>2. «Як смачно пахне!»</a:t>
            </a:r>
          </a:p>
          <a:p>
            <a:pPr marL="0" indent="0">
              <a:buNone/>
            </a:pPr>
            <a:r>
              <a:rPr lang="uk-UA" b="1" dirty="0" smtClean="0">
                <a:solidFill>
                  <a:srgbClr val="002060"/>
                </a:solidFill>
              </a:rPr>
              <a:t>Назви страву лише за запахом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541" t="51077" r="27117" b="9744"/>
          <a:stretch/>
        </p:blipFill>
        <p:spPr>
          <a:xfrm>
            <a:off x="6766560" y="1420837"/>
            <a:ext cx="2306218" cy="213828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362" t="50462" r="11801" b="1538"/>
          <a:stretch/>
        </p:blipFill>
        <p:spPr>
          <a:xfrm>
            <a:off x="9298745" y="1420837"/>
            <a:ext cx="2341951" cy="21158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65" t="29539" r="1954" b="34154"/>
          <a:stretch/>
        </p:blipFill>
        <p:spPr>
          <a:xfrm>
            <a:off x="6766560" y="3694063"/>
            <a:ext cx="2011522" cy="2184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934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            </a:t>
            </a:r>
            <a:r>
              <a:rPr lang="uk-UA" b="1" dirty="0" smtClean="0">
                <a:solidFill>
                  <a:srgbClr val="FF0000"/>
                </a:solidFill>
              </a:rPr>
              <a:t>Гра «Назви </a:t>
            </a:r>
            <a:r>
              <a:rPr lang="uk-UA" b="1" dirty="0">
                <a:solidFill>
                  <a:srgbClr val="FF0000"/>
                </a:solidFill>
              </a:rPr>
              <a:t>описаний предмет</a:t>
            </a:r>
            <a:r>
              <a:rPr lang="uk-UA" b="1" dirty="0" smtClean="0">
                <a:solidFill>
                  <a:srgbClr val="FF0000"/>
                </a:solidFill>
              </a:rPr>
              <a:t>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72407"/>
            <a:ext cx="10515600" cy="4351338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uk-UA" b="1" dirty="0" smtClean="0">
                <a:solidFill>
                  <a:srgbClr val="002060"/>
                </a:solidFill>
              </a:rPr>
              <a:t>Для </a:t>
            </a:r>
            <a:r>
              <a:rPr lang="uk-UA" b="1" dirty="0">
                <a:solidFill>
                  <a:srgbClr val="002060"/>
                </a:solidFill>
              </a:rPr>
              <a:t>участі у грі запрошую по п’ять учасників</a:t>
            </a:r>
            <a:r>
              <a:rPr lang="uk-UA" b="1" dirty="0" smtClean="0">
                <a:solidFill>
                  <a:srgbClr val="002060"/>
                </a:solidFill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b="1" dirty="0" smtClean="0">
                <a:solidFill>
                  <a:srgbClr val="002060"/>
                </a:solidFill>
              </a:rPr>
              <a:t> </a:t>
            </a:r>
            <a:r>
              <a:rPr lang="uk-UA" b="1" dirty="0">
                <a:solidFill>
                  <a:srgbClr val="002060"/>
                </a:solidFill>
              </a:rPr>
              <a:t>Кожному з них по черзі показується картинка із зображенням квітки, </a:t>
            </a:r>
            <a:r>
              <a:rPr lang="uk-UA" b="1" dirty="0" err="1">
                <a:solidFill>
                  <a:srgbClr val="002060"/>
                </a:solidFill>
              </a:rPr>
              <a:t>овоча</a:t>
            </a:r>
            <a:r>
              <a:rPr lang="uk-UA" b="1" dirty="0">
                <a:solidFill>
                  <a:srgbClr val="002060"/>
                </a:solidFill>
              </a:rPr>
              <a:t> або фрукту. Гравці повинні без використання слів та звуків - тобто жестами описати побачене, </a:t>
            </a:r>
            <a:endParaRPr lang="uk-UA" b="1" dirty="0" smtClean="0">
              <a:solidFill>
                <a:srgbClr val="002060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uk-UA" b="1" dirty="0" smtClean="0">
                <a:solidFill>
                  <a:srgbClr val="002060"/>
                </a:solidFill>
              </a:rPr>
              <a:t>а </a:t>
            </a:r>
            <a:r>
              <a:rPr lang="uk-UA" b="1" dirty="0">
                <a:solidFill>
                  <a:srgbClr val="002060"/>
                </a:solidFill>
              </a:rPr>
              <a:t>решта членів команди – відгадати та </a:t>
            </a:r>
            <a:r>
              <a:rPr lang="uk-UA" b="1" dirty="0" smtClean="0">
                <a:solidFill>
                  <a:srgbClr val="002060"/>
                </a:solidFill>
              </a:rPr>
              <a:t>назвати предмет</a:t>
            </a:r>
            <a:r>
              <a:rPr lang="uk-UA" b="1" dirty="0">
                <a:solidFill>
                  <a:srgbClr val="002060"/>
                </a:solidFill>
              </a:rPr>
              <a:t>. </a:t>
            </a:r>
            <a:endParaRPr lang="uk-UA" b="1" dirty="0" smtClean="0">
              <a:solidFill>
                <a:srgbClr val="00206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uk-UA" b="1" dirty="0" smtClean="0">
                <a:solidFill>
                  <a:srgbClr val="002060"/>
                </a:solidFill>
              </a:rPr>
              <a:t>Перемагає </a:t>
            </a:r>
            <a:r>
              <a:rPr lang="uk-UA" b="1" dirty="0">
                <a:solidFill>
                  <a:srgbClr val="002060"/>
                </a:solidFill>
              </a:rPr>
              <a:t>та команда, котра матиме більше відгаданих предметів</a:t>
            </a:r>
            <a:r>
              <a:rPr lang="uk-UA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90160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112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dirty="0" smtClean="0"/>
              <a:t> </a:t>
            </a:r>
            <a:r>
              <a:rPr lang="uk-UA" b="1" dirty="0" err="1" smtClean="0">
                <a:solidFill>
                  <a:srgbClr val="FF0000"/>
                </a:solidFill>
              </a:rPr>
              <a:t>Флешмоб</a:t>
            </a:r>
            <a:r>
              <a:rPr lang="uk-UA" b="1" dirty="0" smtClean="0">
                <a:solidFill>
                  <a:srgbClr val="FF0000"/>
                </a:solidFill>
              </a:rPr>
              <a:t> </a:t>
            </a:r>
            <a:r>
              <a:rPr lang="uk-UA" sz="4800" b="1" i="1" u="sng" dirty="0" smtClean="0">
                <a:solidFill>
                  <a:srgbClr val="FF0000"/>
                </a:solidFill>
              </a:rPr>
              <a:t>«То не є проблема»</a:t>
            </a:r>
            <a:br>
              <a:rPr lang="uk-UA" sz="4800" b="1" i="1" u="sng" dirty="0" smtClean="0">
                <a:solidFill>
                  <a:srgbClr val="FF0000"/>
                </a:solidFill>
              </a:rPr>
            </a:br>
            <a:r>
              <a:rPr lang="en-US" sz="2400" b="1" i="1" u="sng" dirty="0" smtClean="0">
                <a:solidFill>
                  <a:srgbClr val="FF0000"/>
                </a:solidFill>
                <a:hlinkClick r:id="rId2"/>
              </a:rPr>
              <a:t>https://youtu.be/klI9DK7cI8w?si=wYFUIND_SWMrPkkX</a:t>
            </a:r>
            <a:r>
              <a:rPr lang="uk-UA" sz="2400" b="1" i="1" u="sng" dirty="0" smtClean="0">
                <a:solidFill>
                  <a:srgbClr val="FF0000"/>
                </a:solidFill>
              </a:rPr>
              <a:t>  </a:t>
            </a:r>
            <a:endParaRPr lang="ru-RU" sz="2000" b="1" u="sng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base">
              <a:buNone/>
            </a:pPr>
            <a:r>
              <a:rPr lang="uk-UA" dirty="0" smtClean="0"/>
              <a:t>                       </a:t>
            </a:r>
            <a:r>
              <a:rPr lang="uk-UA" dirty="0" smtClean="0">
                <a:solidFill>
                  <a:srgbClr val="002060"/>
                </a:solidFill>
              </a:rPr>
              <a:t>Діти</a:t>
            </a:r>
            <a:r>
              <a:rPr lang="uk-UA" dirty="0">
                <a:solidFill>
                  <a:srgbClr val="002060"/>
                </a:solidFill>
              </a:rPr>
              <a:t>,  а ви любите танцювати? </a:t>
            </a:r>
            <a:endParaRPr lang="uk-UA" dirty="0" smtClean="0">
              <a:solidFill>
                <a:srgbClr val="002060"/>
              </a:solidFill>
            </a:endParaRPr>
          </a:p>
          <a:p>
            <a:pPr marL="0" indent="0" fontAlgn="base">
              <a:buNone/>
            </a:pPr>
            <a:r>
              <a:rPr lang="uk-UA" dirty="0">
                <a:solidFill>
                  <a:srgbClr val="002060"/>
                </a:solidFill>
              </a:rPr>
              <a:t> </a:t>
            </a:r>
            <a:r>
              <a:rPr lang="uk-UA" dirty="0" smtClean="0">
                <a:solidFill>
                  <a:srgbClr val="002060"/>
                </a:solidFill>
              </a:rPr>
              <a:t>  Тож </a:t>
            </a:r>
            <a:r>
              <a:rPr lang="uk-UA" dirty="0">
                <a:solidFill>
                  <a:srgbClr val="002060"/>
                </a:solidFill>
              </a:rPr>
              <a:t>давайте в честь вашого свята влаштуємо святковий </a:t>
            </a:r>
            <a:r>
              <a:rPr lang="uk-UA" dirty="0" err="1">
                <a:solidFill>
                  <a:srgbClr val="002060"/>
                </a:solidFill>
              </a:rPr>
              <a:t>флешмоб</a:t>
            </a:r>
            <a:r>
              <a:rPr lang="uk-UA" dirty="0" smtClean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</a:endParaRPr>
          </a:p>
          <a:p>
            <a:pPr marL="0" indent="0" fontAlgn="base">
              <a:buNone/>
            </a:pP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Рисунок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399" y="2781047"/>
            <a:ext cx="4434841" cy="3043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9170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002060"/>
                </a:solidFill>
              </a:rPr>
              <a:t>    </a:t>
            </a:r>
            <a:r>
              <a:rPr lang="uk-UA" b="1" dirty="0" smtClean="0">
                <a:solidFill>
                  <a:srgbClr val="002060"/>
                </a:solidFill>
              </a:rPr>
              <a:t>Інтерактивна вправа</a:t>
            </a:r>
            <a:br>
              <a:rPr lang="uk-UA" b="1" dirty="0" smtClean="0">
                <a:solidFill>
                  <a:srgbClr val="002060"/>
                </a:solidFill>
              </a:rPr>
            </a:br>
            <a:r>
              <a:rPr lang="uk-UA" b="1" dirty="0" smtClean="0"/>
              <a:t> </a:t>
            </a:r>
            <a:r>
              <a:rPr lang="uk-UA" b="1" dirty="0" smtClean="0">
                <a:solidFill>
                  <a:srgbClr val="FF0000"/>
                </a:solidFill>
              </a:rPr>
              <a:t>«Щаслива дитина»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591" b="-2628"/>
          <a:stretch/>
        </p:blipFill>
        <p:spPr>
          <a:xfrm>
            <a:off x="564814" y="1874519"/>
            <a:ext cx="5789332" cy="4241483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6888480" y="1874519"/>
            <a:ext cx="4465320" cy="212074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err="1" smtClean="0">
                <a:solidFill>
                  <a:srgbClr val="002060"/>
                </a:solidFill>
              </a:rPr>
              <a:t>Запиши</a:t>
            </a:r>
            <a:r>
              <a:rPr lang="uk-UA" sz="2400" b="1" dirty="0" smtClean="0">
                <a:solidFill>
                  <a:srgbClr val="002060"/>
                </a:solidFill>
              </a:rPr>
              <a:t>, коли, </a:t>
            </a:r>
          </a:p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на твою думку, </a:t>
            </a:r>
          </a:p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дитина почувається щасливо.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7074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0800" y="899160"/>
            <a:ext cx="9113520" cy="527780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44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4400" b="1" dirty="0" smtClean="0">
                <a:solidFill>
                  <a:srgbClr val="002060"/>
                </a:solidFill>
              </a:rPr>
              <a:t>Нехай </a:t>
            </a:r>
            <a:r>
              <a:rPr lang="ru-RU" sz="4400" b="1" dirty="0">
                <a:solidFill>
                  <a:srgbClr val="002060"/>
                </a:solidFill>
              </a:rPr>
              <a:t>вас </a:t>
            </a:r>
            <a:r>
              <a:rPr lang="ru-RU" sz="4400" b="1" dirty="0" err="1">
                <a:solidFill>
                  <a:srgbClr val="002060"/>
                </a:solidFill>
              </a:rPr>
              <a:t>оточує</a:t>
            </a:r>
            <a:r>
              <a:rPr lang="ru-RU" sz="4400" b="1" dirty="0">
                <a:solidFill>
                  <a:srgbClr val="002060"/>
                </a:solidFill>
              </a:rPr>
              <a:t> </a:t>
            </a:r>
            <a:r>
              <a:rPr lang="ru-RU" sz="4400" b="1" dirty="0" err="1">
                <a:solidFill>
                  <a:srgbClr val="002060"/>
                </a:solidFill>
              </a:rPr>
              <a:t>ніжність</a:t>
            </a:r>
            <a:r>
              <a:rPr lang="ru-RU" sz="4400" b="1" dirty="0">
                <a:solidFill>
                  <a:srgbClr val="002060"/>
                </a:solidFill>
              </a:rPr>
              <a:t>, </a:t>
            </a:r>
            <a:endParaRPr lang="ru-RU" sz="44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4400" b="1" dirty="0" err="1" smtClean="0">
                <a:solidFill>
                  <a:srgbClr val="002060"/>
                </a:solidFill>
              </a:rPr>
              <a:t>радість</a:t>
            </a:r>
            <a:r>
              <a:rPr lang="ru-RU" sz="4400" b="1" dirty="0" smtClean="0">
                <a:solidFill>
                  <a:srgbClr val="002060"/>
                </a:solidFill>
              </a:rPr>
              <a:t> </a:t>
            </a:r>
            <a:r>
              <a:rPr lang="ru-RU" sz="4400" b="1" dirty="0">
                <a:solidFill>
                  <a:srgbClr val="002060"/>
                </a:solidFill>
              </a:rPr>
              <a:t>і </a:t>
            </a:r>
            <a:r>
              <a:rPr lang="ru-RU" sz="4400" b="1" dirty="0" err="1">
                <a:solidFill>
                  <a:srgbClr val="002060"/>
                </a:solidFill>
              </a:rPr>
              <a:t>турбота</a:t>
            </a:r>
            <a:r>
              <a:rPr lang="ru-RU" sz="4400" b="1" dirty="0">
                <a:solidFill>
                  <a:srgbClr val="002060"/>
                </a:solidFill>
              </a:rPr>
              <a:t>. </a:t>
            </a:r>
            <a:endParaRPr lang="ru-RU" sz="44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4400" b="1" dirty="0" smtClean="0">
                <a:solidFill>
                  <a:srgbClr val="002060"/>
                </a:solidFill>
              </a:rPr>
              <a:t>Нехай </a:t>
            </a:r>
            <a:r>
              <a:rPr lang="ru-RU" sz="4400" b="1" dirty="0" err="1">
                <a:solidFill>
                  <a:srgbClr val="002060"/>
                </a:solidFill>
              </a:rPr>
              <a:t>дитинство</a:t>
            </a:r>
            <a:r>
              <a:rPr lang="ru-RU" sz="4400" b="1" dirty="0">
                <a:solidFill>
                  <a:srgbClr val="002060"/>
                </a:solidFill>
              </a:rPr>
              <a:t> буде </a:t>
            </a:r>
            <a:r>
              <a:rPr lang="ru-RU" sz="4400" b="1" dirty="0" err="1">
                <a:solidFill>
                  <a:srgbClr val="002060"/>
                </a:solidFill>
              </a:rPr>
              <a:t>безхмарним</a:t>
            </a:r>
            <a:r>
              <a:rPr lang="ru-RU" sz="4400" b="1" dirty="0">
                <a:solidFill>
                  <a:srgbClr val="002060"/>
                </a:solidFill>
              </a:rPr>
              <a:t>, </a:t>
            </a:r>
            <a:endParaRPr lang="ru-RU" sz="44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4400" b="1" dirty="0" smtClean="0">
                <a:solidFill>
                  <a:srgbClr val="002060"/>
                </a:solidFill>
              </a:rPr>
              <a:t>а </a:t>
            </a:r>
            <a:r>
              <a:rPr lang="ru-RU" sz="4400" b="1" dirty="0" err="1">
                <a:solidFill>
                  <a:srgbClr val="002060"/>
                </a:solidFill>
              </a:rPr>
              <a:t>кожен</a:t>
            </a:r>
            <a:r>
              <a:rPr lang="ru-RU" sz="4400" b="1" dirty="0">
                <a:solidFill>
                  <a:srgbClr val="002060"/>
                </a:solidFill>
              </a:rPr>
              <a:t> день </a:t>
            </a:r>
            <a:r>
              <a:rPr lang="ru-RU" sz="4400" b="1" dirty="0" err="1">
                <a:solidFill>
                  <a:srgbClr val="002060"/>
                </a:solidFill>
              </a:rPr>
              <a:t>щасливим</a:t>
            </a:r>
            <a:r>
              <a:rPr lang="ru-RU" sz="4400" b="1" dirty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7036237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900</Words>
  <Application>Microsoft Office PowerPoint</Application>
  <PresentationFormat>Широкоэкранный</PresentationFormat>
  <Paragraphs>136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Roboto</vt:lpstr>
      <vt:lpstr>Times New Roman</vt:lpstr>
      <vt:lpstr>Тема Office</vt:lpstr>
      <vt:lpstr>Розважально- пізнавальна година «МИ – ДІТИ ТВОЇ, УКРАЇНО!»</vt:lpstr>
      <vt:lpstr>             Мета заходу:</vt:lpstr>
      <vt:lpstr>План заходу</vt:lpstr>
      <vt:lpstr>                      Вступне слово вчителя.</vt:lpstr>
      <vt:lpstr>Презентация PowerPoint</vt:lpstr>
      <vt:lpstr>               Як часто у світі народжуються діти?</vt:lpstr>
      <vt:lpstr>         Яка етимологія слова «дитина»?</vt:lpstr>
      <vt:lpstr>ЧОМУ ВАЖЛИВИЙ ЦЕЙ ДЕНЬ?</vt:lpstr>
      <vt:lpstr>                                                     Права дітей</vt:lpstr>
      <vt:lpstr>ПРИВІТАННЯ ВІД ДІТЕЙ</vt:lpstr>
      <vt:lpstr>Презентация PowerPoint</vt:lpstr>
      <vt:lpstr>Презентация PowerPoint</vt:lpstr>
      <vt:lpstr>Презентация PowerPoint</vt:lpstr>
      <vt:lpstr>                  ДІТИ ЖАРТУЮТЬ</vt:lpstr>
      <vt:lpstr>Презентация PowerPoint</vt:lpstr>
      <vt:lpstr>                      Розважальна програма</vt:lpstr>
      <vt:lpstr>Презентация PowerPoint</vt:lpstr>
      <vt:lpstr>Гра «Розпізнай і назви»</vt:lpstr>
      <vt:lpstr>                 Гра «Назви описаний предмет»</vt:lpstr>
      <vt:lpstr> Флешмоб «То не є проблема» https://youtu.be/klI9DK7cI8w?si=wYFUIND_SWMrPkkX  </vt:lpstr>
      <vt:lpstr>    Інтерактивна вправа  «Щаслива дитина»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Розважально- пізнавальна година</dc:title>
  <dc:creator>Пользователь</dc:creator>
  <cp:lastModifiedBy>Пользователь</cp:lastModifiedBy>
  <cp:revision>19</cp:revision>
  <dcterms:created xsi:type="dcterms:W3CDTF">2024-02-25T14:44:12Z</dcterms:created>
  <dcterms:modified xsi:type="dcterms:W3CDTF">2024-02-25T18:36:22Z</dcterms:modified>
</cp:coreProperties>
</file>