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5" r:id="rId2"/>
    <p:sldId id="267" r:id="rId3"/>
    <p:sldId id="268" r:id="rId4"/>
    <p:sldId id="269" r:id="rId5"/>
    <p:sldId id="272" r:id="rId6"/>
    <p:sldId id="273" r:id="rId7"/>
    <p:sldId id="274" r:id="rId8"/>
    <p:sldId id="281" r:id="rId9"/>
    <p:sldId id="283" r:id="rId10"/>
    <p:sldId id="271" r:id="rId11"/>
    <p:sldId id="275" r:id="rId12"/>
    <p:sldId id="266" r:id="rId13"/>
    <p:sldId id="276" r:id="rId14"/>
    <p:sldId id="278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-720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290CF-7AD2-4748-9E84-59D6D8D39DC6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B7613-E068-4A45-86B0-6F619C4CBCE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0389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8229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399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191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1175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4603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67850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570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4454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415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0302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1878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C6A7C-B076-47D4-854A-B1216A4FE1F3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11CED-37E7-4BB0-BDA4-C05B3B05D2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245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1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9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1016" y="0"/>
            <a:ext cx="21461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</a:rPr>
              <a:t>Урок </a:t>
            </a:r>
            <a:r>
              <a:rPr lang="uk-UA" sz="4000" b="1" dirty="0" smtClean="0">
                <a:solidFill>
                  <a:srgbClr val="0070C0"/>
                </a:solidFill>
              </a:rPr>
              <a:t>107</a:t>
            </a:r>
            <a:endParaRPr lang="uk-UA" sz="4000" b="1" dirty="0">
              <a:solidFill>
                <a:srgbClr val="0070C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88536" y="338328"/>
            <a:ext cx="7671816" cy="11247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/>
              <a:t>Україна – це я, це ти, це ми !</a:t>
            </a:r>
            <a:endParaRPr lang="uk-UA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7509"/>
            <a:ext cx="2024063" cy="293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2880" y="3776472"/>
            <a:ext cx="1584153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/>
              <a:t>Підручник</a:t>
            </a:r>
          </a:p>
          <a:p>
            <a:pPr algn="ctr"/>
            <a:r>
              <a:rPr lang="uk-UA" sz="2400" b="1" dirty="0" smtClean="0"/>
              <a:t>с.143</a:t>
            </a:r>
            <a:endParaRPr lang="uk-UA" sz="2400" b="1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090928" y="1168083"/>
            <a:ext cx="9144000" cy="2387600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 Моя слава – Українська держава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 smtClean="0"/>
              <a:t>Є.</a:t>
            </a:r>
            <a:r>
              <a:rPr lang="uk-UA" b="1" dirty="0" err="1" smtClean="0"/>
              <a:t>Гуменко</a:t>
            </a:r>
            <a:r>
              <a:rPr lang="uk-UA" b="1" dirty="0" smtClean="0"/>
              <a:t> “ Наша країна – Україна ”</a:t>
            </a:r>
            <a:endParaRPr lang="uk-UA" b="1" dirty="0"/>
          </a:p>
        </p:txBody>
      </p:sp>
      <p:pic>
        <p:nvPicPr>
          <p:cNvPr id="1027" name="Picture 3" descr="C:\Users\User\Downloads\картинки\козаки\images (2).jf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5337" y="4297681"/>
            <a:ext cx="5956663" cy="256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4300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</a:t>
            </a:r>
            <a:r>
              <a:rPr lang="uk-UA" sz="2000" b="1" dirty="0" smtClean="0">
                <a:solidFill>
                  <a:schemeClr val="bg1"/>
                </a:solidFill>
              </a:rPr>
              <a:t>класу 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69341" y="1268084"/>
            <a:ext cx="690113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Знову день почався, діти,</a:t>
            </a:r>
            <a:endParaRPr kumimoji="0" lang="uk-UA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Всі зібрались на урок.</a:t>
            </a:r>
            <a:endParaRPr kumimoji="0" lang="uk-UA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Тож пора нам поспішити 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endParaRPr kumimoji="0" lang="uk-UA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effectLst/>
                <a:latin typeface="Zapf Chance" pitchFamily="34" charset="0"/>
                <a:ea typeface="Times New Roman" pitchFamily="18" charset="0"/>
                <a:cs typeface="Arial" pitchFamily="34" charset="0"/>
              </a:rPr>
              <a:t>Кличе в подорож дзвінок.</a:t>
            </a:r>
            <a:endParaRPr kumimoji="0" lang="uk-UA" sz="4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User\Downloads\картинки\козаки\Без названия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2110" y="1982534"/>
            <a:ext cx="3631882" cy="3631882"/>
          </a:xfrm>
          <a:prstGeom prst="rect">
            <a:avLst/>
          </a:prstGeom>
          <a:noFill/>
        </p:spPr>
      </p:pic>
      <p:pic>
        <p:nvPicPr>
          <p:cNvPr id="2053" name="Picture 5" descr="ДПА 2019 - ОЗО Лукашівський ліцей Баришівської селищної ради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63750" y="2752345"/>
            <a:ext cx="1753072" cy="20208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411442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er\Downloads\картинки\козаки\Без названия (2).jfif"/>
          <p:cNvPicPr>
            <a:picLocks noChangeAspect="1" noChangeArrowheads="1"/>
          </p:cNvPicPr>
          <p:nvPr/>
        </p:nvPicPr>
        <p:blipFill>
          <a:blip r:embed="rId2"/>
          <a:srcRect l="14939" r="12806"/>
          <a:stretch>
            <a:fillRect/>
          </a:stretch>
        </p:blipFill>
        <p:spPr bwMode="auto">
          <a:xfrm>
            <a:off x="0" y="1670212"/>
            <a:ext cx="2234153" cy="3276409"/>
          </a:xfrm>
          <a:prstGeom prst="rect">
            <a:avLst/>
          </a:prstGeom>
          <a:noFill/>
        </p:spPr>
      </p:pic>
      <p:pic>
        <p:nvPicPr>
          <p:cNvPr id="7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681335" y="1649674"/>
            <a:ext cx="5969696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9705" indent="45085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       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14733" y="450550"/>
            <a:ext cx="8732066" cy="58803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Читацька</a:t>
            </a:r>
            <a:r>
              <a:rPr lang="ru-RU" b="1" dirty="0"/>
              <a:t> </a:t>
            </a:r>
            <a:r>
              <a:rPr lang="ru-RU" b="1" dirty="0" err="1"/>
              <a:t>розминка</a:t>
            </a:r>
            <a:r>
              <a:rPr lang="ru-RU" b="1" dirty="0"/>
              <a:t>. Робота над </a:t>
            </a:r>
            <a:r>
              <a:rPr lang="ru-RU" b="1" dirty="0" err="1"/>
              <a:t>чистомовкою</a:t>
            </a:r>
            <a:endParaRPr lang="ru-RU" b="1" dirty="0"/>
          </a:p>
        </p:txBody>
      </p:sp>
      <p:pic>
        <p:nvPicPr>
          <p:cNvPr id="15362" name="Picture 2" descr="C:\Users\User\Downloads\українська мова вислови\зображення_viber_2023-02-22_08-29-29-331.jpg"/>
          <p:cNvPicPr>
            <a:picLocks noChangeAspect="1" noChangeArrowheads="1"/>
          </p:cNvPicPr>
          <p:nvPr/>
        </p:nvPicPr>
        <p:blipFill>
          <a:blip r:embed="rId4"/>
          <a:srcRect r="4538"/>
          <a:stretch>
            <a:fillRect/>
          </a:stretch>
        </p:blipFill>
        <p:spPr bwMode="auto">
          <a:xfrm>
            <a:off x="462280" y="0"/>
            <a:ext cx="2546096" cy="1846484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168165" y="1601142"/>
            <a:ext cx="830501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Ато-ато-ато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чистомовок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багато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Ті-ті-ті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та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найкращі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будуть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ті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Ята-ята-ята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поможуть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вам,малята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Ув-ув-ув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ротик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слухняним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був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5587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681335" y="1649674"/>
            <a:ext cx="5969696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9705" indent="45085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       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14733" y="450550"/>
            <a:ext cx="8732066" cy="58803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Читацька</a:t>
            </a:r>
            <a:r>
              <a:rPr lang="ru-RU" b="1" dirty="0"/>
              <a:t> </a:t>
            </a:r>
            <a:r>
              <a:rPr lang="ru-RU" b="1" dirty="0" err="1"/>
              <a:t>розминка</a:t>
            </a:r>
            <a:r>
              <a:rPr lang="ru-RU" b="1" dirty="0"/>
              <a:t>. Робота над </a:t>
            </a:r>
            <a:r>
              <a:rPr lang="ru-RU" b="1" dirty="0" err="1"/>
              <a:t>скоромовкою</a:t>
            </a:r>
            <a:endParaRPr lang="ru-RU" b="1" dirty="0"/>
          </a:p>
        </p:txBody>
      </p:sp>
      <p:pic>
        <p:nvPicPr>
          <p:cNvPr id="5" name="Picture 2" descr="C:\Users\User\Downloads\українська мова вислови\зображення_viber_2023-02-22_08-29-28-984.jpg"/>
          <p:cNvPicPr>
            <a:picLocks noChangeAspect="1" noChangeArrowheads="1"/>
          </p:cNvPicPr>
          <p:nvPr/>
        </p:nvPicPr>
        <p:blipFill>
          <a:blip r:embed="rId3"/>
          <a:srcRect r="5475"/>
          <a:stretch>
            <a:fillRect/>
          </a:stretch>
        </p:blipFill>
        <p:spPr bwMode="auto">
          <a:xfrm>
            <a:off x="7356079" y="1334633"/>
            <a:ext cx="2805953" cy="2055102"/>
          </a:xfrm>
          <a:prstGeom prst="rect">
            <a:avLst/>
          </a:prstGeom>
          <a:noFill/>
        </p:spPr>
      </p:pic>
      <p:pic>
        <p:nvPicPr>
          <p:cNvPr id="14337" name="Picture 1" descr="C:\Users\User\Downloads\картинки\козаки\image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94330" y="2993136"/>
            <a:ext cx="2485633" cy="3654552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014984" y="2944368"/>
            <a:ext cx="6300216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Боронила борона по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боронованому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полю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5828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46592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80636" y="406700"/>
            <a:ext cx="8732066" cy="58803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Повідомлення теми та завдань уроку</a:t>
            </a:r>
          </a:p>
        </p:txBody>
      </p:sp>
      <p:pic>
        <p:nvPicPr>
          <p:cNvPr id="11" name="Picture 6" descr="коричневая деревянная рамка черная доска для рисования мелом PNG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2600" b="90000" l="0" r="100000">
                        <a14:foregroundMark x1="81600" y1="69600" x2="81600" y2="69600"/>
                        <a14:foregroundMark x1="85000" y1="69800" x2="85000" y2="69800"/>
                        <a14:foregroundMark x1="79600" y1="69600" x2="79600" y2="69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06" b="17594"/>
          <a:stretch/>
        </p:blipFill>
        <p:spPr bwMode="auto">
          <a:xfrm>
            <a:off x="874746" y="971436"/>
            <a:ext cx="6690109" cy="49239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38682" y="1648480"/>
            <a:ext cx="49622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</a:rPr>
              <a:t>Ми </a:t>
            </a:r>
            <a:r>
              <a:rPr lang="ru-RU" sz="3600" b="1" dirty="0" err="1">
                <a:solidFill>
                  <a:schemeClr val="bg1"/>
                </a:solidFill>
              </a:rPr>
              <a:t>будемо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вдосконалювати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>
                <a:solidFill>
                  <a:schemeClr val="bg1"/>
                </a:solidFill>
              </a:rPr>
              <a:t>навички</a:t>
            </a:r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</a:rPr>
              <a:t>свідомого</a:t>
            </a:r>
            <a:r>
              <a:rPr lang="ru-RU" sz="3600" b="1" dirty="0" smtClean="0">
                <a:solidFill>
                  <a:schemeClr val="bg1"/>
                </a:solidFill>
              </a:rPr>
              <a:t>, </a:t>
            </a:r>
            <a:r>
              <a:rPr lang="ru-RU" sz="3600" b="1" dirty="0" err="1" smtClean="0">
                <a:solidFill>
                  <a:schemeClr val="bg1"/>
                </a:solidFill>
              </a:rPr>
              <a:t>виразного</a:t>
            </a:r>
            <a:r>
              <a:rPr lang="ru-RU" sz="36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 err="1" smtClean="0">
                <a:solidFill>
                  <a:schemeClr val="bg1"/>
                </a:solidFill>
              </a:rPr>
              <a:t>читання</a:t>
            </a:r>
            <a:r>
              <a:rPr lang="ru-RU" sz="3600" b="1" dirty="0" smtClean="0">
                <a:solidFill>
                  <a:schemeClr val="bg1"/>
                </a:solidFill>
              </a:rPr>
              <a:t>.</a:t>
            </a:r>
            <a:endParaRPr lang="ru-RU" sz="3600" b="1" dirty="0">
              <a:solidFill>
                <a:schemeClr val="bg1"/>
              </a:solidFill>
            </a:endParaRPr>
          </a:p>
        </p:txBody>
      </p:sp>
      <p:pic>
        <p:nvPicPr>
          <p:cNvPr id="11265" name="Picture 1" descr="C:\Users\User\Downloads\картинки\козаки\images (1).png"/>
          <p:cNvPicPr>
            <a:picLocks noChangeAspect="1" noChangeArrowheads="1"/>
          </p:cNvPicPr>
          <p:nvPr/>
        </p:nvPicPr>
        <p:blipFill>
          <a:blip r:embed="rId4"/>
          <a:srcRect t="10797" b="23173"/>
          <a:stretch>
            <a:fillRect/>
          </a:stretch>
        </p:blipFill>
        <p:spPr bwMode="auto">
          <a:xfrm>
            <a:off x="7416355" y="3063240"/>
            <a:ext cx="4059365" cy="3483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554813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>
                <a:solidFill>
                  <a:schemeClr val="bg1"/>
                </a:solidFill>
              </a:rPr>
              <a:t>Вправа</a:t>
            </a:r>
            <a:r>
              <a:rPr lang="ru-RU" sz="2000" b="1" dirty="0" smtClean="0">
                <a:solidFill>
                  <a:schemeClr val="bg1"/>
                </a:solidFill>
              </a:rPr>
              <a:t>  « </a:t>
            </a:r>
            <a:r>
              <a:rPr lang="ru-RU" sz="2000" b="1" dirty="0" err="1" smtClean="0">
                <a:solidFill>
                  <a:schemeClr val="bg1"/>
                </a:solidFill>
              </a:rPr>
              <a:t>Передбачення</a:t>
            </a:r>
            <a:r>
              <a:rPr lang="ru-RU" sz="2000" b="1" dirty="0" smtClean="0">
                <a:solidFill>
                  <a:schemeClr val="bg1"/>
                </a:solidFill>
              </a:rPr>
              <a:t> 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6968" y="1533259"/>
            <a:ext cx="9187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uk-UA" sz="4000" dirty="0" smtClean="0"/>
              <a:t> Як ви гадаєте, про що сьогодні ми будемо  читати ?</a:t>
            </a:r>
            <a:endParaRPr lang="uk-UA" sz="4000" dirty="0"/>
          </a:p>
        </p:txBody>
      </p:sp>
      <p:pic>
        <p:nvPicPr>
          <p:cNvPr id="5" name="Picture 2" descr="C:\Users\User\Downloads\картинки\козаки\images (3).jfif"/>
          <p:cNvPicPr>
            <a:picLocks noChangeAspect="1" noChangeArrowheads="1"/>
          </p:cNvPicPr>
          <p:nvPr/>
        </p:nvPicPr>
        <p:blipFill>
          <a:blip r:embed="rId3"/>
          <a:srcRect l="63867" t="20286"/>
          <a:stretch>
            <a:fillRect/>
          </a:stretch>
        </p:blipFill>
        <p:spPr bwMode="auto">
          <a:xfrm>
            <a:off x="9906000" y="2221992"/>
            <a:ext cx="1947672" cy="24062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30724" y="405926"/>
            <a:ext cx="8732066" cy="68163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Прочитай </a:t>
            </a:r>
            <a:r>
              <a:rPr lang="ru-RU" sz="2000" b="1" dirty="0" smtClean="0">
                <a:solidFill>
                  <a:schemeClr val="bg1"/>
                </a:solidFill>
              </a:rPr>
              <a:t>правильно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292927" y="1230470"/>
            <a:ext cx="9014604" cy="1992702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0654" y="1736324"/>
            <a:ext cx="2984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Calibri"/>
                <a:cs typeface="Calibri"/>
              </a:rPr>
              <a:t>'</a:t>
            </a:r>
            <a:endParaRPr lang="uk-UA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26645" y="1834033"/>
            <a:ext cx="2984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Calibri"/>
                <a:cs typeface="Calibri"/>
              </a:rPr>
              <a:t>'</a:t>
            </a:r>
            <a:endParaRPr lang="uk-UA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62578" y="1759789"/>
            <a:ext cx="2984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Calibri"/>
                <a:cs typeface="Calibri"/>
              </a:rPr>
              <a:t>'</a:t>
            </a:r>
            <a:endParaRPr lang="uk-UA" sz="4000" dirty="0">
              <a:solidFill>
                <a:srgbClr val="FF0000"/>
              </a:solidFill>
            </a:endParaRPr>
          </a:p>
        </p:txBody>
      </p:sp>
      <p:pic>
        <p:nvPicPr>
          <p:cNvPr id="9217" name="Picture 1" descr="C:\Users\User\Downloads\картинки\козаки\images (4).jfif"/>
          <p:cNvPicPr>
            <a:picLocks noChangeAspect="1" noChangeArrowheads="1"/>
          </p:cNvPicPr>
          <p:nvPr/>
        </p:nvPicPr>
        <p:blipFill>
          <a:blip r:embed="rId3"/>
          <a:srcRect l="9787" r="48293"/>
          <a:stretch>
            <a:fillRect/>
          </a:stretch>
        </p:blipFill>
        <p:spPr bwMode="auto">
          <a:xfrm>
            <a:off x="9491471" y="3378708"/>
            <a:ext cx="2289631" cy="3058668"/>
          </a:xfrm>
          <a:prstGeom prst="rect">
            <a:avLst/>
          </a:prstGeom>
          <a:noFill/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4"/>
          <a:srcRect l="30525" t="33333" r="37375" b="60934"/>
          <a:stretch>
            <a:fillRect/>
          </a:stretch>
        </p:blipFill>
        <p:spPr bwMode="auto">
          <a:xfrm>
            <a:off x="1627632" y="1664208"/>
            <a:ext cx="8100308" cy="813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662547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/>
          <a:srcRect l="29250" t="41600" r="35050" b="18533"/>
          <a:stretch>
            <a:fillRect/>
          </a:stretch>
        </p:blipFill>
        <p:spPr bwMode="auto">
          <a:xfrm>
            <a:off x="640079" y="521208"/>
            <a:ext cx="7351287" cy="4617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C:\Users\User\Downloads\картинки\козаки\f8PdlnLGI1k1ki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2500" y="1968500"/>
            <a:ext cx="4889500" cy="488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 l="29025" t="28533" r="35500" b="41334"/>
          <a:stretch>
            <a:fillRect/>
          </a:stretch>
        </p:blipFill>
        <p:spPr bwMode="auto">
          <a:xfrm>
            <a:off x="704087" y="594360"/>
            <a:ext cx="8573673" cy="409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Слово про слово</a:t>
            </a:r>
          </a:p>
        </p:txBody>
      </p:sp>
      <p:pic>
        <p:nvPicPr>
          <p:cNvPr id="12289" name="Picture 1" descr="C:\Users\User\Downloads\картинки\козаки\images (3).jfif"/>
          <p:cNvPicPr>
            <a:picLocks noChangeAspect="1" noChangeArrowheads="1"/>
          </p:cNvPicPr>
          <p:nvPr/>
        </p:nvPicPr>
        <p:blipFill>
          <a:blip r:embed="rId3"/>
          <a:srcRect r="42213"/>
          <a:stretch>
            <a:fillRect/>
          </a:stretch>
        </p:blipFill>
        <p:spPr bwMode="auto">
          <a:xfrm>
            <a:off x="9479226" y="4229100"/>
            <a:ext cx="2712774" cy="2628900"/>
          </a:xfrm>
          <a:prstGeom prst="rect">
            <a:avLst/>
          </a:prstGeom>
          <a:noFill/>
        </p:spPr>
      </p:pic>
      <p:pic>
        <p:nvPicPr>
          <p:cNvPr id="12291" name="Picture 3" descr="C:\Users\User\Downloads\українська мова вислови\зображення_viber_2023-02-22_08-29-29-550.jpg"/>
          <p:cNvPicPr>
            <a:picLocks noChangeAspect="1" noChangeArrowheads="1"/>
          </p:cNvPicPr>
          <p:nvPr/>
        </p:nvPicPr>
        <p:blipFill>
          <a:blip r:embed="rId4"/>
          <a:srcRect r="4954"/>
          <a:stretch>
            <a:fillRect/>
          </a:stretch>
        </p:blipFill>
        <p:spPr bwMode="auto">
          <a:xfrm>
            <a:off x="8650674" y="2587752"/>
            <a:ext cx="2523293" cy="183794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43128" y="1091476"/>
            <a:ext cx="8208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	Насамперед </a:t>
            </a:r>
            <a:r>
              <a:rPr lang="uk-UA" sz="2400" dirty="0" smtClean="0"/>
              <a:t>наша Вітчизна є європейською країною не тому, що її територія — центр Європи, а тому що </a:t>
            </a:r>
            <a:r>
              <a:rPr lang="uk-UA" sz="2400" b="1" dirty="0" smtClean="0"/>
              <a:t>українці здавна сповідують ті принципи свободи й незалежності, які притаманні багатьом народам інших держав</a:t>
            </a:r>
            <a:r>
              <a:rPr lang="uk-UA" sz="2400" dirty="0" smtClean="0"/>
              <a:t>.</a:t>
            </a:r>
            <a:endParaRPr lang="uk-UA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54608" y="2743861"/>
            <a:ext cx="7467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Україна – це, </a:t>
            </a:r>
            <a:r>
              <a:rPr lang="uk-UA" sz="2400" b="1" dirty="0" smtClean="0"/>
              <a:t>незалежна держава, що знаходиться в південно-східній частині Європи, омивається Чорним та Азовським морями</a:t>
            </a:r>
            <a:r>
              <a:rPr lang="uk-UA" sz="2400" dirty="0" smtClean="0"/>
              <a:t>. Вона є найбільшою за величиною країною, яка повністю лежить у Європі. Крім того, на території України знаходиться географічний центр Європи – неподалік міста </a:t>
            </a:r>
            <a:r>
              <a:rPr lang="uk-UA" sz="2400" dirty="0" err="1" smtClean="0"/>
              <a:t>Рахова</a:t>
            </a:r>
            <a:r>
              <a:rPr lang="uk-UA" sz="2400" dirty="0" smtClean="0"/>
              <a:t>, Закарпатської області.</a:t>
            </a:r>
            <a:endParaRPr lang="uk-U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30724" y="405926"/>
            <a:ext cx="8732066" cy="68163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Дайте </a:t>
            </a:r>
            <a:r>
              <a:rPr lang="ru-RU" sz="2000" b="1" dirty="0" err="1">
                <a:solidFill>
                  <a:schemeClr val="bg1"/>
                </a:solidFill>
              </a:rPr>
              <a:t>відповіді</a:t>
            </a:r>
            <a:r>
              <a:rPr lang="ru-RU" sz="2000" b="1" dirty="0">
                <a:solidFill>
                  <a:schemeClr val="bg1"/>
                </a:solidFill>
              </a:rPr>
              <a:t> на </a:t>
            </a:r>
            <a:r>
              <a:rPr lang="ru-RU" sz="2000" b="1" dirty="0" err="1">
                <a:solidFill>
                  <a:schemeClr val="bg1"/>
                </a:solidFill>
              </a:rPr>
              <a:t>питання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0244" name="Picture 4" descr="C:\Users\User\Downloads\картинки\школа\Без названия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69523" y="2525265"/>
            <a:ext cx="1203661" cy="1938098"/>
          </a:xfrm>
          <a:prstGeom prst="rect">
            <a:avLst/>
          </a:prstGeom>
          <a:noFill/>
        </p:spPr>
      </p:pic>
      <p:pic>
        <p:nvPicPr>
          <p:cNvPr id="8193" name="Picture 1" descr="C:\Users\User\Downloads\картинки\козаки\images (4).jfif"/>
          <p:cNvPicPr>
            <a:picLocks noChangeAspect="1" noChangeArrowheads="1"/>
          </p:cNvPicPr>
          <p:nvPr/>
        </p:nvPicPr>
        <p:blipFill>
          <a:blip r:embed="rId4"/>
          <a:srcRect l="50427"/>
          <a:stretch>
            <a:fillRect/>
          </a:stretch>
        </p:blipFill>
        <p:spPr bwMode="auto">
          <a:xfrm>
            <a:off x="9464039" y="2436876"/>
            <a:ext cx="2513379" cy="2839212"/>
          </a:xfrm>
          <a:prstGeom prst="rect">
            <a:avLst/>
          </a:prstGeom>
          <a:noFill/>
        </p:spPr>
      </p:pic>
      <p:pic>
        <p:nvPicPr>
          <p:cNvPr id="8194" name="Picture 2" descr="C:\Users\User\Downloads\українська мова вислови\зображення_viber_2023-02-22_08-29-30-004.jpg"/>
          <p:cNvPicPr>
            <a:picLocks noChangeAspect="1" noChangeArrowheads="1"/>
          </p:cNvPicPr>
          <p:nvPr/>
        </p:nvPicPr>
        <p:blipFill>
          <a:blip r:embed="rId5"/>
          <a:srcRect r="8415" b="41400"/>
          <a:stretch>
            <a:fillRect/>
          </a:stretch>
        </p:blipFill>
        <p:spPr bwMode="auto">
          <a:xfrm>
            <a:off x="7631177" y="1097280"/>
            <a:ext cx="3277616" cy="1451885"/>
          </a:xfrm>
          <a:prstGeom prst="rect">
            <a:avLst/>
          </a:prstGeom>
          <a:noFill/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6"/>
          <a:srcRect l="30525" t="58267" r="35875" b="31200"/>
          <a:stretch>
            <a:fillRect/>
          </a:stretch>
        </p:blipFill>
        <p:spPr bwMode="auto">
          <a:xfrm>
            <a:off x="576071" y="2752344"/>
            <a:ext cx="7680961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46682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ownloads\картинки\козаки\Без названия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87678" y="2339150"/>
            <a:ext cx="3631882" cy="3631882"/>
          </a:xfrm>
          <a:prstGeom prst="rect">
            <a:avLst/>
          </a:prstGeom>
          <a:noFill/>
        </p:spPr>
      </p:pic>
      <p:pic>
        <p:nvPicPr>
          <p:cNvPr id="18433" name="Picture 1" descr="C:\Users\User\Downloads\українська мова вислови\зображення_viber_2023-02-22_08-29-29-764.jpg"/>
          <p:cNvPicPr>
            <a:picLocks noChangeAspect="1" noChangeArrowheads="1"/>
          </p:cNvPicPr>
          <p:nvPr/>
        </p:nvPicPr>
        <p:blipFill>
          <a:blip r:embed="rId4"/>
          <a:srcRect r="5369"/>
          <a:stretch>
            <a:fillRect/>
          </a:stretch>
        </p:blipFill>
        <p:spPr bwMode="auto">
          <a:xfrm>
            <a:off x="6585954" y="1179576"/>
            <a:ext cx="2887230" cy="2112264"/>
          </a:xfrm>
          <a:prstGeom prst="rect">
            <a:avLst/>
          </a:prstGeom>
          <a:noFill/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5"/>
          <a:srcRect l="30900" t="34533" r="34525" b="41200"/>
          <a:stretch>
            <a:fillRect/>
          </a:stretch>
        </p:blipFill>
        <p:spPr bwMode="auto">
          <a:xfrm>
            <a:off x="557784" y="1773936"/>
            <a:ext cx="5906170" cy="2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28469" y="311891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Закріплення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</a:rPr>
              <a:t>вивченого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8909" y="1013917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 Робота над </a:t>
            </a:r>
            <a:r>
              <a:rPr lang="ru-RU" sz="2000" b="1" dirty="0" err="1" smtClean="0">
                <a:solidFill>
                  <a:schemeClr val="bg1"/>
                </a:solidFill>
              </a:rPr>
              <a:t>прислів’ям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5" name="Picture 1" descr="C:\Users\User\Downloads\картинки\козаки\Без названия (2).jf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850" y="2770632"/>
            <a:ext cx="3469021" cy="3675888"/>
          </a:xfrm>
          <a:prstGeom prst="rect">
            <a:avLst/>
          </a:prstGeom>
          <a:noFill/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/>
          <a:srcRect l="41550" t="70267" r="38725" b="26133"/>
          <a:stretch>
            <a:fillRect/>
          </a:stretch>
        </p:blipFill>
        <p:spPr bwMode="auto">
          <a:xfrm>
            <a:off x="1984248" y="2029968"/>
            <a:ext cx="8550656" cy="87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129119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564x/78/02/e0/7802e0648645ebe89b6e120aab6ef66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5898"/>
          <a:stretch/>
        </p:blipFill>
        <p:spPr bwMode="auto">
          <a:xfrm flipH="1">
            <a:off x="10678510" y="0"/>
            <a:ext cx="1513490" cy="68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Домашнє завдання</a:t>
            </a: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5743985" y="1280678"/>
            <a:ext cx="5751576" cy="2342416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 </a:t>
            </a:r>
            <a:r>
              <a:rPr lang="uk-UA" sz="4000" b="1" dirty="0" smtClean="0">
                <a:solidFill>
                  <a:srgbClr val="002060"/>
                </a:solidFill>
              </a:rPr>
              <a:t>Читати</a:t>
            </a:r>
            <a:endParaRPr lang="uk-UA" sz="4000" b="1" dirty="0" smtClean="0">
              <a:solidFill>
                <a:srgbClr val="002060"/>
              </a:solidFill>
            </a:endParaRPr>
          </a:p>
          <a:p>
            <a:pPr algn="ctr"/>
            <a:r>
              <a:rPr lang="uk-UA" sz="4000" b="1" dirty="0" smtClean="0">
                <a:solidFill>
                  <a:srgbClr val="002060"/>
                </a:solidFill>
              </a:rPr>
              <a:t>   </a:t>
            </a:r>
            <a:r>
              <a:rPr lang="uk-UA" sz="4000" b="1" dirty="0" smtClean="0">
                <a:solidFill>
                  <a:srgbClr val="002060"/>
                </a:solidFill>
              </a:rPr>
              <a:t>с.143</a:t>
            </a:r>
            <a:endParaRPr lang="uk-UA" sz="4000" b="1" dirty="0">
              <a:solidFill>
                <a:srgbClr val="002060"/>
              </a:solidFill>
            </a:endParaRPr>
          </a:p>
        </p:txBody>
      </p:sp>
      <p:pic>
        <p:nvPicPr>
          <p:cNvPr id="5121" name="Picture 1" descr="C:\Users\User\Downloads\картинки\козаки\Без названия (49).jfif"/>
          <p:cNvPicPr>
            <a:picLocks noChangeAspect="1" noChangeArrowheads="1"/>
          </p:cNvPicPr>
          <p:nvPr/>
        </p:nvPicPr>
        <p:blipFill>
          <a:blip r:embed="rId3"/>
          <a:srcRect l="10206" r="18773"/>
          <a:stretch>
            <a:fillRect/>
          </a:stretch>
        </p:blipFill>
        <p:spPr bwMode="auto">
          <a:xfrm>
            <a:off x="758952" y="1066991"/>
            <a:ext cx="3950208" cy="3687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137236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Рефлексія 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dmin\Downloads\картинк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38" y="1361312"/>
            <a:ext cx="3056724" cy="2771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ownloads\картинки\127048.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827" y="1361311"/>
            <a:ext cx="2727617" cy="26403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ownloads\картинки\839143_16502911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488" y="1361312"/>
            <a:ext cx="2849199" cy="2771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Выноска-облако 6"/>
          <p:cNvSpPr/>
          <p:nvPr/>
        </p:nvSpPr>
        <p:spPr>
          <a:xfrm>
            <a:off x="0" y="4716157"/>
            <a:ext cx="3734860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У мене все вийшло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4340353" y="4677176"/>
            <a:ext cx="3381276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prstClr val="black"/>
                </a:solidFill>
              </a:rPr>
              <a:t>Зрозумів , але не все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8293112" y="4716157"/>
            <a:ext cx="3497896" cy="1628502"/>
          </a:xfrm>
          <a:prstGeom prst="cloudCallout">
            <a:avLst>
              <a:gd name="adj1" fmla="val -1906"/>
              <a:gd name="adj2" fmla="val -7913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Нічого не зрозумів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930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148</Words>
  <Application>Microsoft Office PowerPoint</Application>
  <PresentationFormat>Произвольный</PresentationFormat>
  <Paragraphs>38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Моя слава – Українська держава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Вивдыч</dc:creator>
  <cp:lastModifiedBy>User</cp:lastModifiedBy>
  <cp:revision>41</cp:revision>
  <dcterms:created xsi:type="dcterms:W3CDTF">2022-11-04T16:52:44Z</dcterms:created>
  <dcterms:modified xsi:type="dcterms:W3CDTF">2023-03-22T06:28:01Z</dcterms:modified>
</cp:coreProperties>
</file>