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629" r:id="rId4"/>
    <p:sldId id="258" r:id="rId5"/>
    <p:sldId id="261" r:id="rId6"/>
    <p:sldId id="260" r:id="rId7"/>
    <p:sldId id="262" r:id="rId8"/>
    <p:sldId id="263" r:id="rId9"/>
    <p:sldId id="627" r:id="rId10"/>
    <p:sldId id="620" r:id="rId11"/>
    <p:sldId id="628" r:id="rId12"/>
    <p:sldId id="630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8C56"/>
    <a:srgbClr val="2B9B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04A12-4C7C-4EAC-BE53-3AFE125C2B6F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FE1ABA-19C6-4370-998D-60899BA2A3A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6219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84BDA2-D4EB-1EDF-836A-007CB2B9B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C24011-6CEB-5A6E-A7CF-6788DF99D9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99D228-078B-1CF1-2923-CA0127BDC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C4177D-D83A-C404-0088-DEC1D4D0A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B6810D-1C92-01EC-5580-8E3F5682E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63933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E44621-B55F-9D39-C002-B115DCDFD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2DA668-ED16-BA2E-50D9-C27DCC19A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8A7494-3903-45FA-5C79-584209C5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2D9CB5-D1B0-0DC9-D217-144D13B4D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9DF7C4-7737-BE41-834A-4DC7F7F00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355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BB92D4-11B5-AC44-5DBA-7B78993A3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EB9446-89B5-BBD0-2076-C74BAB5D0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5D36FC-E709-5DAB-067F-D841C81E0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622633-F1D7-D0A9-3E6A-8AE1FBF3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168B3F-EC69-22E6-692B-BC4AF42F4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5448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7C468-F602-2259-C372-3F1F83FE9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14F218-D303-98F8-7249-1809C087AB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CC99556-6B8D-748F-D827-69566256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B3F461-9A69-F47A-4F0D-C2AC5F5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6E25616-488A-3A1D-EF69-C05004DF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A5FCFC-C4A3-618A-483B-F59F93AAB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7514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D4D828-FA11-2EB0-92A9-F2DCEFF3C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2DFEC6-76E2-00AA-7D73-9F8AE73D0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B2F839-B04A-ABF8-4524-F9188A877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C329BE-FB98-5FAA-C558-EA16F208A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DA4009E-5D1A-52AB-D1A1-6EC4883268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41A738A-8561-9171-448D-5B607046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70D2E5F-D30B-0A6B-CD29-D5F4CB82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9CEE5FA-DB1A-DBF6-6C3D-A53E620F5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9416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7137D2-9E11-FCD1-06E4-3912804A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530759-B218-395D-5AFF-B43B85C3B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B598D8F-C04B-40B3-D28A-A647869DE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964B1F1-814A-6172-54BD-20A65E4B0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6017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8716CD0-7E61-C4AE-88BB-8CDBC8E5B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3046F3-146B-9BE3-81AE-E63C407CA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70E5554-8B9C-8E16-20B9-2904B658E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06820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A73543-EC87-DDA1-1A87-466F29C68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1F7A15-E3B0-072E-875A-FFBB726B7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AF8840B-B5AD-D5E4-0F21-C86817391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33E318-C2CC-35A8-CFBF-CF6659627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011FCF-D2A0-25F6-4076-BDD866CFB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93BF97-E9C8-3FC8-308A-9D7B6D1F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350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45941-D090-9BB4-7F3F-BFA198DA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4735B5D-F586-6C99-1F29-4AED4C360F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6F47AAA-7395-6BE6-5996-33D205F459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896A2D-AC82-2782-F72D-6DDC31FB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D4AC45-9563-B6B7-E9AA-AE12D734B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D89D09-473A-6ACC-CBAB-2897DF0A5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06500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88C85-0EBC-4158-06DC-9EC0CC77F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7F15A9D-EBA8-C288-17AB-79566C104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534298-385B-DE43-77E9-5F866FF10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E4E897-5415-F9F9-F559-808766448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FC7D68-2E7A-C4B3-7F30-A1B50C900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0041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F92E50-5A1E-D738-7B1C-A45311C421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E3F5E94-ED53-C335-B438-C160B1BD9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7B106D-BA6C-9E48-022D-85D9E9A0C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29C924-F280-E956-C616-B9D94AEF1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A36B18-C795-2BBB-6FFD-B79638865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82583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9B15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AD0C93-D507-E26A-8152-EF392F386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3DF7EF-4DE6-771E-EABA-BD4FD0A18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CEF505-1724-9C97-09CB-91FA811EFE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5D060-A31A-4A95-A125-FCE10B858313}" type="datetimeFigureOut">
              <a:rPr lang="ru-UA" smtClean="0"/>
              <a:t>18.11.2024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C4422B-0F39-40BB-B830-8B168AE36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7D2695-60E8-32CF-8510-C9DDD79E3F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90470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5.wdp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SjLXBMrfRLg?feature=oembed" TargetMode="External"/><Relationship Id="rId1" Type="http://schemas.openxmlformats.org/officeDocument/2006/relationships/tags" Target="../tags/tag3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18" Type="http://schemas.openxmlformats.org/officeDocument/2006/relationships/image" Target="../media/image32.svg"/><Relationship Id="rId26" Type="http://schemas.openxmlformats.org/officeDocument/2006/relationships/image" Target="../media/image40.svg"/><Relationship Id="rId3" Type="http://schemas.openxmlformats.org/officeDocument/2006/relationships/image" Target="../media/image17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image" Target="../media/image10.png"/><Relationship Id="rId16" Type="http://schemas.openxmlformats.org/officeDocument/2006/relationships/image" Target="../media/image30.svg"/><Relationship Id="rId20" Type="http://schemas.openxmlformats.org/officeDocument/2006/relationships/image" Target="../media/image34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24" Type="http://schemas.openxmlformats.org/officeDocument/2006/relationships/image" Target="../media/image38.sv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28" Type="http://schemas.openxmlformats.org/officeDocument/2006/relationships/image" Target="../media/image42.svg"/><Relationship Id="rId10" Type="http://schemas.openxmlformats.org/officeDocument/2006/relationships/image" Target="../media/image24.svg"/><Relationship Id="rId19" Type="http://schemas.openxmlformats.org/officeDocument/2006/relationships/image" Target="../media/image33.pn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Relationship Id="rId22" Type="http://schemas.openxmlformats.org/officeDocument/2006/relationships/image" Target="../media/image36.svg"/><Relationship Id="rId27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6.wdp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microsoft.com/office/2007/relationships/hdphoto" Target="../media/hdphoto8.wdp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ZtOV3ePOVM?feature=oembed" TargetMode="External"/><Relationship Id="rId6" Type="http://schemas.openxmlformats.org/officeDocument/2006/relationships/image" Target="../media/image48.png"/><Relationship Id="rId5" Type="http://schemas.microsoft.com/office/2007/relationships/hdphoto" Target="../media/hdphoto7.wdp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microsoft.com/office/2007/relationships/hdphoto" Target="../media/hdphoto10.wdp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ZtOV3ePOVM" TargetMode="External"/><Relationship Id="rId2" Type="http://schemas.openxmlformats.org/officeDocument/2006/relationships/hyperlink" Target="https://youtu.be/SjLXBMrfRL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D3A297-AECD-FB6A-41E6-3BFE953EFD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2507" y="38536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МИСТЕЦТВО 1 клас</a:t>
            </a:r>
            <a:b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урок</a:t>
            </a:r>
            <a:b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Ми і мистецтво</a:t>
            </a:r>
            <a:endParaRPr lang="ru-UA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B95887-CBAD-5E79-3CF7-9CE5B07438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3505" y="2601119"/>
            <a:ext cx="9144000" cy="1655762"/>
          </a:xfrm>
        </p:spPr>
        <p:txBody>
          <a:bodyPr>
            <a:normAutofit/>
          </a:bodyPr>
          <a:lstStyle/>
          <a:p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Наталія Май</a:t>
            </a:r>
          </a:p>
          <a:p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«Перший раз у перший </a:t>
            </a:r>
            <a:r>
              <a:rPr lang="ru-RU" sz="4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</a:t>
            </a:r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UA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76AE7B-FF6B-4C3C-B3B8-027C451B5F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95" y="524948"/>
            <a:ext cx="2959033" cy="32265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081042-A0C0-32C9-5D70-618C0F2AA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328" y="3995811"/>
            <a:ext cx="4571343" cy="255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1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70"/>
    </mc:Choice>
    <mc:Fallback xmlns="">
      <p:transition spd="slow" advTm="28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1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91C4BB-6D6D-A9A9-E96E-987CA7E27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32" y="399075"/>
            <a:ext cx="10967720" cy="777660"/>
          </a:xfrm>
        </p:spPr>
        <p:txBody>
          <a:bodyPr>
            <a:normAutofit fontScale="90000"/>
          </a:bodyPr>
          <a:lstStyle/>
          <a:p>
            <a:br>
              <a:rPr lang="ru-RU" dirty="0">
                <a:solidFill>
                  <a:srgbClr val="FFFF00"/>
                </a:solidFill>
              </a:rPr>
            </a:br>
            <a:r>
              <a:rPr lang="ru-RU" dirty="0" err="1">
                <a:solidFill>
                  <a:srgbClr val="FFFF00"/>
                </a:solidFill>
              </a:rPr>
              <a:t>Прислухайся</a:t>
            </a:r>
            <a:r>
              <a:rPr lang="ru-RU" dirty="0">
                <a:solidFill>
                  <a:srgbClr val="FFFF00"/>
                </a:solidFill>
              </a:rPr>
              <a:t>… </a:t>
            </a:r>
            <a:r>
              <a:rPr lang="ru-RU" dirty="0" err="1">
                <a:solidFill>
                  <a:srgbClr val="FFFF00"/>
                </a:solidFill>
              </a:rPr>
              <a:t>Стільки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музики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звучить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навколо</a:t>
            </a:r>
            <a:r>
              <a:rPr lang="ru-RU" dirty="0">
                <a:solidFill>
                  <a:srgbClr val="FFFF00"/>
                </a:solidFill>
              </a:rPr>
              <a:t>!</a:t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 Нас </a:t>
            </a:r>
            <a:r>
              <a:rPr lang="ru-RU" dirty="0" err="1">
                <a:solidFill>
                  <a:srgbClr val="FFFF00"/>
                </a:solidFill>
              </a:rPr>
              <a:t>оточують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різноманітні</a:t>
            </a:r>
            <a:r>
              <a:rPr lang="ru-RU" dirty="0">
                <a:solidFill>
                  <a:srgbClr val="FFFF00"/>
                </a:solidFill>
              </a:rPr>
              <a:t> звуки. </a:t>
            </a:r>
            <a:endParaRPr lang="ru-UA" dirty="0">
              <a:solidFill>
                <a:srgbClr val="FFFF00"/>
              </a:solidFill>
            </a:endParaRPr>
          </a:p>
        </p:txBody>
      </p:sp>
      <p:pic>
        <p:nvPicPr>
          <p:cNvPr id="7" name="Рисунок 6" descr="Итак (пчела)">
            <a:extLst>
              <a:ext uri="{FF2B5EF4-FFF2-40B4-BE49-F238E27FC236}">
                <a16:creationId xmlns:a16="http://schemas.microsoft.com/office/drawing/2014/main" id="{4A8D16CE-B047-167D-D5D3-5A419EEA1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1405" y="1942148"/>
            <a:ext cx="1967992" cy="20777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021AF9-78F6-E2ED-2DD1-4C8762EAF598}"/>
              </a:ext>
            </a:extLst>
          </p:cNvPr>
          <p:cNvSpPr txBox="1"/>
          <p:nvPr/>
        </p:nvSpPr>
        <p:spPr>
          <a:xfrm>
            <a:off x="1887613" y="1690688"/>
            <a:ext cx="36495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solidFill>
                  <a:srgbClr val="FFFF00"/>
                </a:solidFill>
                <a:latin typeface="+mj-lt"/>
              </a:rPr>
              <a:t>- Де можна почути музику?</a:t>
            </a:r>
            <a:endParaRPr lang="ru-UA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9325A09-7505-B04B-D601-F28019778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0558" y="1911467"/>
            <a:ext cx="2575775" cy="19549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C2A402E-0111-87C7-CBFD-077D66D9BC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9656" y="2060020"/>
            <a:ext cx="2992757" cy="1963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E58DD315-C585-09D0-0C46-491EF4A92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3542" y="1875354"/>
            <a:ext cx="3033953" cy="2077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BEBABE1-291B-2F63-077F-6F27551923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5205" y="4291061"/>
            <a:ext cx="3105723" cy="2077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79FB976-7C3F-3558-8356-7501FFE7BD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8098" y="4167518"/>
            <a:ext cx="2992757" cy="2351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640373B-AF6E-FADE-C263-52036D26C4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58025" y="4220370"/>
            <a:ext cx="3715997" cy="2245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435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59"/>
    </mc:Choice>
    <mc:Fallback xmlns="">
      <p:transition spd="slow" advTm="89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9508F1-EFA3-B581-3D4E-867D8469C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0262" y="-189437"/>
            <a:ext cx="9194800" cy="1325563"/>
          </a:xfrm>
        </p:spPr>
        <p:txBody>
          <a:bodyPr/>
          <a:lstStyle/>
          <a:p>
            <a:r>
              <a:rPr lang="uk-U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Дотримуйся правил слухання музики</a:t>
            </a:r>
            <a:endParaRPr lang="ru-UA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Мультипликационная bee с указателем">
            <a:extLst>
              <a:ext uri="{FF2B5EF4-FFF2-40B4-BE49-F238E27FC236}">
                <a16:creationId xmlns:a16="http://schemas.microsoft.com/office/drawing/2014/main" id="{EC501E5C-4D4D-52D0-1C6B-A36AC9DA4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644" y="887844"/>
            <a:ext cx="1369695" cy="1544678"/>
          </a:xfrm>
          <a:prstGeom prst="rect">
            <a:avLst/>
          </a:prstGeom>
        </p:spPr>
      </p:pic>
      <p:sp>
        <p:nvSpPr>
          <p:cNvPr id="10" name="Объект 8">
            <a:extLst>
              <a:ext uri="{FF2B5EF4-FFF2-40B4-BE49-F238E27FC236}">
                <a16:creationId xmlns:a16="http://schemas.microsoft.com/office/drawing/2014/main" id="{391965A7-D210-0EEB-CA6C-1BF024940B86}"/>
              </a:ext>
            </a:extLst>
          </p:cNvPr>
          <p:cNvSpPr txBox="1">
            <a:spLocks/>
          </p:cNvSpPr>
          <p:nvPr/>
        </p:nvSpPr>
        <p:spPr>
          <a:xfrm>
            <a:off x="4345940" y="2160905"/>
            <a:ext cx="3916680" cy="353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UA" sz="18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EE39644-1C51-C4DC-2939-9F53C27AE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4042" y="4390421"/>
            <a:ext cx="3461256" cy="206308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2BF7A0-67D1-AA54-5AC0-C3A864C87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341830" y="884106"/>
            <a:ext cx="1647501" cy="2038246"/>
          </a:xfrm>
          <a:prstGeom prst="rect">
            <a:avLst/>
          </a:prstGeom>
        </p:spPr>
      </p:pic>
      <p:sp>
        <p:nvSpPr>
          <p:cNvPr id="17" name="Стрелка: влево 16">
            <a:extLst>
              <a:ext uri="{FF2B5EF4-FFF2-40B4-BE49-F238E27FC236}">
                <a16:creationId xmlns:a16="http://schemas.microsoft.com/office/drawing/2014/main" id="{DBEEDC0C-5200-A89C-13E8-B3209FFD0773}"/>
              </a:ext>
            </a:extLst>
          </p:cNvPr>
          <p:cNvSpPr/>
          <p:nvPr/>
        </p:nvSpPr>
        <p:spPr>
          <a:xfrm>
            <a:off x="2145471" y="998246"/>
            <a:ext cx="2456121" cy="744988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1. Сядь зручно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8393265-F1F6-0FA5-937A-EA552076D2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65118" y="884106"/>
            <a:ext cx="3208049" cy="1876406"/>
          </a:xfrm>
          <a:prstGeom prst="rect">
            <a:avLst/>
          </a:prstGeom>
        </p:spPr>
      </p:pic>
      <p:sp>
        <p:nvSpPr>
          <p:cNvPr id="20" name="Стрелка: влево 19">
            <a:extLst>
              <a:ext uri="{FF2B5EF4-FFF2-40B4-BE49-F238E27FC236}">
                <a16:creationId xmlns:a16="http://schemas.microsoft.com/office/drawing/2014/main" id="{DDB7D261-F453-3153-98B5-006F1DAAE620}"/>
              </a:ext>
            </a:extLst>
          </p:cNvPr>
          <p:cNvSpPr/>
          <p:nvPr/>
        </p:nvSpPr>
        <p:spPr>
          <a:xfrm flipH="1">
            <a:off x="6147662" y="812004"/>
            <a:ext cx="2675600" cy="1540384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2. Не заважай сусідові слухати музику</a:t>
            </a:r>
          </a:p>
        </p:txBody>
      </p:sp>
      <p:sp>
        <p:nvSpPr>
          <p:cNvPr id="21" name="Стрелка: влево 20">
            <a:extLst>
              <a:ext uri="{FF2B5EF4-FFF2-40B4-BE49-F238E27FC236}">
                <a16:creationId xmlns:a16="http://schemas.microsoft.com/office/drawing/2014/main" id="{D945A325-7316-2644-585B-A0B49D1578A2}"/>
              </a:ext>
            </a:extLst>
          </p:cNvPr>
          <p:cNvSpPr/>
          <p:nvPr/>
        </p:nvSpPr>
        <p:spPr>
          <a:xfrm rot="19813604">
            <a:off x="1237526" y="2587259"/>
            <a:ext cx="3461255" cy="143065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3. Не відволікайся, слідкуй за музичними звуками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DD221C0-80E9-C319-FDF4-F61F94253D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4325" y="3993459"/>
            <a:ext cx="3203633" cy="2352190"/>
          </a:xfrm>
          <a:prstGeom prst="rect">
            <a:avLst/>
          </a:prstGeom>
        </p:spPr>
      </p:pic>
      <p:sp>
        <p:nvSpPr>
          <p:cNvPr id="25" name="Стрелка: влево 24">
            <a:extLst>
              <a:ext uri="{FF2B5EF4-FFF2-40B4-BE49-F238E27FC236}">
                <a16:creationId xmlns:a16="http://schemas.microsoft.com/office/drawing/2014/main" id="{613701B7-C1EC-198B-724F-6CE35D63D501}"/>
              </a:ext>
            </a:extLst>
          </p:cNvPr>
          <p:cNvSpPr/>
          <p:nvPr/>
        </p:nvSpPr>
        <p:spPr>
          <a:xfrm rot="1324005" flipH="1">
            <a:off x="5878428" y="2369121"/>
            <a:ext cx="3916680" cy="1430654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4. Отримуй задоволення від слухання музики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0FB39E3E-C839-E517-820F-52186E7373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5186" y="5114955"/>
            <a:ext cx="2943225" cy="1552575"/>
          </a:xfrm>
          <a:prstGeom prst="rect">
            <a:avLst/>
          </a:prstGeom>
        </p:spPr>
      </p:pic>
      <p:sp>
        <p:nvSpPr>
          <p:cNvPr id="27" name="Стрелка: влево 26">
            <a:extLst>
              <a:ext uri="{FF2B5EF4-FFF2-40B4-BE49-F238E27FC236}">
                <a16:creationId xmlns:a16="http://schemas.microsoft.com/office/drawing/2014/main" id="{4582080C-A8E2-1354-F0DD-966F8C67CF06}"/>
              </a:ext>
            </a:extLst>
          </p:cNvPr>
          <p:cNvSpPr/>
          <p:nvPr/>
        </p:nvSpPr>
        <p:spPr>
          <a:xfrm rot="4158273" flipH="1">
            <a:off x="4079871" y="3547500"/>
            <a:ext cx="3543967" cy="1430654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5. Оплески- найкраща нагорода музикантам. Оплески- лише в кінці!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402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38"/>
    </mc:Choice>
    <mc:Fallback xmlns="">
      <p:transition spd="slow" advTm="73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25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D659FFF-717C-E9A1-E376-0E6F35BF5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88265"/>
            <a:ext cx="10515600" cy="79176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Микола Скорик «Мелодія». </a:t>
            </a:r>
          </a:p>
          <a:p>
            <a:r>
              <a:rPr lang="uk-U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Слухай та насолоджуйся звуками скрипки</a:t>
            </a:r>
            <a:endParaRPr lang="ru-UA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Мультимедиа в Интернете 3" title="Мирослав Скорик - Мелодія">
            <a:hlinkClick r:id="" action="ppaction://media"/>
            <a:extLst>
              <a:ext uri="{FF2B5EF4-FFF2-40B4-BE49-F238E27FC236}">
                <a16:creationId xmlns:a16="http://schemas.microsoft.com/office/drawing/2014/main" id="{5BD9CFF6-AD88-6FFD-5A4C-8484AC712F3F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4"/>
          <a:stretch>
            <a:fillRect/>
          </a:stretch>
        </p:blipFill>
        <p:spPr>
          <a:xfrm>
            <a:off x="1104900" y="880029"/>
            <a:ext cx="10432415" cy="5889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838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8"/>
    </mc:Choice>
    <mc:Fallback xmlns="">
      <p:transition spd="slow" advTm="24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auseEvt time="24025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CD920D-46D7-4EEE-B843-13F214054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1110" y="4399421"/>
            <a:ext cx="1898904" cy="1325563"/>
          </a:xfrm>
        </p:spPr>
        <p:txBody>
          <a:bodyPr/>
          <a:lstStyle/>
          <a:p>
            <a:r>
              <a:rPr lang="uk-UA" dirty="0">
                <a:solidFill>
                  <a:srgbClr val="00B0F0"/>
                </a:solidFill>
              </a:rPr>
              <a:t>слухач</a:t>
            </a:r>
            <a:endParaRPr lang="ru-UA" dirty="0">
              <a:solidFill>
                <a:srgbClr val="00B0F0"/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A5CAFA93-E5A3-AA06-316F-D0C7F374800A}"/>
              </a:ext>
            </a:extLst>
          </p:cNvPr>
          <p:cNvSpPr txBox="1">
            <a:spLocks/>
          </p:cNvSpPr>
          <p:nvPr/>
        </p:nvSpPr>
        <p:spPr>
          <a:xfrm>
            <a:off x="288774" y="2429177"/>
            <a:ext cx="21793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Музику</a:t>
            </a:r>
            <a:endParaRPr lang="ru-U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A91673E7-41F4-8004-7D0E-087BF7DB09BC}"/>
              </a:ext>
            </a:extLst>
          </p:cNvPr>
          <p:cNvSpPr txBox="1">
            <a:spLocks/>
          </p:cNvSpPr>
          <p:nvPr/>
        </p:nvSpPr>
        <p:spPr>
          <a:xfrm>
            <a:off x="3874317" y="4379242"/>
            <a:ext cx="21793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00B0F0"/>
                </a:solidFill>
              </a:rPr>
              <a:t>слухає</a:t>
            </a:r>
            <a:endParaRPr lang="ru-UA" dirty="0">
              <a:solidFill>
                <a:srgbClr val="00B0F0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7C577E1-CB5C-8693-3570-B1A69CECEB32}"/>
              </a:ext>
            </a:extLst>
          </p:cNvPr>
          <p:cNvSpPr txBox="1">
            <a:spLocks/>
          </p:cNvSpPr>
          <p:nvPr/>
        </p:nvSpPr>
        <p:spPr>
          <a:xfrm>
            <a:off x="8443538" y="2552537"/>
            <a:ext cx="314089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FFC000"/>
                </a:solidFill>
              </a:rPr>
              <a:t>виконавець</a:t>
            </a:r>
            <a:endParaRPr lang="ru-UA" dirty="0">
              <a:solidFill>
                <a:srgbClr val="FFC000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3BC72A00-CC7F-DB47-8227-EBEF02294F05}"/>
              </a:ext>
            </a:extLst>
          </p:cNvPr>
          <p:cNvSpPr txBox="1">
            <a:spLocks/>
          </p:cNvSpPr>
          <p:nvPr/>
        </p:nvSpPr>
        <p:spPr>
          <a:xfrm>
            <a:off x="4503828" y="2563830"/>
            <a:ext cx="21793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FFC000"/>
                </a:solidFill>
              </a:rPr>
              <a:t>виконує</a:t>
            </a:r>
            <a:endParaRPr lang="ru-UA" dirty="0">
              <a:solidFill>
                <a:srgbClr val="FFC000"/>
              </a:solidFill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D036E22-930C-78A4-C24B-33CD5A78B7C6}"/>
              </a:ext>
            </a:extLst>
          </p:cNvPr>
          <p:cNvSpPr txBox="1">
            <a:spLocks/>
          </p:cNvSpPr>
          <p:nvPr/>
        </p:nvSpPr>
        <p:spPr>
          <a:xfrm>
            <a:off x="8063992" y="840613"/>
            <a:ext cx="35204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FFFF00"/>
                </a:solidFill>
              </a:rPr>
              <a:t>композитор</a:t>
            </a:r>
            <a:endParaRPr lang="ru-UA" dirty="0">
              <a:solidFill>
                <a:srgbClr val="FFFF00"/>
              </a:solidFill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E9F7039F-2857-6110-A175-301E31AAAFC9}"/>
              </a:ext>
            </a:extLst>
          </p:cNvPr>
          <p:cNvSpPr txBox="1">
            <a:spLocks/>
          </p:cNvSpPr>
          <p:nvPr/>
        </p:nvSpPr>
        <p:spPr>
          <a:xfrm>
            <a:off x="3813048" y="840613"/>
            <a:ext cx="29352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FFFF00"/>
                </a:solidFill>
              </a:rPr>
              <a:t>створює</a:t>
            </a:r>
            <a:endParaRPr lang="ru-UA" dirty="0">
              <a:solidFill>
                <a:srgbClr val="FFFF00"/>
              </a:solidFill>
            </a:endParaRPr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55187745-BD9F-9A53-546B-74E3735FB4D5}"/>
              </a:ext>
            </a:extLst>
          </p:cNvPr>
          <p:cNvSpPr/>
          <p:nvPr/>
        </p:nvSpPr>
        <p:spPr>
          <a:xfrm rot="19565755">
            <a:off x="2472867" y="1942095"/>
            <a:ext cx="1404882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CF7A8FCC-4888-1C48-A539-3F144B20AE61}"/>
              </a:ext>
            </a:extLst>
          </p:cNvPr>
          <p:cNvSpPr/>
          <p:nvPr/>
        </p:nvSpPr>
        <p:spPr>
          <a:xfrm>
            <a:off x="6053637" y="1340976"/>
            <a:ext cx="1998980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79016073-AE1A-DACC-BB6F-0BE6371B9C49}"/>
              </a:ext>
            </a:extLst>
          </p:cNvPr>
          <p:cNvSpPr/>
          <p:nvPr/>
        </p:nvSpPr>
        <p:spPr>
          <a:xfrm>
            <a:off x="6584242" y="3064748"/>
            <a:ext cx="1728739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F2294ADF-4E3C-2C27-33D9-707C3E3F84FB}"/>
              </a:ext>
            </a:extLst>
          </p:cNvPr>
          <p:cNvSpPr/>
          <p:nvPr/>
        </p:nvSpPr>
        <p:spPr>
          <a:xfrm>
            <a:off x="2418641" y="2883998"/>
            <a:ext cx="1998980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CA9F963A-011A-1B40-E387-C63F2CCAC35E}"/>
              </a:ext>
            </a:extLst>
          </p:cNvPr>
          <p:cNvSpPr/>
          <p:nvPr/>
        </p:nvSpPr>
        <p:spPr>
          <a:xfrm>
            <a:off x="5851018" y="4854242"/>
            <a:ext cx="1998980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EF9FBB36-2CF2-0869-DFA3-E855AEACB313}"/>
              </a:ext>
            </a:extLst>
          </p:cNvPr>
          <p:cNvSpPr/>
          <p:nvPr/>
        </p:nvSpPr>
        <p:spPr>
          <a:xfrm rot="2401664">
            <a:off x="2072409" y="4090980"/>
            <a:ext cx="1815537" cy="415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6B0BAC1D-3458-2C48-3334-E05C8C077596}"/>
              </a:ext>
            </a:extLst>
          </p:cNvPr>
          <p:cNvSpPr txBox="1">
            <a:spLocks/>
          </p:cNvSpPr>
          <p:nvPr/>
        </p:nvSpPr>
        <p:spPr>
          <a:xfrm>
            <a:off x="4407676" y="30599"/>
            <a:ext cx="48856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Запам’ятай! </a:t>
            </a:r>
            <a:endParaRPr lang="ru-UA" b="1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51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3"/>
    </mc:Choice>
    <mc:Fallback xmlns="">
      <p:transition spd="slow" advTm="14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9508F1-EFA3-B581-3D4E-867D8469C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0624" y="-44870"/>
            <a:ext cx="9194800" cy="1325563"/>
          </a:xfrm>
        </p:spPr>
        <p:txBody>
          <a:bodyPr/>
          <a:lstStyle/>
          <a:p>
            <a:r>
              <a:rPr lang="uk-UA" dirty="0" err="1">
                <a:solidFill>
                  <a:srgbClr val="FFFF00"/>
                </a:solidFill>
              </a:rPr>
              <a:t>Поспівка</a:t>
            </a:r>
            <a:r>
              <a:rPr lang="uk-UA" dirty="0">
                <a:solidFill>
                  <a:srgbClr val="FFFF00"/>
                </a:solidFill>
              </a:rPr>
              <a:t> «Прийшла осінь»</a:t>
            </a:r>
            <a:endParaRPr lang="ru-UA" dirty="0">
              <a:solidFill>
                <a:srgbClr val="FFFF00"/>
              </a:solidFill>
            </a:endParaRPr>
          </a:p>
        </p:txBody>
      </p:sp>
      <p:pic>
        <p:nvPicPr>
          <p:cNvPr id="7" name="Рисунок 6" descr="Мультипликационная bee с указателем">
            <a:extLst>
              <a:ext uri="{FF2B5EF4-FFF2-40B4-BE49-F238E27FC236}">
                <a16:creationId xmlns:a16="http://schemas.microsoft.com/office/drawing/2014/main" id="{EC501E5C-4D4D-52D0-1C6B-A36AC9DA4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69695" cy="1544678"/>
          </a:xfrm>
          <a:prstGeom prst="rect">
            <a:avLst/>
          </a:prstGeom>
        </p:spPr>
      </p:pic>
      <p:sp>
        <p:nvSpPr>
          <p:cNvPr id="10" name="Объект 8">
            <a:extLst>
              <a:ext uri="{FF2B5EF4-FFF2-40B4-BE49-F238E27FC236}">
                <a16:creationId xmlns:a16="http://schemas.microsoft.com/office/drawing/2014/main" id="{391965A7-D210-0EEB-CA6C-1BF024940B86}"/>
              </a:ext>
            </a:extLst>
          </p:cNvPr>
          <p:cNvSpPr txBox="1">
            <a:spLocks/>
          </p:cNvSpPr>
          <p:nvPr/>
        </p:nvSpPr>
        <p:spPr>
          <a:xfrm>
            <a:off x="4345940" y="2160905"/>
            <a:ext cx="3916680" cy="353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UA" sz="1800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E55549D-B08A-F5B4-2EAE-B6297BC6B0ED}"/>
              </a:ext>
            </a:extLst>
          </p:cNvPr>
          <p:cNvSpPr txBox="1">
            <a:spLocks/>
          </p:cNvSpPr>
          <p:nvPr/>
        </p:nvSpPr>
        <p:spPr>
          <a:xfrm>
            <a:off x="906780" y="1740234"/>
            <a:ext cx="110566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FFFF00"/>
                </a:solidFill>
              </a:rPr>
              <a:t>При - </a:t>
            </a:r>
            <a:r>
              <a:rPr lang="ru-RU" dirty="0" err="1">
                <a:solidFill>
                  <a:srgbClr val="FFFF00"/>
                </a:solidFill>
              </a:rPr>
              <a:t>йшла</a:t>
            </a:r>
            <a:r>
              <a:rPr lang="ru-RU" dirty="0">
                <a:solidFill>
                  <a:srgbClr val="FFFF00"/>
                </a:solidFill>
              </a:rPr>
              <a:t> 	о - </a:t>
            </a:r>
            <a:r>
              <a:rPr lang="ru-RU" dirty="0" err="1">
                <a:solidFill>
                  <a:srgbClr val="FFFF00"/>
                </a:solidFill>
              </a:rPr>
              <a:t>сінь</a:t>
            </a:r>
            <a:r>
              <a:rPr lang="ru-RU" dirty="0">
                <a:solidFill>
                  <a:srgbClr val="FFFF00"/>
                </a:solidFill>
              </a:rPr>
              <a:t> 		</a:t>
            </a:r>
            <a:r>
              <a:rPr lang="ru-RU" dirty="0" err="1">
                <a:solidFill>
                  <a:srgbClr val="FFFF00"/>
                </a:solidFill>
              </a:rPr>
              <a:t>знов</a:t>
            </a:r>
            <a:r>
              <a:rPr lang="ru-RU" dirty="0">
                <a:solidFill>
                  <a:srgbClr val="FFFF00"/>
                </a:solidFill>
              </a:rPr>
              <a:t>	 до 	 нас,</a:t>
            </a:r>
            <a:endParaRPr lang="ru-UA" dirty="0">
              <a:solidFill>
                <a:srgbClr val="FFFF00"/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A2A35433-13B5-562F-1D86-E7C2DEB0BCF8}"/>
              </a:ext>
            </a:extLst>
          </p:cNvPr>
          <p:cNvSpPr txBox="1">
            <a:spLocks/>
          </p:cNvSpPr>
          <p:nvPr/>
        </p:nvSpPr>
        <p:spPr>
          <a:xfrm>
            <a:off x="1219835" y="3661086"/>
            <a:ext cx="110566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FFFF00"/>
                </a:solidFill>
              </a:rPr>
              <a:t>за - </a:t>
            </a:r>
            <a:r>
              <a:rPr lang="ru-RU" dirty="0" err="1">
                <a:solidFill>
                  <a:srgbClr val="FFFF00"/>
                </a:solidFill>
              </a:rPr>
              <a:t>ве</a:t>
            </a:r>
            <a:r>
              <a:rPr lang="ru-RU" dirty="0">
                <a:solidFill>
                  <a:srgbClr val="FFFF00"/>
                </a:solidFill>
              </a:rPr>
              <a:t> - ла 		</a:t>
            </a:r>
            <a:r>
              <a:rPr lang="ru-RU" dirty="0" err="1">
                <a:solidFill>
                  <a:srgbClr val="FFFF00"/>
                </a:solidFill>
              </a:rPr>
              <a:t>ді</a:t>
            </a:r>
            <a:r>
              <a:rPr lang="ru-RU" dirty="0">
                <a:solidFill>
                  <a:srgbClr val="FFFF00"/>
                </a:solidFill>
              </a:rPr>
              <a:t> - </a:t>
            </a:r>
            <a:r>
              <a:rPr lang="ru-RU" dirty="0" err="1">
                <a:solidFill>
                  <a:srgbClr val="FFFF00"/>
                </a:solidFill>
              </a:rPr>
              <a:t>тей</a:t>
            </a:r>
            <a:r>
              <a:rPr lang="ru-RU" dirty="0">
                <a:solidFill>
                  <a:srgbClr val="FFFF00"/>
                </a:solidFill>
              </a:rPr>
              <a:t> 		у	 </a:t>
            </a:r>
            <a:r>
              <a:rPr lang="ru-RU" dirty="0" err="1">
                <a:solidFill>
                  <a:srgbClr val="FFFF00"/>
                </a:solidFill>
              </a:rPr>
              <a:t>клас</a:t>
            </a:r>
            <a:r>
              <a:rPr lang="ru-RU" dirty="0">
                <a:solidFill>
                  <a:srgbClr val="FFFF00"/>
                </a:solidFill>
              </a:rPr>
              <a:t>.</a:t>
            </a:r>
            <a:endParaRPr lang="ru-UA" dirty="0">
              <a:solidFill>
                <a:srgbClr val="FFFF00"/>
              </a:solidFill>
            </a:endParaRPr>
          </a:p>
        </p:txBody>
      </p:sp>
      <p:pic>
        <p:nvPicPr>
          <p:cNvPr id="11" name="Рисунок 10" descr="Кленовый лист контур">
            <a:extLst>
              <a:ext uri="{FF2B5EF4-FFF2-40B4-BE49-F238E27FC236}">
                <a16:creationId xmlns:a16="http://schemas.microsoft.com/office/drawing/2014/main" id="{5A4414CA-AC13-B794-04F9-D62D71FF7F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580" y="2586749"/>
            <a:ext cx="914400" cy="914400"/>
          </a:xfrm>
          <a:prstGeom prst="rect">
            <a:avLst/>
          </a:prstGeom>
        </p:spPr>
      </p:pic>
      <p:pic>
        <p:nvPicPr>
          <p:cNvPr id="13" name="Рисунок 12" descr="Кленовый лист контур">
            <a:extLst>
              <a:ext uri="{FF2B5EF4-FFF2-40B4-BE49-F238E27FC236}">
                <a16:creationId xmlns:a16="http://schemas.microsoft.com/office/drawing/2014/main" id="{E043C409-84AE-AB4C-7936-255A695CA8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96740" y="2595496"/>
            <a:ext cx="914400" cy="914400"/>
          </a:xfrm>
          <a:prstGeom prst="rect">
            <a:avLst/>
          </a:prstGeom>
        </p:spPr>
      </p:pic>
      <p:pic>
        <p:nvPicPr>
          <p:cNvPr id="14" name="Рисунок 13" descr="Кленовый лист контур">
            <a:extLst>
              <a:ext uri="{FF2B5EF4-FFF2-40B4-BE49-F238E27FC236}">
                <a16:creationId xmlns:a16="http://schemas.microsoft.com/office/drawing/2014/main" id="{A13CB646-8DFD-7778-BD8A-EFEB5864FA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47080" y="4656234"/>
            <a:ext cx="914400" cy="914400"/>
          </a:xfrm>
          <a:prstGeom prst="rect">
            <a:avLst/>
          </a:prstGeom>
        </p:spPr>
      </p:pic>
      <p:pic>
        <p:nvPicPr>
          <p:cNvPr id="15" name="Рисунок 14" descr="Кленовый лист контур">
            <a:extLst>
              <a:ext uri="{FF2B5EF4-FFF2-40B4-BE49-F238E27FC236}">
                <a16:creationId xmlns:a16="http://schemas.microsoft.com/office/drawing/2014/main" id="{2E1A6A68-F7D6-6ED3-36CD-4539E1951D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730240" y="2538100"/>
            <a:ext cx="914400" cy="914400"/>
          </a:xfrm>
          <a:prstGeom prst="rect">
            <a:avLst/>
          </a:prstGeom>
        </p:spPr>
      </p:pic>
      <p:pic>
        <p:nvPicPr>
          <p:cNvPr id="16" name="Рисунок 15" descr="Кленовый лист контур">
            <a:extLst>
              <a:ext uri="{FF2B5EF4-FFF2-40B4-BE49-F238E27FC236}">
                <a16:creationId xmlns:a16="http://schemas.microsoft.com/office/drawing/2014/main" id="{25923AF4-36DA-818A-39D1-11BB08F500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449822" y="2762399"/>
            <a:ext cx="914400" cy="914400"/>
          </a:xfrm>
          <a:prstGeom prst="rect">
            <a:avLst/>
          </a:prstGeom>
        </p:spPr>
      </p:pic>
      <p:pic>
        <p:nvPicPr>
          <p:cNvPr id="17" name="Рисунок 16" descr="Кленовый лист контур">
            <a:extLst>
              <a:ext uri="{FF2B5EF4-FFF2-40B4-BE49-F238E27FC236}">
                <a16:creationId xmlns:a16="http://schemas.microsoft.com/office/drawing/2014/main" id="{EE88EC60-1EB6-D96C-1C0E-6FEB7E43CA1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198610" y="2602240"/>
            <a:ext cx="914400" cy="914400"/>
          </a:xfrm>
          <a:prstGeom prst="rect">
            <a:avLst/>
          </a:prstGeom>
        </p:spPr>
      </p:pic>
      <p:pic>
        <p:nvPicPr>
          <p:cNvPr id="18" name="Рисунок 17" descr="Кленовый лист контур">
            <a:extLst>
              <a:ext uri="{FF2B5EF4-FFF2-40B4-BE49-F238E27FC236}">
                <a16:creationId xmlns:a16="http://schemas.microsoft.com/office/drawing/2014/main" id="{FB5F42E0-4684-94B8-25FA-9326509A849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600375" y="2586749"/>
            <a:ext cx="914400" cy="914400"/>
          </a:xfrm>
          <a:prstGeom prst="rect">
            <a:avLst/>
          </a:prstGeom>
        </p:spPr>
      </p:pic>
      <p:pic>
        <p:nvPicPr>
          <p:cNvPr id="20" name="Рисунок 19" descr="Кленовый лист контур">
            <a:extLst>
              <a:ext uri="{FF2B5EF4-FFF2-40B4-BE49-F238E27FC236}">
                <a16:creationId xmlns:a16="http://schemas.microsoft.com/office/drawing/2014/main" id="{6CFBD20F-DFC3-860A-ED96-D9709B910E7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134235" y="4673895"/>
            <a:ext cx="914400" cy="914400"/>
          </a:xfrm>
          <a:prstGeom prst="rect">
            <a:avLst/>
          </a:prstGeom>
        </p:spPr>
      </p:pic>
      <p:pic>
        <p:nvPicPr>
          <p:cNvPr id="21" name="Рисунок 20" descr="Кленовый лист контур">
            <a:extLst>
              <a:ext uri="{FF2B5EF4-FFF2-40B4-BE49-F238E27FC236}">
                <a16:creationId xmlns:a16="http://schemas.microsoft.com/office/drawing/2014/main" id="{C2EC6642-F946-59AC-D663-DA7E567426F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100705" y="4689386"/>
            <a:ext cx="914400" cy="914400"/>
          </a:xfrm>
          <a:prstGeom prst="rect">
            <a:avLst/>
          </a:prstGeom>
        </p:spPr>
      </p:pic>
      <p:pic>
        <p:nvPicPr>
          <p:cNvPr id="22" name="Рисунок 21" descr="Кленовый лист контур">
            <a:extLst>
              <a:ext uri="{FF2B5EF4-FFF2-40B4-BE49-F238E27FC236}">
                <a16:creationId xmlns:a16="http://schemas.microsoft.com/office/drawing/2014/main" id="{89153602-E59B-4479-26D5-B1F72145A0E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636135" y="4694468"/>
            <a:ext cx="914400" cy="914400"/>
          </a:xfrm>
          <a:prstGeom prst="rect">
            <a:avLst/>
          </a:prstGeom>
        </p:spPr>
      </p:pic>
      <p:pic>
        <p:nvPicPr>
          <p:cNvPr id="23" name="Рисунок 22" descr="Кленовый лист контур">
            <a:extLst>
              <a:ext uri="{FF2B5EF4-FFF2-40B4-BE49-F238E27FC236}">
                <a16:creationId xmlns:a16="http://schemas.microsoft.com/office/drawing/2014/main" id="{1BD21DDF-E8B4-1373-3D8E-4D010CF30BC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2643505" y="2608597"/>
            <a:ext cx="914400" cy="914400"/>
          </a:xfrm>
          <a:prstGeom prst="rect">
            <a:avLst/>
          </a:prstGeom>
        </p:spPr>
      </p:pic>
      <p:pic>
        <p:nvPicPr>
          <p:cNvPr id="24" name="Рисунок 23" descr="Кленовый лист контур">
            <a:extLst>
              <a:ext uri="{FF2B5EF4-FFF2-40B4-BE49-F238E27FC236}">
                <a16:creationId xmlns:a16="http://schemas.microsoft.com/office/drawing/2014/main" id="{A4D8E37B-B36C-1DED-DCDF-128C45BAE57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449822" y="4684716"/>
            <a:ext cx="914400" cy="914400"/>
          </a:xfrm>
          <a:prstGeom prst="rect">
            <a:avLst/>
          </a:prstGeom>
        </p:spPr>
      </p:pic>
      <p:pic>
        <p:nvPicPr>
          <p:cNvPr id="25" name="Рисунок 24" descr="Кленовый лист контур">
            <a:extLst>
              <a:ext uri="{FF2B5EF4-FFF2-40B4-BE49-F238E27FC236}">
                <a16:creationId xmlns:a16="http://schemas.microsoft.com/office/drawing/2014/main" id="{49ACFC90-76A1-5D8E-984F-9304C4B361D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102725" y="4738035"/>
            <a:ext cx="914400" cy="914400"/>
          </a:xfrm>
          <a:prstGeom prst="rect">
            <a:avLst/>
          </a:prstGeom>
        </p:spPr>
      </p:pic>
      <p:pic>
        <p:nvPicPr>
          <p:cNvPr id="30" name="Рисунок 29" descr="Кленовый лист контур">
            <a:extLst>
              <a:ext uri="{FF2B5EF4-FFF2-40B4-BE49-F238E27FC236}">
                <a16:creationId xmlns:a16="http://schemas.microsoft.com/office/drawing/2014/main" id="{9D09173E-02AB-0C6F-F9F4-19443B575F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93785" y="466753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8"/>
    </mc:Choice>
    <mc:Fallback xmlns="">
      <p:transition spd="slow" advTm="3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існя про Перший дзвоник - YouTube">
            <a:extLst>
              <a:ext uri="{FF2B5EF4-FFF2-40B4-BE49-F238E27FC236}">
                <a16:creationId xmlns:a16="http://schemas.microsoft.com/office/drawing/2014/main" id="{DB72995A-0C94-F02A-0324-6573D9B04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808" y="2773208"/>
            <a:ext cx="7954587" cy="383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B690C-4A5E-41B8-D291-DA9115CD0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5506" y="164675"/>
            <a:ext cx="10292080" cy="2279016"/>
          </a:xfrm>
        </p:spPr>
        <p:txBody>
          <a:bodyPr>
            <a:normAutofit fontScale="90000"/>
          </a:bodyPr>
          <a:lstStyle/>
          <a:p>
            <a:r>
              <a:rPr lang="ru-RU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Пісня</a:t>
            </a:r>
            <a:r>
              <a:rPr lang="ru-RU" dirty="0">
                <a:solidFill>
                  <a:srgbClr val="FFFF00"/>
                </a:solidFill>
              </a:rPr>
              <a:t> — </a:t>
            </a:r>
            <a:r>
              <a:rPr lang="ru-RU" dirty="0" err="1">
                <a:solidFill>
                  <a:srgbClr val="FFFF00"/>
                </a:solidFill>
              </a:rPr>
              <a:t>це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покладений</a:t>
            </a:r>
            <a:r>
              <a:rPr lang="ru-RU" dirty="0">
                <a:solidFill>
                  <a:srgbClr val="FFFF00"/>
                </a:solidFill>
              </a:rPr>
              <a:t> на </a:t>
            </a:r>
            <a:r>
              <a:rPr lang="ru-RU" dirty="0" err="1">
                <a:solidFill>
                  <a:srgbClr val="FFFF00"/>
                </a:solidFill>
              </a:rPr>
              <a:t>музику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словесний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твір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призначений</a:t>
            </a:r>
            <a:r>
              <a:rPr lang="ru-RU" dirty="0">
                <a:solidFill>
                  <a:srgbClr val="FFFF00"/>
                </a:solidFill>
              </a:rPr>
              <a:t> для </a:t>
            </a:r>
            <a:r>
              <a:rPr lang="ru-RU" dirty="0" err="1">
                <a:solidFill>
                  <a:srgbClr val="FFFF00"/>
                </a:solidFill>
              </a:rPr>
              <a:t>співу</a:t>
            </a:r>
            <a:r>
              <a:rPr lang="ru-RU" dirty="0">
                <a:solidFill>
                  <a:srgbClr val="FFFF00"/>
                </a:solidFill>
              </a:rPr>
              <a:t>.</a:t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- </a:t>
            </a:r>
            <a:r>
              <a:rPr lang="ru-RU" dirty="0" err="1">
                <a:solidFill>
                  <a:srgbClr val="FFFF00"/>
                </a:solidFill>
              </a:rPr>
              <a:t>Слухаємо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пісню</a:t>
            </a:r>
            <a:r>
              <a:rPr lang="ru-RU" dirty="0">
                <a:solidFill>
                  <a:srgbClr val="FFFF00"/>
                </a:solidFill>
              </a:rPr>
              <a:t> разом та </a:t>
            </a:r>
            <a:r>
              <a:rPr lang="ru-RU" dirty="0" err="1">
                <a:solidFill>
                  <a:srgbClr val="FFFF00"/>
                </a:solidFill>
              </a:rPr>
              <a:t>отримаємо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задоволення</a:t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                       </a:t>
            </a:r>
            <a:r>
              <a:rPr lang="ru-RU" dirty="0">
                <a:solidFill>
                  <a:srgbClr val="FFC000"/>
                </a:solidFill>
              </a:rPr>
              <a:t>Наталія Май «Перший </a:t>
            </a:r>
            <a:r>
              <a:rPr lang="ru-RU" dirty="0" err="1">
                <a:solidFill>
                  <a:srgbClr val="FFC000"/>
                </a:solidFill>
              </a:rPr>
              <a:t>дзвоник</a:t>
            </a:r>
            <a:r>
              <a:rPr lang="ru-RU" dirty="0">
                <a:solidFill>
                  <a:srgbClr val="FFC000"/>
                </a:solidFill>
              </a:rPr>
              <a:t>»</a:t>
            </a:r>
            <a:endParaRPr lang="ru-UA" dirty="0">
              <a:solidFill>
                <a:srgbClr val="FFC000"/>
              </a:solidFill>
            </a:endParaRPr>
          </a:p>
        </p:txBody>
      </p:sp>
      <p:pic>
        <p:nvPicPr>
          <p:cNvPr id="5" name="Объект 4" descr="Мультипликационная bee с указателем">
            <a:extLst>
              <a:ext uri="{FF2B5EF4-FFF2-40B4-BE49-F238E27FC236}">
                <a16:creationId xmlns:a16="http://schemas.microsoft.com/office/drawing/2014/main" id="{B2904A2D-79C3-A0F4-9A3B-EAD1CAEAB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80" y="164675"/>
            <a:ext cx="1563446" cy="1763182"/>
          </a:xfrm>
        </p:spPr>
      </p:pic>
      <p:pic>
        <p:nvPicPr>
          <p:cNvPr id="4" name="FD47~1">
            <a:hlinkClick r:id="" action="ppaction://media"/>
            <a:extLst>
              <a:ext uri="{FF2B5EF4-FFF2-40B4-BE49-F238E27FC236}">
                <a16:creationId xmlns:a16="http://schemas.microsoft.com/office/drawing/2014/main" id="{8ECDE81D-F52F-16BE-086D-4006697ABA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017760" y="8211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3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43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8560" y="-45403"/>
            <a:ext cx="4688840" cy="1325563"/>
          </a:xfrm>
        </p:spPr>
        <p:txBody>
          <a:bodyPr/>
          <a:lstStyle/>
          <a:p>
            <a:r>
              <a:rPr lang="uk-U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Співаємо разом: </a:t>
            </a:r>
            <a:endParaRPr lang="ru-U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Мультимедиа в Интернете 5" title="«Перший раз у перший клас (Дзілінь, дзілінь)&quot; Наталія Май для розучування">
            <a:hlinkClick r:id="" action="ppaction://media"/>
            <a:extLst>
              <a:ext uri="{FF2B5EF4-FFF2-40B4-BE49-F238E27FC236}">
                <a16:creationId xmlns:a16="http://schemas.microsoft.com/office/drawing/2014/main" id="{0B5E9754-F1D8-B8E7-7592-E8B2C6DC201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42415" y="830580"/>
            <a:ext cx="10011410" cy="5885815"/>
          </a:xfrm>
          <a:prstGeom prst="rect">
            <a:avLst/>
          </a:prstGeom>
        </p:spPr>
      </p:pic>
      <p:pic>
        <p:nvPicPr>
          <p:cNvPr id="8" name="Рисунок 7" descr="Мультипликационная bee с мегафоном">
            <a:extLst>
              <a:ext uri="{FF2B5EF4-FFF2-40B4-BE49-F238E27FC236}">
                <a16:creationId xmlns:a16="http://schemas.microsoft.com/office/drawing/2014/main" id="{1E727D23-4A48-DE27-4FF9-4D86803780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12" y="141605"/>
            <a:ext cx="1506477" cy="158559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85BB57A-90C6-5CF1-9B7D-D0B90932BEB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72224"/>
          <a:stretch/>
        </p:blipFill>
        <p:spPr>
          <a:xfrm>
            <a:off x="1279646" y="141605"/>
            <a:ext cx="3624648" cy="120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1A557E-8280-0EF3-BB94-7D01F9B6F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5000" contras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8178" y="2074882"/>
            <a:ext cx="5611420" cy="2955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FBB1134A-2CD1-4CD4-87FB-C906D8313561}"/>
              </a:ext>
            </a:extLst>
          </p:cNvPr>
          <p:cNvSpPr/>
          <p:nvPr/>
        </p:nvSpPr>
        <p:spPr>
          <a:xfrm>
            <a:off x="4345041" y="5269314"/>
            <a:ext cx="4485891" cy="81814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музичні звуки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2BA29720-8458-49CC-80F1-55C515A41258}"/>
              </a:ext>
            </a:extLst>
          </p:cNvPr>
          <p:cNvSpPr/>
          <p:nvPr/>
        </p:nvSpPr>
        <p:spPr>
          <a:xfrm>
            <a:off x="2062480" y="1196019"/>
            <a:ext cx="3360362" cy="673281"/>
          </a:xfrm>
          <a:prstGeom prst="roundRec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чуємо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8A13328D-3E50-C1AE-1A2B-DC7365260B88}"/>
              </a:ext>
            </a:extLst>
          </p:cNvPr>
          <p:cNvSpPr txBox="1">
            <a:spLocks/>
          </p:cNvSpPr>
          <p:nvPr/>
        </p:nvSpPr>
        <p:spPr>
          <a:xfrm>
            <a:off x="2062480" y="159108"/>
            <a:ext cx="755396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>
                <a:solidFill>
                  <a:srgbClr val="FFFF00"/>
                </a:solidFill>
              </a:rPr>
              <a:t>Гра « Юні дослідники»</a:t>
            </a:r>
            <a:endParaRPr lang="ru-UA" b="1" i="1" dirty="0">
              <a:solidFill>
                <a:srgbClr val="FFFF00"/>
              </a:solidFill>
            </a:endParaRPr>
          </a:p>
        </p:txBody>
      </p:sp>
      <p:pic>
        <p:nvPicPr>
          <p:cNvPr id="12" name="Рисунок 11" descr="Мультипликационная bee с карандашом">
            <a:extLst>
              <a:ext uri="{FF2B5EF4-FFF2-40B4-BE49-F238E27FC236}">
                <a16:creationId xmlns:a16="http://schemas.microsoft.com/office/drawing/2014/main" id="{6CD4EE3F-4242-B99C-40D3-2DDB51897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46" y="2464540"/>
            <a:ext cx="2920364" cy="3134646"/>
          </a:xfrm>
          <a:prstGeom prst="rect">
            <a:avLst/>
          </a:prstGeom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F49FA71B-A852-4743-8170-2C21C22E666F}"/>
              </a:ext>
            </a:extLst>
          </p:cNvPr>
          <p:cNvSpPr/>
          <p:nvPr/>
        </p:nvSpPr>
        <p:spPr>
          <a:xfrm>
            <a:off x="7688724" y="1229520"/>
            <a:ext cx="3360362" cy="673281"/>
          </a:xfrm>
          <a:prstGeom prst="round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бачимо</a:t>
            </a:r>
            <a:endParaRPr lang="ru-UA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08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9" grpId="1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✓ Разноцветные кленовые листья #24 скачать клипарт бесплатно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7" y="1220524"/>
            <a:ext cx="6314509" cy="526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8457032">
            <a:off x="461836" y="4119543"/>
            <a:ext cx="302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дуже сподобалось</a:t>
            </a:r>
          </a:p>
        </p:txBody>
      </p:sp>
      <p:sp>
        <p:nvSpPr>
          <p:cNvPr id="11" name="TextBox 10"/>
          <p:cNvSpPr txBox="1"/>
          <p:nvPr/>
        </p:nvSpPr>
        <p:spPr>
          <a:xfrm rot="21361312">
            <a:off x="2059220" y="2099208"/>
            <a:ext cx="247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не сподобалось</a:t>
            </a:r>
          </a:p>
        </p:txBody>
      </p:sp>
      <p:sp>
        <p:nvSpPr>
          <p:cNvPr id="12" name="TextBox 11"/>
          <p:cNvSpPr txBox="1"/>
          <p:nvPr/>
        </p:nvSpPr>
        <p:spPr>
          <a:xfrm rot="2833565">
            <a:off x="3302382" y="4064515"/>
            <a:ext cx="2130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сподобалось</a:t>
            </a:r>
          </a:p>
        </p:txBody>
      </p:sp>
      <p:pic>
        <p:nvPicPr>
          <p:cNvPr id="1030" name="Picture 6" descr="Клипарт#елка#дерево#деревья#clipart#wood# | Дерев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974" y="1077930"/>
            <a:ext cx="4212226" cy="57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29" y="1525545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29" y="1288332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575" y="3247909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575" y="2276245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246" y="3853297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401" y="1744772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568" y="272822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210" y="226812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898" y="226812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29" y="2276245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5654" y="2376809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913" y="3064424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928" y="3064424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485" y="1288384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949" y="201088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949" y="288729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704" y="288729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3464" y="1143437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431" y="3428095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29" y="179117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442" y="2872061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Бульбашка прямої мови: прямокутна з округленими кутами 35">
            <a:extLst>
              <a:ext uri="{FF2B5EF4-FFF2-40B4-BE49-F238E27FC236}">
                <a16:creationId xmlns:a16="http://schemas.microsoft.com/office/drawing/2014/main" id="{F1374482-4258-4AF5-862B-B0D7CC4504ED}"/>
              </a:ext>
            </a:extLst>
          </p:cNvPr>
          <p:cNvSpPr/>
          <p:nvPr/>
        </p:nvSpPr>
        <p:spPr>
          <a:xfrm>
            <a:off x="5066985" y="431569"/>
            <a:ext cx="2860701" cy="1673057"/>
          </a:xfrm>
          <a:prstGeom prst="wedgeRoundRectCallout">
            <a:avLst>
              <a:gd name="adj1" fmla="val 20734"/>
              <a:gd name="adj2" fmla="val 83015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Це наше дерево зростання. Розкажи йому про сьогоднішній урок.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A04918B-A53C-17DA-EFA4-2C5AB65D0E0E}"/>
              </a:ext>
            </a:extLst>
          </p:cNvPr>
          <p:cNvSpPr txBox="1">
            <a:spLocks/>
          </p:cNvSpPr>
          <p:nvPr/>
        </p:nvSpPr>
        <p:spPr>
          <a:xfrm>
            <a:off x="564785" y="275049"/>
            <a:ext cx="467868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Рефлесія</a:t>
            </a:r>
            <a:r>
              <a:rPr lang="uk-U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U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Мультипликационная мультяшная мульт">
            <a:extLst>
              <a:ext uri="{FF2B5EF4-FFF2-40B4-BE49-F238E27FC236}">
                <a16:creationId xmlns:a16="http://schemas.microsoft.com/office/drawing/2014/main" id="{4A09374F-0747-6398-B84B-6ABE435B79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973" y="3715313"/>
            <a:ext cx="2559487" cy="295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37148B-CA2D-C677-AEC0-0489152590A9}"/>
              </a:ext>
            </a:extLst>
          </p:cNvPr>
          <p:cNvSpPr txBox="1">
            <a:spLocks/>
          </p:cNvSpPr>
          <p:nvPr/>
        </p:nvSpPr>
        <p:spPr>
          <a:xfrm>
            <a:off x="2712720" y="2687003"/>
            <a:ext cx="7294880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8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урок!</a:t>
            </a:r>
          </a:p>
          <a:p>
            <a:r>
              <a:rPr lang="uk-UA" sz="8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Ви- найкращі! </a:t>
            </a:r>
            <a:endParaRPr lang="ru-UA" sz="8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Презентація до уроку подорожі &quot;Країною раціональних чисел&quot;">
            <a:extLst>
              <a:ext uri="{FF2B5EF4-FFF2-40B4-BE49-F238E27FC236}">
                <a16:creationId xmlns:a16="http://schemas.microsoft.com/office/drawing/2014/main" id="{900EC4E4-8788-0077-9DD8-1D886BD26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622" y="493394"/>
            <a:ext cx="8497076" cy="636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04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6C448F-3C2F-D756-95A9-EFD0B9FA7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3371497"/>
          </a:xfrm>
        </p:spPr>
        <p:txBody>
          <a:bodyPr>
            <a:normAutofit fontScale="90000"/>
          </a:bodyPr>
          <a:lstStyle/>
          <a:p>
            <a:r>
              <a:rPr lang="uk-UA" dirty="0"/>
              <a:t>	</a:t>
            </a:r>
            <a:r>
              <a:rPr lang="uk-UA" dirty="0">
                <a:solidFill>
                  <a:srgbClr val="FFC000"/>
                </a:solidFill>
              </a:rPr>
              <a:t>	</a:t>
            </a:r>
            <a:r>
              <a:rPr lang="uk-UA" u="sng" dirty="0">
                <a:solidFill>
                  <a:srgbClr val="FFC000"/>
                </a:solidFill>
              </a:rPr>
              <a:t>Використаний матеріал: </a:t>
            </a:r>
            <a:br>
              <a:rPr lang="uk-UA" u="sng" dirty="0">
                <a:solidFill>
                  <a:srgbClr val="FFC000"/>
                </a:solidFill>
              </a:rPr>
            </a:br>
            <a:r>
              <a:rPr lang="uk-UA" dirty="0">
                <a:solidFill>
                  <a:srgbClr val="FFC000"/>
                </a:solidFill>
              </a:rPr>
              <a:t>- малюнки з інтернет джерел,</a:t>
            </a:r>
            <a:br>
              <a:rPr lang="uk-UA" dirty="0">
                <a:solidFill>
                  <a:srgbClr val="FFC000"/>
                </a:solidFill>
              </a:rPr>
            </a:br>
            <a:r>
              <a:rPr lang="uk-UA" dirty="0">
                <a:solidFill>
                  <a:srgbClr val="FFC000"/>
                </a:solidFill>
              </a:rPr>
              <a:t>-  пісня Наталії Май «Перший дзвоник»,</a:t>
            </a:r>
            <a:br>
              <a:rPr lang="uk-UA" dirty="0">
                <a:solidFill>
                  <a:srgbClr val="FFC000"/>
                </a:solidFill>
              </a:rPr>
            </a:br>
            <a:r>
              <a:rPr lang="uk-UA" dirty="0">
                <a:solidFill>
                  <a:srgbClr val="FFC000"/>
                </a:solidFill>
              </a:rPr>
              <a:t>-   відео:  </a:t>
            </a:r>
            <a:r>
              <a:rPr lang="en-US" dirty="0">
                <a:solidFill>
                  <a:srgbClr val="FFC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https://youtu.be/SjLXBMrfRLg</a:t>
            </a:r>
            <a:r>
              <a:rPr lang="uk-UA" dirty="0">
                <a:solidFill>
                  <a:srgbClr val="FFC000"/>
                </a:solidFill>
              </a:rPr>
              <a:t> ,</a:t>
            </a:r>
            <a:br>
              <a:rPr lang="uk-UA" dirty="0">
                <a:solidFill>
                  <a:srgbClr val="FFC000"/>
                </a:solidFill>
              </a:rPr>
            </a:br>
            <a:r>
              <a:rPr lang="en-US" dirty="0">
                <a:solidFill>
                  <a:srgbClr val="FFC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https://youtu.be/iZtOV3ePOVM</a:t>
            </a:r>
            <a:r>
              <a:rPr lang="uk-UA" dirty="0">
                <a:solidFill>
                  <a:srgbClr val="FFC000"/>
                </a:solidFill>
              </a:rPr>
              <a:t> ,</a:t>
            </a:r>
            <a:br>
              <a:rPr lang="uk-UA" dirty="0">
                <a:solidFill>
                  <a:srgbClr val="FFC000"/>
                </a:solidFill>
              </a:rPr>
            </a:br>
            <a:r>
              <a:rPr lang="uk-UA" dirty="0">
                <a:solidFill>
                  <a:srgbClr val="FFC000"/>
                </a:solidFill>
              </a:rPr>
              <a:t>та матеріал з підручника « Мистецтво 1 клас» Л. Кондратова, 2018р. </a:t>
            </a:r>
          </a:p>
        </p:txBody>
      </p:sp>
    </p:spTree>
    <p:extLst>
      <p:ext uri="{BB962C8B-B14F-4D97-AF65-F5344CB8AC3E}">
        <p14:creationId xmlns:p14="http://schemas.microsoft.com/office/powerpoint/2010/main" val="32414278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9|8.1|6.7|33.1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.3|12.2|2.5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271</Words>
  <Application>Microsoft Office PowerPoint</Application>
  <PresentationFormat>Широкоэкранный</PresentationFormat>
  <Paragraphs>38</Paragraphs>
  <Slides>12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Тема Office</vt:lpstr>
      <vt:lpstr>МИСТЕЦТВО 1 клас 1 урок Тема: Ми і мистецтво</vt:lpstr>
      <vt:lpstr> Прислухайся… Стільки музики звучить навколо!  Нас оточують різноманітні звуки. </vt:lpstr>
      <vt:lpstr>Дотримуйся правил слухання музики</vt:lpstr>
      <vt:lpstr>Презентация PowerPoint</vt:lpstr>
      <vt:lpstr>слухач</vt:lpstr>
      <vt:lpstr>Поспівка «Прийшла осінь»</vt:lpstr>
      <vt:lpstr>Пісня — це покладений на музику словесний твір, призначений для співу. - Слухаємо пісню разом та отримаємо задоволення                        Наталія Май «Перший дзвоник»</vt:lpstr>
      <vt:lpstr>Співаємо разом: </vt:lpstr>
      <vt:lpstr>Презентация PowerPoint</vt:lpstr>
      <vt:lpstr>Презентация PowerPoint</vt:lpstr>
      <vt:lpstr>Презентация PowerPoint</vt:lpstr>
      <vt:lpstr>  Використаний матеріал:  - малюнки з інтернет джерел, -  пісня Наталії Май «Перший дзвоник», -   відео:  https://youtu.be/SjLXBMrfRLg , https://youtu.be/iZtOV3ePOVM , та матеріал з підручника « Мистецтво 1 клас» Л. Кондратова, 2018р.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Людмила Паюнова</dc:creator>
  <cp:lastModifiedBy>Людмила Паюнова</cp:lastModifiedBy>
  <cp:revision>5</cp:revision>
  <dcterms:created xsi:type="dcterms:W3CDTF">2024-09-01T17:13:03Z</dcterms:created>
  <dcterms:modified xsi:type="dcterms:W3CDTF">2024-11-18T20:10:26Z</dcterms:modified>
</cp:coreProperties>
</file>