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9" r:id="rId8"/>
    <p:sldId id="270" r:id="rId9"/>
    <p:sldId id="271" r:id="rId10"/>
    <p:sldId id="272" r:id="rId11"/>
    <p:sldId id="274" r:id="rId12"/>
    <p:sldId id="275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66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viewProps" Target="view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presProps" Target="presProps.xml" 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0-26T14:25:06.940"/>
    </inkml:context>
    <inkml:brush xml:id="br0">
      <inkml:brushProperty name="width" value="0.2" units="cm"/>
      <inkml:brushProperty name="height" value="0.4" units="cm"/>
      <inkml:brushProperty name="color" value="#702D12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0-26T14:25:12.547"/>
    </inkml:context>
    <inkml:brush xml:id="br0">
      <inkml:brushProperty name="width" value="0.2" units="cm"/>
      <inkml:brushProperty name="height" value="0.4" units="cm"/>
      <inkml:brushProperty name="color" value="#702D12"/>
      <inkml:brushProperty name="tip" value="rectangle"/>
      <inkml:brushProperty name="rasterOp" value="maskPen"/>
      <inkml:brushProperty name="ignorePressure" value="1"/>
    </inkml:brush>
  </inkml:definitions>
  <inkml:trace contextRef="#ctx0" brushRef="#br0">1 82,'3'-3,"1"0,0 0,0 1,1-1,-1 1,0 0,1 1,-1-1,1 1,0 0,-1 0,6 0,6-1,-1 1,22 2,-29-1,0 1,-1 1,1-1,0 1,-1 1,0-1,1 1,-1 1,8 4,4 5,32 27,-38-28,1-1,0 0,0-1,26 12,-23-13,0 0,-1 0,0 2,-1 0,16 15,63 71,-84-83,-1 0,0 1,-1 0,-1 1,0-1,-1 1,7 28,5 12,9 17,2 3,31 131,9 181,-61-339,-4-13,0 48,-1-8,-2-72,-1-1,1 1,0 0,0 0,0-1,0 1,1-1,-1 1,1-1,0 1,0-1,0 0,1 0,-1 0,5 3,-6-5,0 0,1 0,-1 0,1 0,-1 0,1-1,-1 1,1 0,-1-1,1 0,0 1,-1-1,1 0,0 0,-1 0,1 0,0 0,-1 0,1 0,0-1,-1 1,1 0,0-1,-1 0,1 1,-1-1,1 0,-1 0,1 0,-1 0,0 0,0 0,1 0,-1 0,0-1,0 1,1-2,10-11,-1 0,0-1,-2-1,15-28,23-73,-13 29,-9 23,-2 0,-3-1,11-74,-23 77,-3-1,-7-108,0 55,2 105,0 0,-1-1,-1 1,0-1,0 1,-1 0,-1 0,0 0,-1 1,0-1,0 1,-2 0,-13-18,8 13,-2 0,0 1,-1 1,-1 0,0 1,-1 1,0 1,-25-13,12 10,0 1,-1 1,0 2,-50-9,52 15,0 1,-55 2,-5 1,54-6,33 5,0 1,0-1,0 0,0 0,0 0,0 0,0 0,1 0,-1 0,0-1,1 1,-1 0,1-1,-3-2,4 3,0 1,0 0,0-1,-1 1,1-1,0 1,0 0,0-1,0 1,0-1,0 1,0 0,0-1,0 1,0-1,0 1,0 0,0-1,0 1,0-1,0 1,0 0,0-1,0 1,1-1,-1 1,0 0,0-1,1 1,-1 0,1-1,14-7,19 2,-34 6,90-14,-30 3,1 0,-26 4,47-4,41-4,-60 5,3-2,-36 6,59-4,-67 10,141 2,-158-2,-1 1,1 0,0 0,-1 0,1 0,-1 1,1 0,-1 0,0 0,0 0,0 1,0-1,0 1,-1 0,1 0,-1 1,0-1,0 1,0 0,0-1,-1 1,1 1,-1-1,0 0,0 0,-1 1,1-1,1 10,1 9,-1 1,-1 0,-1 0,-4 36,2-24,0 50,-3 71,2-131,-2-1,0 1,-2-1,-9 26,-62 165,51-129,19-59,-1-1,-1-1,-26 51,-61 108,81-154,11-20,-2 0,0 0,0 0,0-1,-2 0,1-1,-13 13,19-21,1 0,-1-1,0 1,0 0,0 0,0-1,0 1,0 0,-1-1,1 0,0 1,0-1,0 1,0-1,-1 0,1 0,0 0,0 0,-1 0,1 0,0 0,0 0,0 0,-3-1,3 0,-1 0,1 0,0 0,0-1,-1 1,1 0,0-1,0 1,0-1,0 1,1-1,-1 1,0-1,1 1,-2-3,0-8,-1 1,1-1,0-22,2-293,3 127,-1 163,0 1,3-1,1 1,2 0,21-60,-25 85,-8 21,-58 86,14-26,-31 49,57-91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0-26T14:25:18.301"/>
    </inkml:context>
    <inkml:brush xml:id="br0">
      <inkml:brushProperty name="width" value="0.2" units="cm"/>
      <inkml:brushProperty name="height" value="0.4" units="cm"/>
      <inkml:brushProperty name="color" value="#702D12"/>
      <inkml:brushProperty name="tip" value="rectangle"/>
      <inkml:brushProperty name="rasterOp" value="maskPen"/>
      <inkml:brushProperty name="ignorePressure" value="1"/>
    </inkml:brush>
  </inkml:definitions>
  <inkml:trace contextRef="#ctx0" brushRef="#br0">1 245,'1'-1,"9"1,0 0,-1 0,1 1,0 0,-1 1,1 0,-1 0,15 6,87 50,-21-9,-87-48,0 1,0 0,0-1,0 1,0 0,-1 0,1 1,-1-1,1 1,-1-1,0 1,0 0,0 0,0-1,1 6,-2-6,-1 0,1 0,-1 0,0 0,0 0,0 0,0 0,0 0,-1 0,1 0,0 0,-1 0,0 0,1 0,-1 0,0 0,0 0,0-1,0 1,0 0,-1-1,1 1,0-1,-1 1,1-1,-1 0,1 0,-3 2,-18 12,-32 16,-11 8,51-25,14-13,0-1,0 0,0 0,0 1,0-1,0 0,-1 0,1 1,0-1,0 0,0 1,0-1,0 0,0 0,1 1,-1-1,0 0,0 0,0 1,0-1,0 0,0 0,0 1,0-1,1 0,-1 0,0 0,0 1,0-1,0 0,1 0,-1 0,0 0,0 1,1-1,1 1,1-1,-1 1,1-1,-1 1,1-1,-1 0,1 0,0 0,-1 0,1 0,3-2,14-3,-1-2,0 0,0-1,-1-1,0-1,28-20,31-16,-60 37,0-2,-1 0,0-1,-1 0,0-1,-1-1,0 0,-2-1,1-1,14-24,2-8,-2-1,21-56,-34 65,-13 38,-1 0,1 1,-1-1,0 0,1 1,-1-1,0 0,0 1,0-1,0 0,0 0,-1 1,1-1,0 0,-1 1,1-1,-1 0,0 1,1-1,-1 1,-1-3,1 4,0 0,0 0,0 0,0 0,0 0,0 1,0-1,0 0,0 0,0 1,0-1,1 0,-1 1,0-1,0 1,0-1,1 1,-1-1,0 1,0 0,1-1,-1 1,1 0,-1 0,0-1,1 1,-1 1,-1 0,-20 23,2 2,0 0,2 1,1 1,1 0,-17 46,-145 349,169-403,1 1,1 0,1 1,1 0,2 0,-2 27,-2-10,-1 1,-1-1,-19 47,28-86,-2 4,1 0,-1-1,0 1,0-1,0 0,0 0,-1 0,-5 8,7-12,1 0,0 1,0-1,-1 0,1 0,0 0,0 1,-1-1,1 0,0 0,-1 0,1 0,0 0,0 0,-1 0,1 0,0 0,-1 0,1 0,0 0,-1 0,1 0,0 0,-1 0,1 0,0 0,-1 0,1 0,0 0,0-1,-1 1,1 0,0 0,-1-1,-6-11,2-17,2-5,3 0,0 0,2 1,2-1,1 1,17-59,1 20,64-135,-73 177,-2-1,0-1,-2 0,9-52,-15 60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0-26T14:25:18.655"/>
    </inkml:context>
    <inkml:brush xml:id="br0">
      <inkml:brushProperty name="width" value="0.2" units="cm"/>
      <inkml:brushProperty name="height" value="0.4" units="cm"/>
      <inkml:brushProperty name="color" value="#702D12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1,'0'-1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0-26T14:25:46.1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0 499 24575,'4'0'0,"0"-1"0,-1 0 0,1 1 0,0-1 0,-1 0 0,6-3 0,13-3 0,14 2 0,-1 1 0,72 3 0,10-1 0,-106 1 0,0-1 0,0-1 0,-1 1 0,1-2 0,-1 0 0,0 0 0,0-1 0,0 0 0,-1 0 0,1-1 0,8-8 0,7-6 0,-2-1 0,34-39 0,-46 47 43,-1-1 0,0-1-1,-1 0 1,0-1 0,-1 1-1,-1-1 1,5-18 0,-4 11-385,-2-1 1,-1 0 0,-1 0-1,2-36 1,-6 37-6485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0-26T14:25:51.5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297 1 24575,'-6'1'0,"1"0"0,-1 1 0,0 0 0,1 0 0,-1 0 0,1 0 0,0 1 0,0 0 0,-6 5 0,-15 7 0,-100 49 0,121-61 0,-1 0 0,1 1 0,-1-1 0,1 1 0,0 0 0,1 1 0,-1-1 0,1 1 0,0 0 0,0 0 0,0 0 0,-5 10 0,5-6 0,1-1 0,0 1 0,1-1 0,0 1 0,0 0 0,1 0 0,0 0 0,1 15 0,0-8 0,0 4 0,0 1 0,7 39 0,-6-53 0,1-1 0,0 0 0,0 0 0,0 0 0,1 0 0,0-1 0,0 1 0,1-1 0,-1 1 0,1-1 0,0 0 0,1-1 0,8 8 0,0-1 0,0-1 0,2 0 0,-1-1 0,1-1 0,0-1 0,1 0 0,0-1 0,0 0 0,0-1 0,0-1 0,1-1 0,0 0 0,0-1 0,33-1 0,20-1 0,71-4 0,-129 2-4,0 0 0,-1-1 0,0-1-1,0 0 1,0 0 0,0-1 0,-1 0-1,0-1 1,16-11 0,10-6-1319,-15 11-5503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0-26T14:26:03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24575,'3'0'0,"1"1"0,0-1 0,0 1 0,0 0 0,-1 0 0,1 1 0,0-1 0,-1 1 0,6 3 0,31 23 0,-25-17 0,60 42 0,1-4 0,3-3 0,117 50 0,-180-91 0,1 0 0,0-1 0,0-1 0,0 0 0,1-1 0,-1-2 0,20 0 0,26 1 0,-50 1 0,0 0 0,19 6 0,18 2 0,-25-6 0,1 2 0,35 11 0,-39-9 0,1-2 0,1 0 0,30 3 0,54 6 0,-29-3 0,50 13 0,-20-3 0,-55-16 0,24 5 0,-45-4 0,0-2 0,1-2 0,0-1 0,0-1 0,35-4 0,-62 1 0,0 0 0,0 0 0,0-1 0,0 0 0,-1 0 0,1 0 0,-1-1 0,0 0 0,0-1 0,0 1 0,-1-1 0,8-8 0,30-22 0,-23 24 0,0 2 0,1 0 0,0 1 0,22-6 0,48-18 0,-60 18 0,0 3 0,1 0 0,0 2 0,1 1 0,0 2 0,0 1 0,0 2 0,49 1 0,351 3 0,-421 0 44,0 0 0,0 0-1,-1 1 1,1 1 0,20 6-1,53 29-142,-8-4-1429,-54-26-5298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03EDB6-CC96-49E7-908B-02DF6A16BC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7090065-C0D0-4ADF-8B70-B956E846FF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022D95-FBA2-43ED-8065-432A5C1B5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505FD0-005F-4882-9DEA-FC798D79E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5457D5-58FD-4203-94A4-82EC266CB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727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C47F9E-6FCF-4E24-A1CD-FBE276925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E6DD5F-850E-4165-A633-1C732799D8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C73644-B21E-4B13-8BC8-4A621DDB5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1602F2-6351-4AFA-ADB0-5B5DF2C0E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6A3547-C981-4720-9806-09955C52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577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D0E049-C928-4AB0-9F60-3069BA093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B5FBF56-1F98-4B76-BDCC-7CC5D9A48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32C61D-7198-482C-9BC3-CEA565B33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8DA965-3D5A-4749-A11D-41CEA7B98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9F1E35-5CC5-438D-B0E5-122AFD73B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16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F79315-FAD7-4395-880E-62F15DC44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71777A-7755-45C6-9A19-B798206C28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662DD89-C310-4FC8-BDE8-887A876EFD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1ED166C-2D83-4B7F-BCD8-06FA1E85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66A66E8-D222-40FD-A5CF-900A686BB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79EDB5B-FB45-4007-9FBE-A4CA9CDDC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351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5E7F83-ED71-4B58-9C57-A23DA8CD9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CBE926C-E99E-42FB-ADA0-7BD748211B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FCE01B3-5055-4AF4-ACFF-5A98DDD8A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8D14CA5-632D-4307-998C-9B301F53EC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1265D60-BDEB-48EA-ABD6-68E6A03720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221C05E-24EB-463B-B557-FA81BA4BC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67A6255-6855-4847-A97B-8F0BBF5B4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0C66AE0-375E-4B81-AA71-A6FF379E7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60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F11E2B-4361-4F5D-BB17-EB01CD724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931EB3B-B449-4CB2-8C82-D7BC6DC01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4285F02-DCF3-48DB-B9F0-714D7C15A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1A65DAE-3137-4E24-8DB4-C02ACB447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916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C998FD2-DC87-4594-A26F-E14D4BF18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A11A135-EACB-41F2-BD13-372EB22C3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31C5E07-76DF-43BE-A1DF-F907C1531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750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9091A1-D176-4093-9A68-DF06FD050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5CD18D-22EC-41AE-BDE4-295D4A999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0835D71-A178-4A19-8FAA-53A67C5DF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530F478-0B09-41FE-9A29-623811587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CB8558F-F348-4DDE-8116-2B1222B5D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094C0D-B4D6-4771-9DDB-C3BF5CD55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592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0F8FCD-6A37-4075-927B-04AC737A7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0F0D2D3-FBB6-43E1-8E55-F080CEF9C6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01ADAD9-8F39-4CE1-B434-41B1A9BC78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2170DB1-8665-4F23-8F4C-15E053A5A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4A10EA-7362-49A6-B616-8251CB86B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6885AD5-FAE5-44DF-BD21-03D54A3DF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537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28E1C1-F11D-448B-8026-77EB4E12A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E091272-DCDF-4EDD-980C-C283F4911C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B2DB1E0-4F3B-48D6-AB2B-F744BEB54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C01B22B-233D-4FAA-BC73-6FE982D02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1F50D7-97F1-49C6-B14B-02415F48B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528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4074BD3-CC31-4BFF-A232-F0C3741338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646737D-B529-405A-BAC3-B718D25A1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113DA8-D6D2-4F98-B7AE-8743CEE8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81D3C0-0C36-4BAF-8DDE-FB47A0256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41A05D-94F3-4E82-AEAD-A7CE309CA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268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chemeClr val="accent1">
                <a:lumMod val="45000"/>
                <a:lumOff val="55000"/>
              </a:schemeClr>
            </a:gs>
            <a:gs pos="96113">
              <a:schemeClr val="bg1">
                <a:lumMod val="75000"/>
              </a:schemeClr>
            </a:gs>
            <a:gs pos="20000">
              <a:schemeClr val="accent1">
                <a:lumMod val="45000"/>
                <a:lumOff val="55000"/>
              </a:schemeClr>
            </a:gs>
            <a:gs pos="62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CA1C3B-C37D-4A7D-B7A1-14960EB06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9D958E0-4EE6-4DAE-912F-54947DDC69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96D3FA-4C25-4949-996A-8B06E0C2CE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7C7B4-D4ED-4C0F-9E40-37B2322D249B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AC4746-8498-4EB0-BB56-350E6E4B0D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4D70A7-724E-4C68-8845-836630BB9B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A3123-196C-4458-A93D-1689B17B1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255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3.png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 /><Relationship Id="rId13" Type="http://schemas.openxmlformats.org/officeDocument/2006/relationships/image" Target="../media/image12.png" /><Relationship Id="rId3" Type="http://schemas.openxmlformats.org/officeDocument/2006/relationships/customXml" Target="../ink/ink1.xml" /><Relationship Id="rId7" Type="http://schemas.openxmlformats.org/officeDocument/2006/relationships/customXml" Target="../ink/ink3.xml" /><Relationship Id="rId12" Type="http://schemas.openxmlformats.org/officeDocument/2006/relationships/customXml" Target="../ink/ink6.xml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9.png" /><Relationship Id="rId11" Type="http://schemas.openxmlformats.org/officeDocument/2006/relationships/image" Target="../media/image11.png" /><Relationship Id="rId5" Type="http://schemas.openxmlformats.org/officeDocument/2006/relationships/customXml" Target="../ink/ink2.xml" /><Relationship Id="rId15" Type="http://schemas.openxmlformats.org/officeDocument/2006/relationships/image" Target="../media/image13.png" /><Relationship Id="rId10" Type="http://schemas.openxmlformats.org/officeDocument/2006/relationships/customXml" Target="../ink/ink5.xml" /><Relationship Id="rId4" Type="http://schemas.openxmlformats.org/officeDocument/2006/relationships/image" Target="../media/image8.png" /><Relationship Id="rId9" Type="http://schemas.openxmlformats.org/officeDocument/2006/relationships/customXml" Target="../ink/ink4.xml" /><Relationship Id="rId14" Type="http://schemas.openxmlformats.org/officeDocument/2006/relationships/customXml" Target="../ink/ink7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7" Type="http://schemas.openxmlformats.org/officeDocument/2006/relationships/image" Target="../media/image16.pn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5.svg" /><Relationship Id="rId5" Type="http://schemas.openxmlformats.org/officeDocument/2006/relationships/image" Target="../media/image14.png" /><Relationship Id="rId4" Type="http://schemas.openxmlformats.org/officeDocument/2006/relationships/image" Target="../media/image7.svg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openxmlformats.org/officeDocument/2006/relationships/audio" Target="../media/media1.mp3" /><Relationship Id="rId1" Type="http://schemas.microsoft.com/office/2007/relationships/media" Target="../media/media1.mp3" /><Relationship Id="rId5" Type="http://schemas.openxmlformats.org/officeDocument/2006/relationships/image" Target="../media/image19.png" /><Relationship Id="rId4" Type="http://schemas.openxmlformats.org/officeDocument/2006/relationships/image" Target="../media/image18.png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 /><Relationship Id="rId3" Type="http://schemas.openxmlformats.org/officeDocument/2006/relationships/image" Target="../media/image24.png" /><Relationship Id="rId7" Type="http://schemas.openxmlformats.org/officeDocument/2006/relationships/image" Target="../media/image28.png" /><Relationship Id="rId2" Type="http://schemas.openxmlformats.org/officeDocument/2006/relationships/image" Target="../media/image23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27.png" /><Relationship Id="rId5" Type="http://schemas.openxmlformats.org/officeDocument/2006/relationships/image" Target="../media/image26.png" /><Relationship Id="rId4" Type="http://schemas.openxmlformats.org/officeDocument/2006/relationships/image" Target="../media/image25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A9ADD4-152A-4C9B-BC89-B1F67FAD87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94669"/>
            <a:ext cx="9144000" cy="3268662"/>
          </a:xfrm>
        </p:spPr>
        <p:txBody>
          <a:bodyPr>
            <a:normAutofit fontScale="90000"/>
          </a:bodyPr>
          <a:lstStyle/>
          <a:p>
            <a:r>
              <a:rPr lang="en-US" sz="8000" dirty="0">
                <a:solidFill>
                  <a:srgbClr val="FF0066"/>
                </a:solidFill>
              </a:rPr>
              <a:t>M</a:t>
            </a:r>
            <a:r>
              <a:rPr lang="en-US" sz="8000" dirty="0">
                <a:solidFill>
                  <a:schemeClr val="accent2"/>
                </a:solidFill>
              </a:rPr>
              <a:t>y</a:t>
            </a:r>
            <a:r>
              <a:rPr lang="en-US" sz="8000" dirty="0"/>
              <a:t> </a:t>
            </a:r>
            <a:r>
              <a:rPr lang="en-US" sz="8000" dirty="0">
                <a:solidFill>
                  <a:srgbClr val="00B050"/>
                </a:solidFill>
              </a:rPr>
              <a:t>a</a:t>
            </a:r>
            <a:r>
              <a:rPr lang="en-US" sz="8000" dirty="0">
                <a:solidFill>
                  <a:srgbClr val="0070C0"/>
                </a:solidFill>
              </a:rPr>
              <a:t>l</a:t>
            </a:r>
            <a:r>
              <a:rPr lang="en-US" sz="8000" dirty="0">
                <a:solidFill>
                  <a:srgbClr val="FFFF00"/>
                </a:solidFill>
              </a:rPr>
              <a:t>p</a:t>
            </a:r>
            <a:r>
              <a:rPr lang="en-US" sz="8000" dirty="0">
                <a:solidFill>
                  <a:srgbClr val="FF6699"/>
                </a:solidFill>
              </a:rPr>
              <a:t>h</a:t>
            </a:r>
            <a:r>
              <a:rPr lang="en-US" sz="8000" dirty="0">
                <a:solidFill>
                  <a:srgbClr val="FF0000"/>
                </a:solidFill>
              </a:rPr>
              <a:t>a</a:t>
            </a:r>
            <a:r>
              <a:rPr lang="en-US" sz="8000" dirty="0">
                <a:solidFill>
                  <a:srgbClr val="002060"/>
                </a:solidFill>
              </a:rPr>
              <a:t>b</a:t>
            </a:r>
            <a:r>
              <a:rPr lang="en-US" sz="8000" dirty="0">
                <a:solidFill>
                  <a:srgbClr val="FF6600"/>
                </a:solidFill>
              </a:rPr>
              <a:t>e</a:t>
            </a:r>
            <a:r>
              <a:rPr lang="en-US" sz="8000" dirty="0">
                <a:solidFill>
                  <a:schemeClr val="accent6">
                    <a:lumMod val="50000"/>
                  </a:schemeClr>
                </a:solidFill>
              </a:rPr>
              <a:t>t</a:t>
            </a:r>
            <a:br>
              <a:rPr lang="en-US" sz="80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sz="8000" dirty="0"/>
              <a:t>Пишемо літери </a:t>
            </a:r>
            <a:r>
              <a:rPr lang="en-US" sz="8000" dirty="0"/>
              <a:t>d, e, f</a:t>
            </a:r>
            <a:br>
              <a:rPr lang="en-US" sz="8000" dirty="0"/>
            </a:br>
            <a:endParaRPr lang="ru-RU" sz="8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485989A-5C53-4BCC-A39B-52BE2ABD89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73588"/>
            <a:ext cx="9144000" cy="1655762"/>
          </a:xfrm>
        </p:spPr>
        <p:txBody>
          <a:bodyPr>
            <a:normAutofit/>
          </a:bodyPr>
          <a:lstStyle/>
          <a:p>
            <a:r>
              <a:rPr lang="en-US" sz="6000" dirty="0"/>
              <a:t>P/B p. 39</a:t>
            </a:r>
          </a:p>
          <a:p>
            <a:endParaRPr lang="ru-RU" sz="6000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DC10F8F-82D6-4568-B2FD-40DD7D6F6635}"/>
              </a:ext>
            </a:extLst>
          </p:cNvPr>
          <p:cNvSpPr/>
          <p:nvPr/>
        </p:nvSpPr>
        <p:spPr>
          <a:xfrm>
            <a:off x="8915400" y="2051051"/>
            <a:ext cx="914400" cy="9144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>
                <a:solidFill>
                  <a:srgbClr val="0070C0"/>
                </a:solidFill>
              </a:rPr>
              <a:t>d</a:t>
            </a:r>
            <a:endParaRPr lang="ru-RU" sz="6000" dirty="0">
              <a:solidFill>
                <a:srgbClr val="0070C0"/>
              </a:solidFill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F43656B6-616D-47C8-BFCF-EB18CEA5FE05}"/>
              </a:ext>
            </a:extLst>
          </p:cNvPr>
          <p:cNvSpPr/>
          <p:nvPr/>
        </p:nvSpPr>
        <p:spPr>
          <a:xfrm>
            <a:off x="9753600" y="1784352"/>
            <a:ext cx="914400" cy="9144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>
                <a:solidFill>
                  <a:srgbClr val="FF0000"/>
                </a:solidFill>
              </a:rPr>
              <a:t>e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0FE3CBB1-09F4-4B56-9FB8-334BAF6DF3F2}"/>
              </a:ext>
            </a:extLst>
          </p:cNvPr>
          <p:cNvSpPr/>
          <p:nvPr/>
        </p:nvSpPr>
        <p:spPr>
          <a:xfrm>
            <a:off x="10488215" y="2051051"/>
            <a:ext cx="914400" cy="9144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>
                <a:solidFill>
                  <a:srgbClr val="00B050"/>
                </a:solidFill>
              </a:rPr>
              <a:t>f</a:t>
            </a:r>
            <a:endParaRPr lang="ru-RU" sz="6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010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99E992-D07D-481D-90AC-A05810722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Цілі: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6B7E02-00E4-4E3D-B12F-DC3332D0E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6151"/>
          </a:xfrm>
        </p:spPr>
        <p:txBody>
          <a:bodyPr/>
          <a:lstStyle/>
          <a:p>
            <a:r>
              <a:rPr lang="uk-UA" dirty="0"/>
              <a:t> </a:t>
            </a:r>
            <a:r>
              <a:rPr lang="uk-UA" sz="3200" dirty="0"/>
              <a:t>вміти розпізнавати та відтворювати приголосну літеру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D </a:t>
            </a:r>
            <a:r>
              <a:rPr lang="en-US" sz="3200" dirty="0" err="1"/>
              <a:t>d</a:t>
            </a:r>
            <a:r>
              <a:rPr lang="en-US" sz="3200" dirty="0"/>
              <a:t>, </a:t>
            </a:r>
            <a:r>
              <a:rPr lang="uk-UA" sz="3200" dirty="0"/>
              <a:t>звук </a:t>
            </a:r>
            <a:r>
              <a:rPr lang="en-US" sz="3200" dirty="0"/>
              <a:t>[d], </a:t>
            </a:r>
            <a:r>
              <a:rPr lang="uk-UA" sz="3200" dirty="0"/>
              <a:t>голосну літеру Е </a:t>
            </a:r>
            <a:r>
              <a:rPr lang="uk-UA" sz="3200" dirty="0" err="1"/>
              <a:t>е</a:t>
            </a:r>
            <a:r>
              <a:rPr lang="uk-UA" sz="3200" dirty="0"/>
              <a:t>, звук </a:t>
            </a:r>
            <a:r>
              <a:rPr lang="en-US" sz="3200" dirty="0"/>
              <a:t>[e]</a:t>
            </a:r>
            <a:r>
              <a:rPr lang="uk-UA" sz="3200" dirty="0"/>
              <a:t>, приголосну </a:t>
            </a:r>
            <a:r>
              <a:rPr lang="en-US" sz="3200" dirty="0"/>
              <a:t>F </a:t>
            </a:r>
            <a:r>
              <a:rPr lang="en-US" sz="3200" dirty="0" err="1"/>
              <a:t>f</a:t>
            </a:r>
            <a:r>
              <a:rPr lang="uk-UA" sz="3200" dirty="0"/>
              <a:t>, звук</a:t>
            </a:r>
            <a:r>
              <a:rPr lang="en-US" sz="3200" dirty="0"/>
              <a:t> [f]</a:t>
            </a:r>
            <a:r>
              <a:rPr lang="uk-UA" sz="3200" dirty="0"/>
              <a:t> в словах </a:t>
            </a:r>
            <a:r>
              <a:rPr lang="en-US" sz="3200" dirty="0"/>
              <a:t>dog, egg, fish </a:t>
            </a:r>
            <a:r>
              <a:rPr lang="uk-UA" sz="3200" dirty="0"/>
              <a:t>та їх вимови;</a:t>
            </a:r>
            <a:endParaRPr lang="en-US" sz="3200" dirty="0"/>
          </a:p>
          <a:p>
            <a:r>
              <a:rPr lang="uk-UA" sz="3200" dirty="0"/>
              <a:t>розрізняти заголовні літери </a:t>
            </a:r>
            <a:r>
              <a:rPr lang="en-US" sz="3200" dirty="0"/>
              <a:t>D, E, F </a:t>
            </a:r>
            <a:r>
              <a:rPr lang="uk-UA" sz="3200" dirty="0"/>
              <a:t>та маленькі літери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d, e, f</a:t>
            </a:r>
            <a:r>
              <a:rPr lang="uk-UA" sz="3200" dirty="0"/>
              <a:t>;</a:t>
            </a:r>
          </a:p>
          <a:p>
            <a:r>
              <a:rPr lang="uk-UA" sz="3200" dirty="0"/>
              <a:t>дотримання правил поведінки учнів під час повітряної тривоги;</a:t>
            </a:r>
          </a:p>
          <a:p>
            <a:r>
              <a:rPr lang="uk-UA" sz="3200" dirty="0"/>
              <a:t>повторення літер </a:t>
            </a:r>
            <a:r>
              <a:rPr lang="uk-UA" sz="3200" dirty="0" err="1"/>
              <a:t>Аа</a:t>
            </a:r>
            <a:r>
              <a:rPr lang="uk-UA" sz="3200" dirty="0"/>
              <a:t> – </a:t>
            </a:r>
            <a:r>
              <a:rPr lang="en-US" sz="3200" dirty="0"/>
              <a:t>Ff </a:t>
            </a:r>
            <a:r>
              <a:rPr lang="uk-UA" sz="3200" dirty="0"/>
              <a:t>співаючи алфавітну пісню класом.</a:t>
            </a:r>
          </a:p>
          <a:p>
            <a:endParaRPr lang="uk-UA" sz="3200" dirty="0"/>
          </a:p>
          <a:p>
            <a:pPr marL="0" indent="0">
              <a:buNone/>
            </a:pP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90942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E53F27-AE78-4CB4-992A-E6EC725B6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Match by </a:t>
            </a:r>
            <a:r>
              <a:rPr lang="en-US" dirty="0" err="1"/>
              <a:t>colours</a:t>
            </a:r>
            <a:r>
              <a:rPr lang="uk-UA" dirty="0"/>
              <a:t>:</a:t>
            </a:r>
            <a:r>
              <a:rPr lang="en-US" dirty="0"/>
              <a:t> </a:t>
            </a:r>
            <a:r>
              <a:rPr lang="en-US" b="1" dirty="0">
                <a:solidFill>
                  <a:schemeClr val="accent1"/>
                </a:solidFill>
              </a:rPr>
              <a:t>blue,</a:t>
            </a:r>
            <a:r>
              <a:rPr lang="uk-UA" b="1" dirty="0">
                <a:solidFill>
                  <a:schemeClr val="accent1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red, </a:t>
            </a:r>
            <a:r>
              <a:rPr lang="en-US" b="1" dirty="0">
                <a:solidFill>
                  <a:schemeClr val="accent6"/>
                </a:solidFill>
              </a:rPr>
              <a:t>green. </a:t>
            </a:r>
            <a:r>
              <a:rPr lang="en-US" dirty="0"/>
              <a:t>/ </a:t>
            </a:r>
            <a:r>
              <a:rPr lang="uk-UA" b="1" dirty="0">
                <a:solidFill>
                  <a:schemeClr val="accent1"/>
                </a:solidFill>
              </a:rPr>
              <a:t>Кольо</a:t>
            </a:r>
            <a:r>
              <a:rPr lang="uk-UA" b="1" dirty="0">
                <a:solidFill>
                  <a:srgbClr val="FF0000"/>
                </a:solidFill>
              </a:rPr>
              <a:t>рова</a:t>
            </a:r>
            <a:r>
              <a:rPr lang="uk-UA" b="1" dirty="0"/>
              <a:t> </a:t>
            </a:r>
            <a:r>
              <a:rPr lang="uk-UA" b="1" dirty="0">
                <a:solidFill>
                  <a:schemeClr val="accent6"/>
                </a:solidFill>
              </a:rPr>
              <a:t>вправа</a:t>
            </a:r>
            <a:r>
              <a:rPr lang="uk-UA" b="1" dirty="0"/>
              <a:t> </a:t>
            </a:r>
            <a:r>
              <a:rPr lang="uk-UA" dirty="0"/>
              <a:t>«З’єднай»</a:t>
            </a:r>
            <a:endParaRPr lang="ru-RU" b="1" dirty="0">
              <a:solidFill>
                <a:schemeClr val="accent6"/>
              </a:solidFill>
            </a:endParaRP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E9361B64-8574-49CE-B0E7-C43DBB160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54313"/>
            <a:ext cx="10515600" cy="2438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9600" dirty="0"/>
              <a:t>d              e                 f</a:t>
            </a:r>
          </a:p>
          <a:p>
            <a:pPr marL="0" indent="0">
              <a:buNone/>
            </a:pPr>
            <a:r>
              <a:rPr lang="en-US" sz="9600" dirty="0"/>
              <a:t>F              D                E</a:t>
            </a:r>
            <a:endParaRPr lang="ru-RU" sz="9600" dirty="0"/>
          </a:p>
        </p:txBody>
      </p:sp>
      <p:pic>
        <p:nvPicPr>
          <p:cNvPr id="5" name="Picture 2" descr="Собака">
            <a:extLst>
              <a:ext uri="{FF2B5EF4-FFF2-40B4-BE49-F238E27FC236}">
                <a16:creationId xmlns:a16="http://schemas.microsoft.com/office/drawing/2014/main" id="{EDA7FE84-4A67-4945-BED9-3AC09E7D0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3837" y="4656338"/>
            <a:ext cx="2562225" cy="221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Варене яйце">
            <a:extLst>
              <a:ext uri="{FF2B5EF4-FFF2-40B4-BE49-F238E27FC236}">
                <a16:creationId xmlns:a16="http://schemas.microsoft.com/office/drawing/2014/main" id="{DBBDE1CE-37BF-4D28-941D-2910DA565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350" y="4792777"/>
            <a:ext cx="19431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Риби">
            <a:extLst>
              <a:ext uri="{FF2B5EF4-FFF2-40B4-BE49-F238E27FC236}">
                <a16:creationId xmlns:a16="http://schemas.microsoft.com/office/drawing/2014/main" id="{F8D7B9A2-80F1-42B5-B180-F7A20CE55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10625" y="3984454"/>
            <a:ext cx="2999654" cy="355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201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CC847C-C371-40E9-9C80-17D866989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Match and draw. Then </a:t>
            </a:r>
            <a:r>
              <a:rPr lang="en-US" dirty="0" err="1"/>
              <a:t>colour</a:t>
            </a:r>
            <a:r>
              <a:rPr lang="en-US" dirty="0"/>
              <a:t>. / </a:t>
            </a:r>
            <a:r>
              <a:rPr lang="uk-UA" dirty="0"/>
              <a:t>З’єднай та намалюй. Потім розфарбуй. Р</a:t>
            </a:r>
            <a:r>
              <a:rPr lang="en-US" dirty="0"/>
              <a:t>/</a:t>
            </a:r>
            <a:r>
              <a:rPr lang="uk-UA" dirty="0"/>
              <a:t>В</a:t>
            </a:r>
            <a:r>
              <a:rPr lang="en-US" dirty="0"/>
              <a:t> p. 39, Ex. 3.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2255AC-A89B-41B9-A17F-DDA9D9B8D6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8" t="10726" r="2194" b="4023"/>
          <a:stretch/>
        </p:blipFill>
        <p:spPr>
          <a:xfrm>
            <a:off x="0" y="1828800"/>
            <a:ext cx="12192000" cy="50292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2C766765-AF28-46E7-8576-7301A5CDCB37}"/>
                  </a:ext>
                </a:extLst>
              </p14:cNvPr>
              <p14:cNvContentPartPr/>
              <p14:nvPr/>
            </p14:nvContentPartPr>
            <p14:xfrm>
              <a:off x="2162235" y="5543265"/>
              <a:ext cx="360" cy="360"/>
            </p14:xfrm>
          </p:contentPart>
        </mc:Choice>
        <mc:Fallback xmlns=""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2C766765-AF28-46E7-8576-7301A5CDCB3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126235" y="5471265"/>
                <a:ext cx="720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5" name="Рукописный ввод 14">
                <a:extLst>
                  <a:ext uri="{FF2B5EF4-FFF2-40B4-BE49-F238E27FC236}">
                    <a16:creationId xmlns:a16="http://schemas.microsoft.com/office/drawing/2014/main" id="{CA187C04-484F-4614-9A1D-8A5F9729268E}"/>
                  </a:ext>
                </a:extLst>
              </p14:cNvPr>
              <p14:cNvContentPartPr/>
              <p14:nvPr/>
            </p14:nvContentPartPr>
            <p14:xfrm>
              <a:off x="2123715" y="5504385"/>
              <a:ext cx="554760" cy="588240"/>
            </p14:xfrm>
          </p:contentPart>
        </mc:Choice>
        <mc:Fallback xmlns="">
          <p:pic>
            <p:nvPicPr>
              <p:cNvPr id="15" name="Рукописный ввод 14">
                <a:extLst>
                  <a:ext uri="{FF2B5EF4-FFF2-40B4-BE49-F238E27FC236}">
                    <a16:creationId xmlns:a16="http://schemas.microsoft.com/office/drawing/2014/main" id="{CA187C04-484F-4614-9A1D-8A5F9729268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88075" y="5432745"/>
                <a:ext cx="626400" cy="73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6" name="Рукописный ввод 15">
                <a:extLst>
                  <a:ext uri="{FF2B5EF4-FFF2-40B4-BE49-F238E27FC236}">
                    <a16:creationId xmlns:a16="http://schemas.microsoft.com/office/drawing/2014/main" id="{E2FD61A1-7FD0-49E7-8229-9DB43A2748AC}"/>
                  </a:ext>
                </a:extLst>
              </p14:cNvPr>
              <p14:cNvContentPartPr/>
              <p14:nvPr/>
            </p14:nvContentPartPr>
            <p14:xfrm>
              <a:off x="2390475" y="5560185"/>
              <a:ext cx="266040" cy="403920"/>
            </p14:xfrm>
          </p:contentPart>
        </mc:Choice>
        <mc:Fallback xmlns="">
          <p:pic>
            <p:nvPicPr>
              <p:cNvPr id="16" name="Рукописный ввод 15">
                <a:extLst>
                  <a:ext uri="{FF2B5EF4-FFF2-40B4-BE49-F238E27FC236}">
                    <a16:creationId xmlns:a16="http://schemas.microsoft.com/office/drawing/2014/main" id="{E2FD61A1-7FD0-49E7-8229-9DB43A2748A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354835" y="5488185"/>
                <a:ext cx="337680" cy="54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7" name="Рукописный ввод 16">
                <a:extLst>
                  <a:ext uri="{FF2B5EF4-FFF2-40B4-BE49-F238E27FC236}">
                    <a16:creationId xmlns:a16="http://schemas.microsoft.com/office/drawing/2014/main" id="{2FE15D2F-64B9-413C-890E-4F03B36B61D5}"/>
                  </a:ext>
                </a:extLst>
              </p14:cNvPr>
              <p14:cNvContentPartPr/>
              <p14:nvPr/>
            </p14:nvContentPartPr>
            <p14:xfrm>
              <a:off x="2552475" y="5648025"/>
              <a:ext cx="360" cy="360"/>
            </p14:xfrm>
          </p:contentPart>
        </mc:Choice>
        <mc:Fallback xmlns="">
          <p:pic>
            <p:nvPicPr>
              <p:cNvPr id="17" name="Рукописный ввод 16">
                <a:extLst>
                  <a:ext uri="{FF2B5EF4-FFF2-40B4-BE49-F238E27FC236}">
                    <a16:creationId xmlns:a16="http://schemas.microsoft.com/office/drawing/2014/main" id="{2FE15D2F-64B9-413C-890E-4F03B36B61D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16835" y="5576025"/>
                <a:ext cx="720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" name="Рукописный ввод 18">
                <a:extLst>
                  <a:ext uri="{FF2B5EF4-FFF2-40B4-BE49-F238E27FC236}">
                    <a16:creationId xmlns:a16="http://schemas.microsoft.com/office/drawing/2014/main" id="{628A1E84-B5A3-4207-848E-5EE2DA500782}"/>
                  </a:ext>
                </a:extLst>
              </p14:cNvPr>
              <p14:cNvContentPartPr/>
              <p14:nvPr/>
            </p14:nvContentPartPr>
            <p14:xfrm>
              <a:off x="923835" y="5477745"/>
              <a:ext cx="248400" cy="180000"/>
            </p14:xfrm>
          </p:contentPart>
        </mc:Choice>
        <mc:Fallback xmlns="">
          <p:pic>
            <p:nvPicPr>
              <p:cNvPr id="19" name="Рукописный ввод 18">
                <a:extLst>
                  <a:ext uri="{FF2B5EF4-FFF2-40B4-BE49-F238E27FC236}">
                    <a16:creationId xmlns:a16="http://schemas.microsoft.com/office/drawing/2014/main" id="{628A1E84-B5A3-4207-848E-5EE2DA500782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14835" y="5468745"/>
                <a:ext cx="266040" cy="19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B58B17F9-A232-4619-A6F4-1455D0BC61FB}"/>
                  </a:ext>
                </a:extLst>
              </p14:cNvPr>
              <p14:cNvContentPartPr/>
              <p14:nvPr/>
            </p14:nvContentPartPr>
            <p14:xfrm>
              <a:off x="464475" y="5561985"/>
              <a:ext cx="258480" cy="201240"/>
            </p14:xfrm>
          </p:contentPart>
        </mc:Choice>
        <mc:Fallback xmlns=""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B58B17F9-A232-4619-A6F4-1455D0BC61FB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55835" y="5553345"/>
                <a:ext cx="276120" cy="218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733BE1FB-DF10-4FFE-8751-A76DAF300FC7}"/>
                  </a:ext>
                </a:extLst>
              </p14:cNvPr>
              <p14:cNvContentPartPr/>
              <p14:nvPr/>
            </p14:nvContentPartPr>
            <p14:xfrm>
              <a:off x="1495155" y="5285865"/>
              <a:ext cx="1180080" cy="182880"/>
            </p14:xfrm>
          </p:contentPart>
        </mc:Choice>
        <mc:Fallback xmlns=""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733BE1FB-DF10-4FFE-8751-A76DAF300FC7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486515" y="5276865"/>
                <a:ext cx="1197720" cy="200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83560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8731AD-279F-4255-BED3-1F755A540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Values. / </a:t>
            </a:r>
            <a:r>
              <a:rPr lang="uk-UA" dirty="0"/>
              <a:t>Хвилинка правил.</a:t>
            </a:r>
            <a:r>
              <a:rPr lang="en-US" dirty="0"/>
              <a:t> </a:t>
            </a:r>
            <a:r>
              <a:rPr lang="uk-UA" dirty="0"/>
              <a:t>Правила поведінки дітей під час повітряної тривоги.</a:t>
            </a:r>
            <a:endParaRPr lang="ru-RU" dirty="0"/>
          </a:p>
        </p:txBody>
      </p:sp>
      <p:pic>
        <p:nvPicPr>
          <p:cNvPr id="5122" name="Picture 2" descr="Алгоритм дії учня за сигналом повітряної тривоги 600х500 мм">
            <a:extLst>
              <a:ext uri="{FF2B5EF4-FFF2-40B4-BE49-F238E27FC236}">
                <a16:creationId xmlns:a16="http://schemas.microsoft.com/office/drawing/2014/main" id="{73F0368A-D831-457C-BFC8-9745E83A66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" t="22084" r="1389" b="12916"/>
          <a:stretch/>
        </p:blipFill>
        <p:spPr bwMode="auto">
          <a:xfrm>
            <a:off x="3952875" y="1600200"/>
            <a:ext cx="8239125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8432A682-FAE9-496F-834F-19A60601575C}"/>
              </a:ext>
            </a:extLst>
          </p:cNvPr>
          <p:cNvSpPr/>
          <p:nvPr/>
        </p:nvSpPr>
        <p:spPr>
          <a:xfrm>
            <a:off x="1376533" y="4724400"/>
            <a:ext cx="1400175" cy="1314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107767FE-713B-4402-83E0-C6F88E0ECE42}"/>
              </a:ext>
            </a:extLst>
          </p:cNvPr>
          <p:cNvSpPr/>
          <p:nvPr/>
        </p:nvSpPr>
        <p:spPr>
          <a:xfrm>
            <a:off x="1401933" y="2020216"/>
            <a:ext cx="1400175" cy="1314450"/>
          </a:xfrm>
          <a:prstGeom prst="ellipse">
            <a:avLst/>
          </a:prstGeom>
          <a:solidFill>
            <a:srgbClr val="FF0000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E589151F-1FE6-4119-9E7F-76DCB7B1CEA0}"/>
              </a:ext>
            </a:extLst>
          </p:cNvPr>
          <p:cNvSpPr/>
          <p:nvPr/>
        </p:nvSpPr>
        <p:spPr>
          <a:xfrm>
            <a:off x="1401933" y="3355700"/>
            <a:ext cx="1400175" cy="131445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Слон со сплошной заливкой">
            <a:extLst>
              <a:ext uri="{FF2B5EF4-FFF2-40B4-BE49-F238E27FC236}">
                <a16:creationId xmlns:a16="http://schemas.microsoft.com/office/drawing/2014/main" id="{7BEB28C3-AD14-482B-ABCA-D4DAF6419F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42228" y="4853903"/>
            <a:ext cx="1068784" cy="1068784"/>
          </a:xfrm>
          <a:prstGeom prst="rect">
            <a:avLst/>
          </a:prstGeom>
        </p:spPr>
      </p:pic>
      <p:pic>
        <p:nvPicPr>
          <p:cNvPr id="12" name="Рисунок 11" descr="Лев со сплошной заливкой">
            <a:extLst>
              <a:ext uri="{FF2B5EF4-FFF2-40B4-BE49-F238E27FC236}">
                <a16:creationId xmlns:a16="http://schemas.microsoft.com/office/drawing/2014/main" id="{AFA5ADA7-EE08-4A84-A0E0-0AD7C78E9B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42228" y="2117649"/>
            <a:ext cx="1119584" cy="111958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7392A15-7BF5-4288-94EF-5B3180BFD9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750" y="3588027"/>
            <a:ext cx="853920" cy="85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13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F66BF9-C354-4135-AC0F-027962259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288"/>
            <a:ext cx="10515600" cy="1325563"/>
          </a:xfrm>
        </p:spPr>
        <p:txBody>
          <a:bodyPr/>
          <a:lstStyle/>
          <a:p>
            <a:r>
              <a:rPr lang="en-US" dirty="0"/>
              <a:t>Match and say. </a:t>
            </a:r>
            <a:r>
              <a:rPr lang="uk-UA" dirty="0"/>
              <a:t>З’єднай та скажи. </a:t>
            </a:r>
            <a:r>
              <a:rPr lang="en-US" dirty="0"/>
              <a:t>P/B p. 39, Ex. 4.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A691E8D-0FC0-4BD8-A7FA-6A6F7B3965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15"/>
          <a:stretch/>
        </p:blipFill>
        <p:spPr>
          <a:xfrm>
            <a:off x="1" y="2295525"/>
            <a:ext cx="12192000" cy="45624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1D1750-917E-4154-B61C-569FD796EE4F}"/>
              </a:ext>
            </a:extLst>
          </p:cNvPr>
          <p:cNvSpPr txBox="1"/>
          <p:nvPr/>
        </p:nvSpPr>
        <p:spPr>
          <a:xfrm>
            <a:off x="333375" y="1372195"/>
            <a:ext cx="106803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4 вчитель показує: назва літери, звук і слово; попросіть учня з’єднати лінією та назвати літеру, звук і слова.</a:t>
            </a:r>
          </a:p>
          <a:p>
            <a:r>
              <a:rPr lang="ru-RU" dirty="0"/>
              <a:t>5 </a:t>
            </a:r>
            <a:r>
              <a:rPr lang="ru-RU" dirty="0" err="1"/>
              <a:t>учні</a:t>
            </a:r>
            <a:r>
              <a:rPr lang="ru-RU" dirty="0"/>
              <a:t> </a:t>
            </a:r>
            <a:r>
              <a:rPr lang="ru-RU" dirty="0" err="1"/>
              <a:t>виконують</a:t>
            </a:r>
            <a:r>
              <a:rPr lang="ru-RU" dirty="0"/>
              <a:t> </a:t>
            </a:r>
            <a:r>
              <a:rPr lang="ru-RU" dirty="0" err="1"/>
              <a:t>самостійно</a:t>
            </a:r>
            <a:r>
              <a:rPr lang="ru-RU" dirty="0"/>
              <a:t> і </a:t>
            </a:r>
            <a:r>
              <a:rPr lang="ru-RU" dirty="0" err="1"/>
              <a:t>шипочуть</a:t>
            </a:r>
            <a:r>
              <a:rPr lang="ru-RU" dirty="0"/>
              <a:t> слова.</a:t>
            </a:r>
          </a:p>
          <a:p>
            <a:r>
              <a:rPr lang="ru-RU" dirty="0"/>
              <a:t>6 </a:t>
            </a:r>
            <a:r>
              <a:rPr lang="ru-RU" dirty="0" err="1"/>
              <a:t>вчитель</a:t>
            </a:r>
            <a:r>
              <a:rPr lang="ru-RU" dirty="0"/>
              <a:t> </a:t>
            </a:r>
            <a:r>
              <a:rPr lang="ru-RU" dirty="0" err="1"/>
              <a:t>називає</a:t>
            </a:r>
            <a:r>
              <a:rPr lang="ru-RU" dirty="0"/>
              <a:t> </a:t>
            </a:r>
            <a:r>
              <a:rPr lang="ru-RU" dirty="0" err="1"/>
              <a:t>літеру</a:t>
            </a:r>
            <a:r>
              <a:rPr lang="ru-RU" dirty="0"/>
              <a:t> А </a:t>
            </a:r>
            <a:r>
              <a:rPr lang="ru-RU" dirty="0" err="1"/>
              <a:t>діти</a:t>
            </a:r>
            <a:r>
              <a:rPr lang="ru-RU" dirty="0"/>
              <a:t> </a:t>
            </a:r>
            <a:r>
              <a:rPr lang="ru-RU" dirty="0" err="1"/>
              <a:t>називають</a:t>
            </a:r>
            <a:r>
              <a:rPr lang="ru-RU" dirty="0"/>
              <a:t> слово</a:t>
            </a:r>
            <a:r>
              <a:rPr lang="en-US" dirty="0"/>
              <a:t> apple, </a:t>
            </a:r>
            <a:r>
              <a:rPr lang="uk-UA" dirty="0"/>
              <a:t>інші літери.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0949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0F0304-52FC-4E61-883B-909A23672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Chant.</a:t>
            </a:r>
            <a:r>
              <a:rPr lang="uk-UA" dirty="0"/>
              <a:t> </a:t>
            </a:r>
            <a:r>
              <a:rPr lang="en-US" dirty="0"/>
              <a:t>/</a:t>
            </a:r>
            <a:r>
              <a:rPr lang="uk-UA" dirty="0"/>
              <a:t> Повтори </a:t>
            </a:r>
            <a:r>
              <a:rPr lang="uk-UA" dirty="0" err="1"/>
              <a:t>римівку</a:t>
            </a:r>
            <a:r>
              <a:rPr lang="uk-UA" dirty="0"/>
              <a:t>. </a:t>
            </a:r>
            <a:r>
              <a:rPr lang="en-US" dirty="0"/>
              <a:t>P/B p. 39, Ex. 5. 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46DBAF-97A4-4696-9C95-CE126824D45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70" r="1953"/>
          <a:stretch/>
        </p:blipFill>
        <p:spPr>
          <a:xfrm>
            <a:off x="0" y="3295650"/>
            <a:ext cx="12192000" cy="35623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40315A-3B5E-4310-BC55-9770C9A2B79B}"/>
              </a:ext>
            </a:extLst>
          </p:cNvPr>
          <p:cNvSpPr txBox="1"/>
          <p:nvPr/>
        </p:nvSpPr>
        <p:spPr>
          <a:xfrm>
            <a:off x="838200" y="1292839"/>
            <a:ext cx="550689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 </a:t>
            </a:r>
            <a:r>
              <a:rPr lang="uk-UA" dirty="0" err="1"/>
              <a:t>вчит</a:t>
            </a:r>
            <a:r>
              <a:rPr lang="uk-UA" dirty="0"/>
              <a:t>. </a:t>
            </a:r>
            <a:r>
              <a:rPr lang="en-US" dirty="0"/>
              <a:t>count the red letters /</a:t>
            </a:r>
            <a:r>
              <a:rPr lang="uk-UA" dirty="0"/>
              <a:t> порахуй червоні літери</a:t>
            </a:r>
            <a:r>
              <a:rPr lang="en-US" dirty="0"/>
              <a:t>. </a:t>
            </a:r>
          </a:p>
          <a:p>
            <a:r>
              <a:rPr lang="en-US" dirty="0"/>
              <a:t>2 we know 6 red letters</a:t>
            </a:r>
            <a:r>
              <a:rPr lang="uk-UA" dirty="0"/>
              <a:t>.</a:t>
            </a:r>
            <a:r>
              <a:rPr lang="en-US" dirty="0"/>
              <a:t> /</a:t>
            </a:r>
            <a:r>
              <a:rPr lang="uk-UA" dirty="0"/>
              <a:t> ми знаємо 6 червоних літер. </a:t>
            </a:r>
          </a:p>
          <a:p>
            <a:r>
              <a:rPr lang="uk-UA" dirty="0"/>
              <a:t>3 </a:t>
            </a:r>
            <a:r>
              <a:rPr lang="en-US" dirty="0"/>
              <a:t>say. / </a:t>
            </a:r>
            <a:r>
              <a:rPr lang="uk-UA" dirty="0" err="1"/>
              <a:t>назови</a:t>
            </a:r>
            <a:r>
              <a:rPr lang="uk-UA" dirty="0"/>
              <a:t> їх.</a:t>
            </a:r>
            <a:endParaRPr lang="en-US" dirty="0"/>
          </a:p>
          <a:p>
            <a:r>
              <a:rPr lang="uk-UA" dirty="0"/>
              <a:t>4</a:t>
            </a:r>
            <a:r>
              <a:rPr lang="en-US" dirty="0"/>
              <a:t> chant and point / </a:t>
            </a:r>
            <a:r>
              <a:rPr lang="uk-UA" dirty="0"/>
              <a:t>діти співають і вказують на літери. </a:t>
            </a:r>
            <a:r>
              <a:rPr lang="en-US" dirty="0"/>
              <a:t> </a:t>
            </a:r>
          </a:p>
          <a:p>
            <a:r>
              <a:rPr lang="uk-UA" dirty="0"/>
              <a:t>5</a:t>
            </a:r>
            <a:r>
              <a:rPr lang="en-US" dirty="0"/>
              <a:t> chant and act. / </a:t>
            </a:r>
            <a:r>
              <a:rPr lang="uk-UA" dirty="0"/>
              <a:t>діти співають і танцюють.</a:t>
            </a:r>
            <a:endParaRPr lang="en-US" dirty="0"/>
          </a:p>
        </p:txBody>
      </p:sp>
      <p:pic>
        <p:nvPicPr>
          <p:cNvPr id="7" name="cd1_track_51">
            <a:hlinkClick r:id="" action="ppaction://media"/>
            <a:extLst>
              <a:ext uri="{FF2B5EF4-FFF2-40B4-BE49-F238E27FC236}">
                <a16:creationId xmlns:a16="http://schemas.microsoft.com/office/drawing/2014/main" id="{D0D5F64D-B2BC-423E-8D00-4007839CA4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30725" y="330073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3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3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4E97EC-5AA3-4D3B-A095-D0283BB60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game</a:t>
            </a:r>
            <a:r>
              <a:rPr lang="uk-UA" dirty="0"/>
              <a:t>.</a:t>
            </a:r>
            <a:r>
              <a:rPr lang="en-US" dirty="0"/>
              <a:t> / </a:t>
            </a:r>
            <a:r>
              <a:rPr lang="uk-UA" dirty="0"/>
              <a:t>Гра.</a:t>
            </a:r>
            <a:r>
              <a:rPr lang="en-US" dirty="0"/>
              <a:t> </a:t>
            </a:r>
            <a:r>
              <a:rPr lang="uk-UA" dirty="0"/>
              <a:t>«</a:t>
            </a:r>
            <a:r>
              <a:rPr lang="en-US" dirty="0"/>
              <a:t>6 bricks</a:t>
            </a:r>
            <a:r>
              <a:rPr lang="uk-UA" dirty="0"/>
              <a:t>»</a:t>
            </a:r>
            <a:r>
              <a:rPr lang="en-US" dirty="0"/>
              <a:t> / </a:t>
            </a:r>
            <a:r>
              <a:rPr lang="uk-UA" dirty="0"/>
              <a:t>«6 цеглинок»</a:t>
            </a:r>
            <a:r>
              <a:rPr lang="en-US" dirty="0"/>
              <a:t>. Model the alphabet Aa – Ff</a:t>
            </a:r>
            <a:r>
              <a:rPr lang="uk-UA" dirty="0"/>
              <a:t>.</a:t>
            </a:r>
            <a:r>
              <a:rPr lang="en-US" dirty="0"/>
              <a:t> / </a:t>
            </a:r>
            <a:r>
              <a:rPr lang="uk-UA" dirty="0"/>
              <a:t>Побудуй алфавітний рядок </a:t>
            </a:r>
            <a:r>
              <a:rPr lang="en-US" dirty="0"/>
              <a:t>Aa – Ff</a:t>
            </a:r>
            <a:r>
              <a:rPr lang="uk-UA" dirty="0"/>
              <a:t>.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E692BC-8E28-479E-8CE8-2DEA5DC8E0D2}"/>
              </a:ext>
            </a:extLst>
          </p:cNvPr>
          <p:cNvSpPr/>
          <p:nvPr/>
        </p:nvSpPr>
        <p:spPr>
          <a:xfrm>
            <a:off x="1409700" y="2940844"/>
            <a:ext cx="2466975" cy="809625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/>
              <a:t>Aa</a:t>
            </a:r>
            <a:endParaRPr lang="ru-RU" sz="80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8A73672-A783-4E12-8EBB-F07D49686A80}"/>
              </a:ext>
            </a:extLst>
          </p:cNvPr>
          <p:cNvSpPr/>
          <p:nvPr/>
        </p:nvSpPr>
        <p:spPr>
          <a:xfrm>
            <a:off x="8315325" y="2152650"/>
            <a:ext cx="2466975" cy="80962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/>
              <a:t>Cc</a:t>
            </a:r>
            <a:endParaRPr lang="ru-RU" sz="80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92D864D-76E6-486E-8DDA-82945437199F}"/>
              </a:ext>
            </a:extLst>
          </p:cNvPr>
          <p:cNvSpPr/>
          <p:nvPr/>
        </p:nvSpPr>
        <p:spPr>
          <a:xfrm>
            <a:off x="495300" y="4762499"/>
            <a:ext cx="2466975" cy="809625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/>
              <a:t>Dd</a:t>
            </a:r>
            <a:endParaRPr lang="ru-RU" sz="80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5ACC8AF-15A2-49B4-99C1-7EF41058FBC5}"/>
              </a:ext>
            </a:extLst>
          </p:cNvPr>
          <p:cNvSpPr/>
          <p:nvPr/>
        </p:nvSpPr>
        <p:spPr>
          <a:xfrm>
            <a:off x="3876675" y="4376736"/>
            <a:ext cx="2466975" cy="80962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 err="1"/>
              <a:t>Ee</a:t>
            </a:r>
            <a:endParaRPr lang="ru-RU" sz="80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0DE2A6A-7569-4E7F-BEB6-7502964782D9}"/>
              </a:ext>
            </a:extLst>
          </p:cNvPr>
          <p:cNvSpPr/>
          <p:nvPr/>
        </p:nvSpPr>
        <p:spPr>
          <a:xfrm>
            <a:off x="5095875" y="2416968"/>
            <a:ext cx="2466975" cy="80962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/>
              <a:t>Bb</a:t>
            </a:r>
            <a:endParaRPr lang="ru-RU" sz="80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7D1EEB4-8CB2-4D2F-8641-ED2ADE8521E1}"/>
              </a:ext>
            </a:extLst>
          </p:cNvPr>
          <p:cNvSpPr/>
          <p:nvPr/>
        </p:nvSpPr>
        <p:spPr>
          <a:xfrm>
            <a:off x="7410450" y="4048125"/>
            <a:ext cx="2466975" cy="809625"/>
          </a:xfrm>
          <a:prstGeom prst="rect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/>
              <a:t>Ff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82172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19FA9A-782B-49B4-8915-CD09BF2D2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 and say. / </a:t>
            </a:r>
            <a:r>
              <a:rPr lang="uk-UA" dirty="0"/>
              <a:t>Подивись та скажи. </a:t>
            </a:r>
            <a:r>
              <a:rPr lang="en-US" dirty="0"/>
              <a:t>A/B p. 23</a:t>
            </a:r>
            <a:br>
              <a:rPr lang="en-US" dirty="0"/>
            </a:br>
            <a:r>
              <a:rPr lang="en-US" dirty="0"/>
              <a:t>Ex. 4.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B3B8A5-8D80-440E-A682-1046AFD4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52353"/>
            <a:ext cx="10515600" cy="4166672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 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2384E7-10BF-443C-879C-05925D901125}"/>
              </a:ext>
            </a:extLst>
          </p:cNvPr>
          <p:cNvSpPr txBox="1"/>
          <p:nvPr/>
        </p:nvSpPr>
        <p:spPr>
          <a:xfrm>
            <a:off x="114300" y="1506022"/>
            <a:ext cx="50237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 </a:t>
            </a:r>
            <a:r>
              <a:rPr lang="en-US" dirty="0"/>
              <a:t>write a letter in the air /</a:t>
            </a:r>
            <a:r>
              <a:rPr lang="uk-UA" dirty="0"/>
              <a:t> напиши літеру в повітрі.</a:t>
            </a:r>
          </a:p>
          <a:p>
            <a:r>
              <a:rPr lang="uk-UA" dirty="0"/>
              <a:t>2 </a:t>
            </a:r>
            <a:r>
              <a:rPr lang="en-US" dirty="0"/>
              <a:t>follow the arrow / </a:t>
            </a:r>
            <a:r>
              <a:rPr lang="uk-UA" dirty="0"/>
              <a:t>поводи пальчиком по літері.</a:t>
            </a: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F020E90-A72D-4354-9B7E-4B3508852C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73614"/>
            <a:ext cx="12192000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3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680049-21D0-4306-AC80-5EE91A008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Trace and copy. / </a:t>
            </a:r>
            <a:r>
              <a:rPr lang="uk-UA" dirty="0"/>
              <a:t>Наведи та напиши за зразком. </a:t>
            </a:r>
            <a:r>
              <a:rPr lang="en-US" dirty="0"/>
              <a:t>A/B p. 23, Ex. 5. 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673FEA-3584-46CE-8BF9-7628B5BF8821}"/>
              </a:ext>
            </a:extLst>
          </p:cNvPr>
          <p:cNvSpPr txBox="1"/>
          <p:nvPr/>
        </p:nvSpPr>
        <p:spPr>
          <a:xfrm>
            <a:off x="49685" y="1784350"/>
            <a:ext cx="39243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 trace the model /</a:t>
            </a:r>
            <a:r>
              <a:rPr lang="uk-UA" dirty="0"/>
              <a:t> наведи зразок.</a:t>
            </a:r>
          </a:p>
          <a:p>
            <a:r>
              <a:rPr lang="uk-UA" dirty="0"/>
              <a:t>2</a:t>
            </a:r>
            <a:r>
              <a:rPr lang="en-US" dirty="0"/>
              <a:t> write</a:t>
            </a:r>
            <a:r>
              <a:rPr lang="uk-UA" dirty="0"/>
              <a:t> </a:t>
            </a:r>
            <a:r>
              <a:rPr lang="en-US" dirty="0"/>
              <a:t>by yourself / </a:t>
            </a:r>
            <a:r>
              <a:rPr lang="uk-UA" dirty="0"/>
              <a:t>самостійно закінчи рядок.</a:t>
            </a:r>
            <a:r>
              <a:rPr lang="en-US" dirty="0"/>
              <a:t> </a:t>
            </a:r>
            <a:endParaRPr lang="uk-UA" dirty="0"/>
          </a:p>
          <a:p>
            <a:r>
              <a:rPr lang="uk-UA" dirty="0"/>
              <a:t>3 </a:t>
            </a:r>
            <a:r>
              <a:rPr lang="en-US" dirty="0"/>
              <a:t>trace letters in the words / </a:t>
            </a:r>
            <a:r>
              <a:rPr lang="uk-UA" dirty="0"/>
              <a:t>навести написані пунктиром літери в словах.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1A76F51-5A08-4F75-B858-C71AEC8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5225" y="1581150"/>
            <a:ext cx="8486776" cy="527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700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7BEBE-B075-4B6B-B4CE-9D014FEAF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Write the letters you know. / </a:t>
            </a:r>
            <a:r>
              <a:rPr lang="uk-UA" dirty="0"/>
              <a:t>Напиши літери, які ти знаєш.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B85E234-DF96-47F1-8C5A-222254E67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0"/>
            <a:ext cx="12193863" cy="29229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1314F7-5105-4770-A8D7-54B0D2B0BD21}"/>
              </a:ext>
            </a:extLst>
          </p:cNvPr>
          <p:cNvSpPr txBox="1"/>
          <p:nvPr/>
        </p:nvSpPr>
        <p:spPr>
          <a:xfrm>
            <a:off x="838200" y="1690688"/>
            <a:ext cx="7955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 </a:t>
            </a:r>
            <a:r>
              <a:rPr lang="en-US" dirty="0"/>
              <a:t>write capital and small letters you know / </a:t>
            </a:r>
            <a:r>
              <a:rPr lang="uk-UA" dirty="0"/>
              <a:t>напиши заголовні та маленькі літери.</a:t>
            </a:r>
          </a:p>
          <a:p>
            <a:r>
              <a:rPr lang="uk-UA" dirty="0"/>
              <a:t>2 </a:t>
            </a:r>
            <a:r>
              <a:rPr lang="en-US" dirty="0"/>
              <a:t>chant / </a:t>
            </a:r>
            <a:r>
              <a:rPr lang="uk-UA" dirty="0"/>
              <a:t>заспівай.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79074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B94345-81CA-4B80-BD36-6E490927A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game. / </a:t>
            </a:r>
            <a:r>
              <a:rPr lang="uk-UA" dirty="0"/>
              <a:t>Гра. «</a:t>
            </a:r>
            <a:r>
              <a:rPr lang="en-US" dirty="0"/>
              <a:t>What’s missing? It’s Bb - ball</a:t>
            </a:r>
            <a:r>
              <a:rPr lang="uk-UA" dirty="0"/>
              <a:t>».</a:t>
            </a:r>
            <a:r>
              <a:rPr lang="en-US" dirty="0"/>
              <a:t> / </a:t>
            </a:r>
            <a:r>
              <a:rPr lang="uk-UA" dirty="0"/>
              <a:t>«Що зникло? Це </a:t>
            </a:r>
            <a:r>
              <a:rPr lang="en-US" dirty="0"/>
              <a:t>Bb –</a:t>
            </a:r>
            <a:r>
              <a:rPr lang="uk-UA" dirty="0"/>
              <a:t> м’яч».</a:t>
            </a:r>
            <a:endParaRPr lang="ru-RU" dirty="0"/>
          </a:p>
        </p:txBody>
      </p:sp>
      <p:pic>
        <p:nvPicPr>
          <p:cNvPr id="4" name="Picture 2" descr="English alphabet flash card | Free Printable Papercraft Templates">
            <a:extLst>
              <a:ext uri="{FF2B5EF4-FFF2-40B4-BE49-F238E27FC236}">
                <a16:creationId xmlns:a16="http://schemas.microsoft.com/office/drawing/2014/main" id="{B3459AFC-2A7E-4016-86AB-833E429759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7" t="4341" r="72611" b="84651"/>
          <a:stretch/>
        </p:blipFill>
        <p:spPr bwMode="auto">
          <a:xfrm>
            <a:off x="31208" y="2160787"/>
            <a:ext cx="2288192" cy="160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nglish alphabet flash card | Free Printable Papercraft Templates">
            <a:extLst>
              <a:ext uri="{FF2B5EF4-FFF2-40B4-BE49-F238E27FC236}">
                <a16:creationId xmlns:a16="http://schemas.microsoft.com/office/drawing/2014/main" id="{7915DC83-D491-413C-BE0E-2192203091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45" t="4516" r="50903" b="84825"/>
          <a:stretch/>
        </p:blipFill>
        <p:spPr bwMode="auto">
          <a:xfrm>
            <a:off x="4657937" y="2191541"/>
            <a:ext cx="1864965" cy="155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nglish alphabet flash card | Free Printable Papercraft Templates">
            <a:extLst>
              <a:ext uri="{FF2B5EF4-FFF2-40B4-BE49-F238E27FC236}">
                <a16:creationId xmlns:a16="http://schemas.microsoft.com/office/drawing/2014/main" id="{832D5153-CF7A-4250-994C-E606E1C438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23" t="5040" r="30801" b="84825"/>
          <a:stretch/>
        </p:blipFill>
        <p:spPr bwMode="auto">
          <a:xfrm>
            <a:off x="8670180" y="2260578"/>
            <a:ext cx="1481324" cy="147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nglish alphabet flash card | Free Printable Papercraft Templates">
            <a:extLst>
              <a:ext uri="{FF2B5EF4-FFF2-40B4-BE49-F238E27FC236}">
                <a16:creationId xmlns:a16="http://schemas.microsoft.com/office/drawing/2014/main" id="{33A84B83-AB01-431D-B050-6501C0735E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68" t="5389" r="7260" b="86049"/>
          <a:stretch/>
        </p:blipFill>
        <p:spPr bwMode="auto">
          <a:xfrm>
            <a:off x="0" y="4658972"/>
            <a:ext cx="1994840" cy="152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nglish alphabet flash card | Free Printable Papercraft Templates">
            <a:extLst>
              <a:ext uri="{FF2B5EF4-FFF2-40B4-BE49-F238E27FC236}">
                <a16:creationId xmlns:a16="http://schemas.microsoft.com/office/drawing/2014/main" id="{B7798727-CB9A-410A-BDE6-F2F77842FB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2" t="18844" r="75485" b="72944"/>
          <a:stretch/>
        </p:blipFill>
        <p:spPr bwMode="auto">
          <a:xfrm>
            <a:off x="4450815" y="4530516"/>
            <a:ext cx="2253552" cy="155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nglish alphabet flash card | Free Printable Papercraft Templates">
            <a:extLst>
              <a:ext uri="{FF2B5EF4-FFF2-40B4-BE49-F238E27FC236}">
                <a16:creationId xmlns:a16="http://schemas.microsoft.com/office/drawing/2014/main" id="{52447F7F-1945-40F8-8B58-E6BD8B976B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38" t="17096" r="52938" b="71896"/>
          <a:stretch/>
        </p:blipFill>
        <p:spPr bwMode="auto">
          <a:xfrm>
            <a:off x="8154989" y="4446254"/>
            <a:ext cx="1730811" cy="155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D88BD77-5D8B-4462-AB2E-765F93532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752" y="2026565"/>
            <a:ext cx="2108771" cy="188732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F334293-6898-44E9-9D79-3EF3FFCCFF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9058" y="1916718"/>
            <a:ext cx="1868911" cy="203956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DEA5994-4DC7-47A7-9237-D4FDA63834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51504" y="2026565"/>
            <a:ext cx="2040496" cy="180070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656B444-7E5C-4CB3-B7C0-D415C803CA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0691" y="4530516"/>
            <a:ext cx="2151373" cy="175372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3CF7875-6DDD-4021-8788-3B5A2529D9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4367" y="4195951"/>
            <a:ext cx="1275069" cy="212511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F610988-00BC-4C95-9B35-37C6EA40E7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85800" y="4305080"/>
            <a:ext cx="2303597" cy="167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853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852</Words>
  <Application>Microsoft Office PowerPoint</Application>
  <PresentationFormat>Широкоэкранный</PresentationFormat>
  <Paragraphs>77</Paragraphs>
  <Slides>12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My alphabet Пишемо літери d, e, f </vt:lpstr>
      <vt:lpstr>Цілі:</vt:lpstr>
      <vt:lpstr>Match by colours: blue, red, green. / Кольорова вправа «З’єднай»</vt:lpstr>
      <vt:lpstr>Match and draw. Then colour. / З’єднай та намалюй. Потім розфарбуй. Р/В p. 39, Ex. 3.</vt:lpstr>
      <vt:lpstr>Values. / Хвилинка правил. Правила поведінки дітей під час повітряної тривоги.</vt:lpstr>
      <vt:lpstr>Match and say. З’єднай та скажи. P/B p. 39, Ex. 4.</vt:lpstr>
      <vt:lpstr>Chant. / Повтори римівку. P/B p. 39, Ex. 5. </vt:lpstr>
      <vt:lpstr>A game. / Гра. «6 bricks» / «6 цеглинок». Model the alphabet Aa – Ff. / Побудуй алфавітний рядок Aa – Ff. </vt:lpstr>
      <vt:lpstr>Look and say. / Подивись та скажи. A/B p. 23 Ex. 4.</vt:lpstr>
      <vt:lpstr>Trace and copy. / Наведи та напиши за зразком. A/B p. 23, Ex. 5. </vt:lpstr>
      <vt:lpstr>Write the letters you know. / Напиши літери, які ти знаєш.</vt:lpstr>
      <vt:lpstr>A game. / Гра. «What’s missing? It’s Bb - ball». / «Що зникло? Це Bb – м’яч».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alphabet Пишемо літери d, e, f</dc:title>
  <dc:creator>Татьяна</dc:creator>
  <cp:lastModifiedBy>Гостевой пользователь</cp:lastModifiedBy>
  <cp:revision>6</cp:revision>
  <dcterms:created xsi:type="dcterms:W3CDTF">2022-10-26T14:34:59Z</dcterms:created>
  <dcterms:modified xsi:type="dcterms:W3CDTF">2023-10-06T15:26:17Z</dcterms:modified>
</cp:coreProperties>
</file>